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425" r:id="rId1"/>
  </p:sldMasterIdLst>
  <p:notesMasterIdLst>
    <p:notesMasterId r:id="rId19"/>
  </p:notesMasterIdLst>
  <p:handoutMasterIdLst>
    <p:handoutMasterId r:id="rId20"/>
  </p:handoutMasterIdLst>
  <p:sldIdLst>
    <p:sldId id="605" r:id="rId2"/>
    <p:sldId id="596" r:id="rId3"/>
    <p:sldId id="611" r:id="rId4"/>
    <p:sldId id="606" r:id="rId5"/>
    <p:sldId id="608" r:id="rId6"/>
    <p:sldId id="607" r:id="rId7"/>
    <p:sldId id="609" r:id="rId8"/>
    <p:sldId id="599" r:id="rId9"/>
    <p:sldId id="597" r:id="rId10"/>
    <p:sldId id="598" r:id="rId11"/>
    <p:sldId id="591" r:id="rId12"/>
    <p:sldId id="592" r:id="rId13"/>
    <p:sldId id="594" r:id="rId14"/>
    <p:sldId id="610" r:id="rId15"/>
    <p:sldId id="589" r:id="rId16"/>
    <p:sldId id="590" r:id="rId17"/>
    <p:sldId id="525" r:id="rId18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CC"/>
    <a:srgbClr val="006600"/>
    <a:srgbClr val="FF99CC"/>
    <a:srgbClr val="66FF66"/>
    <a:srgbClr val="8C3FC5"/>
    <a:srgbClr val="FFFFFF"/>
    <a:srgbClr val="E98181"/>
    <a:srgbClr val="FB6F6F"/>
    <a:srgbClr val="FF6B84"/>
    <a:srgbClr val="FC6E9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426" autoAdjust="0"/>
    <p:restoredTop sz="93134" autoAdjust="0"/>
  </p:normalViewPr>
  <p:slideViewPr>
    <p:cSldViewPr>
      <p:cViewPr varScale="1">
        <p:scale>
          <a:sx n="65" d="100"/>
          <a:sy n="65" d="100"/>
        </p:scale>
        <p:origin x="-17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3650" tIns="46824" rIns="93650" bIns="46824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3650" tIns="46824" rIns="93650" bIns="46824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6BA80F-5C3E-4662-858D-B193D4B46701}" type="datetimeFigureOut">
              <a:rPr lang="en-US"/>
              <a:pPr>
                <a:defRPr/>
              </a:pPr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3650" tIns="46824" rIns="93650" bIns="46824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3650" tIns="46824" rIns="93650" bIns="46824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FDBED4-EFB5-4E70-931D-0F09F0949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3650" tIns="46824" rIns="93650" bIns="468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3650" tIns="46824" rIns="93650" bIns="468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A2DBF2-2F39-4F10-8AB7-9020AA9EA8A3}" type="datetimeFigureOut">
              <a:rPr lang="en-US"/>
              <a:pPr>
                <a:defRPr/>
              </a:pPr>
              <a:t>5/23/2018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747713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50" tIns="46824" rIns="93650" bIns="4682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3650" tIns="46824" rIns="93650" bIns="468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3650" tIns="46824" rIns="93650" bIns="468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3650" tIns="46824" rIns="93650" bIns="468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DFBDD6-8691-40CE-86F8-FBC0940D9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36B23D-D1BB-4545-BC53-1444954E77FA}" type="datetimeFigureOut">
              <a:rPr lang="en-US" smtClean="0"/>
              <a:pPr>
                <a:defRPr/>
              </a:pPr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D62E6-0B6A-400A-A0E4-0B075F1353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1B1B52-C331-4E93-A16F-4F6F6F374A1E}" type="datetimeFigureOut">
              <a:rPr lang="en-US" smtClean="0"/>
              <a:pPr>
                <a:defRPr/>
              </a:pPr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C5600-B165-442C-A3CC-6132ADBB10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634093-04A7-48A8-B018-AA3D8D1D7DBF}" type="datetimeFigureOut">
              <a:rPr lang="en-US" smtClean="0"/>
              <a:pPr>
                <a:defRPr/>
              </a:pPr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3997A-E3B5-4E8E-8048-DA6C5E5A2A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3238" y="530225"/>
            <a:ext cx="8183562" cy="5507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ECEC-48FD-49AD-BABE-B7547C084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9B5425-DD5D-490C-8EE5-ED1E40B002FC}" type="datetimeFigureOut">
              <a:rPr lang="en-US" smtClean="0"/>
              <a:pPr>
                <a:defRPr/>
              </a:pPr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ADD7E-311B-48A9-B08F-0335F6F870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31879F-4873-4A81-8F2B-53886662D08E}" type="datetimeFigureOut">
              <a:rPr lang="en-US" smtClean="0"/>
              <a:pPr>
                <a:defRPr/>
              </a:pPr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D05A7-BC56-42B3-B0D6-18D330A3DC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0A209-3BA0-41D8-97DC-FD304B98D713}" type="datetimeFigureOut">
              <a:rPr lang="en-US" smtClean="0"/>
              <a:pPr>
                <a:defRPr/>
              </a:pPr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3EA8E-3C39-4873-BD2D-59B46CC636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C52A95-C9BA-443F-A58F-65D16CDF0464}" type="datetimeFigureOut">
              <a:rPr lang="en-US" smtClean="0"/>
              <a:pPr>
                <a:defRPr/>
              </a:pPr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6FEE1-A73D-47CB-BF5D-4CECBE1B68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E2D7BF-1301-42DB-AEF5-DB3F9B8689B0}" type="datetimeFigureOut">
              <a:rPr lang="en-US" smtClean="0"/>
              <a:pPr>
                <a:defRPr/>
              </a:pPr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815B0-4E9D-49C5-9296-5526975BD4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9C8D1-6D04-4D89-A1A2-AF33A82E7F5B}" type="datetimeFigureOut">
              <a:rPr lang="en-US" smtClean="0"/>
              <a:pPr>
                <a:defRPr/>
              </a:pPr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0ADA1-E658-4E40-AA1E-0293B0F032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3C20FC-8F86-4862-BBDF-FEE2627DFAD8}" type="datetimeFigureOut">
              <a:rPr lang="en-US" smtClean="0"/>
              <a:pPr>
                <a:defRPr/>
              </a:pPr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A0155-CFC9-4B16-9724-6430EFB94C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60A15-9806-4415-B4DA-A92D2010E85F}" type="datetimeFigureOut">
              <a:rPr lang="en-US" smtClean="0"/>
              <a:pPr>
                <a:defRPr/>
              </a:pPr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F2BE-1626-4AA3-8392-83C3C4A2B8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E73C1B-1D86-4D6F-888C-1137B0566262}" type="datetimeFigureOut">
              <a:rPr lang="en-US" smtClean="0"/>
              <a:pPr>
                <a:defRPr/>
              </a:pPr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284A19-8C59-4F48-96ED-F3341E57DB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26" r:id="rId1"/>
    <p:sldLayoutId id="2147488427" r:id="rId2"/>
    <p:sldLayoutId id="2147488428" r:id="rId3"/>
    <p:sldLayoutId id="2147488429" r:id="rId4"/>
    <p:sldLayoutId id="2147488430" r:id="rId5"/>
    <p:sldLayoutId id="2147488431" r:id="rId6"/>
    <p:sldLayoutId id="2147488432" r:id="rId7"/>
    <p:sldLayoutId id="2147488433" r:id="rId8"/>
    <p:sldLayoutId id="2147488434" r:id="rId9"/>
    <p:sldLayoutId id="2147488435" r:id="rId10"/>
    <p:sldLayoutId id="2147488436" r:id="rId11"/>
    <p:sldLayoutId id="2147488437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3733800" y="0"/>
            <a:ext cx="16764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0" y="3276600"/>
            <a:ext cx="9144000" cy="14465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400" b="1" dirty="0" smtClean="0">
                <a:solidFill>
                  <a:srgbClr val="002060"/>
                </a:solidFill>
              </a:rPr>
              <a:t>MDM - PAB Meeting</a:t>
            </a:r>
          </a:p>
          <a:p>
            <a:pPr algn="ctr">
              <a:spcBef>
                <a:spcPts val="0"/>
              </a:spcBef>
            </a:pPr>
            <a:r>
              <a:rPr lang="en-US" sz="4400" b="1" u="sng" dirty="0" smtClean="0">
                <a:solidFill>
                  <a:srgbClr val="002060"/>
                </a:solidFill>
              </a:rPr>
              <a:t>23.05.2018</a:t>
            </a:r>
            <a:endParaRPr lang="en-US" sz="3600" b="1" u="sng" dirty="0">
              <a:solidFill>
                <a:srgbClr val="002060"/>
              </a:solidFill>
            </a:endParaRPr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0" y="1600200"/>
            <a:ext cx="9144000" cy="13234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Annual Work Plan &amp; Budget, 2018-19 [Mid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Day Meal Scheme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]</a:t>
            </a:r>
            <a:endParaRPr lang="en-US" sz="4400" b="1" u="sng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5029200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Arunachal Pradesh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64"/>
          <p:cNvGraphicFramePr>
            <a:graphicFrameLocks/>
          </p:cNvGraphicFramePr>
          <p:nvPr/>
        </p:nvGraphicFramePr>
        <p:xfrm>
          <a:off x="1905000" y="228600"/>
          <a:ext cx="5486400" cy="2772885"/>
        </p:xfrm>
        <a:graphic>
          <a:graphicData uri="http://schemas.openxmlformats.org/drawingml/2006/table">
            <a:tbl>
              <a:tblPr/>
              <a:tblGrid>
                <a:gridCol w="5486400"/>
              </a:tblGrid>
              <a:tr h="607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MDM being served…</a:t>
                      </a:r>
                      <a:endParaRPr lang="en-US" sz="24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165453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3400" y="6324601"/>
            <a:ext cx="777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CC"/>
                </a:solidFill>
              </a:rPr>
              <a:t>GMS, </a:t>
            </a:r>
            <a:r>
              <a:rPr lang="en-US" sz="1400" b="1" dirty="0" err="1" smtClean="0">
                <a:solidFill>
                  <a:srgbClr val="0000CC"/>
                </a:solidFill>
              </a:rPr>
              <a:t>Bomdila</a:t>
            </a:r>
            <a:r>
              <a:rPr lang="en-US" sz="1400" b="1" dirty="0" smtClean="0">
                <a:solidFill>
                  <a:srgbClr val="0000CC"/>
                </a:solidFill>
              </a:rPr>
              <a:t>, West </a:t>
            </a:r>
            <a:r>
              <a:rPr lang="en-US" sz="1400" b="1" dirty="0" err="1" smtClean="0">
                <a:solidFill>
                  <a:srgbClr val="0000CC"/>
                </a:solidFill>
              </a:rPr>
              <a:t>Kameng</a:t>
            </a:r>
            <a:r>
              <a:rPr lang="en-US" sz="1400" b="1" dirty="0" smtClean="0">
                <a:solidFill>
                  <a:srgbClr val="0000CC"/>
                </a:solidFill>
              </a:rPr>
              <a:t> District </a:t>
            </a:r>
            <a:endParaRPr lang="en-US" sz="1400" b="1" dirty="0">
              <a:solidFill>
                <a:srgbClr val="0000CC"/>
              </a:solidFill>
            </a:endParaRPr>
          </a:p>
        </p:txBody>
      </p:sp>
      <p:pic>
        <p:nvPicPr>
          <p:cNvPr id="2050" name="Picture 2" descr="C:\Users\HP\Pictures\IMG-20180310-WA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838200"/>
            <a:ext cx="5486400" cy="541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33400" y="533400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 smtClean="0">
                <a:solidFill>
                  <a:srgbClr val="0000CC"/>
                </a:solidFill>
              </a:rPr>
              <a:t>BEST PRACTICES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64"/>
          <p:cNvGraphicFramePr>
            <a:graphicFrameLocks/>
          </p:cNvGraphicFramePr>
          <p:nvPr/>
        </p:nvGraphicFramePr>
        <p:xfrm>
          <a:off x="609600" y="990600"/>
          <a:ext cx="8153400" cy="2696685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590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Kitchen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Garden to supplement MDM</a:t>
                      </a:r>
                      <a:endParaRPr lang="en-US" sz="24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2105945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3400" y="6324601"/>
            <a:ext cx="777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CC"/>
                </a:solidFill>
              </a:rPr>
              <a:t>Kitchen garden preparation in GMS, </a:t>
            </a:r>
            <a:r>
              <a:rPr lang="en-US" sz="1400" b="1" dirty="0" err="1" smtClean="0">
                <a:solidFill>
                  <a:srgbClr val="0000CC"/>
                </a:solidFill>
              </a:rPr>
              <a:t>Lumla</a:t>
            </a:r>
            <a:r>
              <a:rPr lang="en-US" sz="1400" b="1" dirty="0" smtClean="0">
                <a:solidFill>
                  <a:srgbClr val="0000CC"/>
                </a:solidFill>
              </a:rPr>
              <a:t>, </a:t>
            </a:r>
            <a:r>
              <a:rPr lang="en-US" sz="1400" b="1" dirty="0" err="1" smtClean="0">
                <a:solidFill>
                  <a:srgbClr val="0000CC"/>
                </a:solidFill>
              </a:rPr>
              <a:t>Tawang</a:t>
            </a:r>
            <a:r>
              <a:rPr lang="en-US" sz="1400" b="1" dirty="0" smtClean="0">
                <a:solidFill>
                  <a:srgbClr val="0000CC"/>
                </a:solidFill>
              </a:rPr>
              <a:t> District </a:t>
            </a:r>
            <a:endParaRPr lang="en-US" sz="1400" b="1" dirty="0">
              <a:solidFill>
                <a:srgbClr val="0000CC"/>
              </a:solidFill>
            </a:endParaRPr>
          </a:p>
        </p:txBody>
      </p:sp>
      <p:pic>
        <p:nvPicPr>
          <p:cNvPr id="9" name="Picture 2" descr="C:\Users\HP\Pictures\IMG-20180127-WA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8153400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33400" y="381000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 smtClean="0">
                <a:solidFill>
                  <a:srgbClr val="0000CC"/>
                </a:solidFill>
              </a:rPr>
              <a:t>BEST PRACTICES….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64"/>
          <p:cNvGraphicFramePr>
            <a:graphicFrameLocks/>
          </p:cNvGraphicFramePr>
          <p:nvPr/>
        </p:nvGraphicFramePr>
        <p:xfrm>
          <a:off x="609600" y="1066800"/>
          <a:ext cx="8153400" cy="2620485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574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Kitchen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Garden to supplement MDM</a:t>
                      </a:r>
                      <a:endParaRPr lang="en-US" sz="24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2046438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3400" y="6324601"/>
            <a:ext cx="777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CC"/>
                </a:solidFill>
              </a:rPr>
              <a:t>Kitchen garden preparation in GSS, </a:t>
            </a:r>
            <a:r>
              <a:rPr lang="en-US" sz="1400" b="1" dirty="0" err="1" smtClean="0">
                <a:solidFill>
                  <a:srgbClr val="0000CC"/>
                </a:solidFill>
              </a:rPr>
              <a:t>Balukpong</a:t>
            </a:r>
            <a:r>
              <a:rPr lang="en-US" sz="1400" b="1" dirty="0" smtClean="0">
                <a:solidFill>
                  <a:srgbClr val="0000CC"/>
                </a:solidFill>
              </a:rPr>
              <a:t>, West </a:t>
            </a:r>
            <a:r>
              <a:rPr lang="en-US" sz="1400" b="1" dirty="0" err="1" smtClean="0">
                <a:solidFill>
                  <a:srgbClr val="0000CC"/>
                </a:solidFill>
              </a:rPr>
              <a:t>Kameng</a:t>
            </a:r>
            <a:r>
              <a:rPr lang="en-US" sz="1400" b="1" dirty="0" smtClean="0">
                <a:solidFill>
                  <a:srgbClr val="0000CC"/>
                </a:solidFill>
              </a:rPr>
              <a:t> District </a:t>
            </a:r>
            <a:endParaRPr lang="en-US" sz="1400" b="1" dirty="0">
              <a:solidFill>
                <a:srgbClr val="0000CC"/>
              </a:solidFill>
            </a:endParaRPr>
          </a:p>
        </p:txBody>
      </p:sp>
      <p:pic>
        <p:nvPicPr>
          <p:cNvPr id="2" name="Picture 2" descr="C:\Users\HP\Pictures\IMG-20180209-WA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76400"/>
            <a:ext cx="8153400" cy="4648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33400" y="381000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 smtClean="0">
                <a:solidFill>
                  <a:srgbClr val="0000CC"/>
                </a:solidFill>
              </a:rPr>
              <a:t>BEST PRACTICES….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64"/>
          <p:cNvGraphicFramePr>
            <a:graphicFrameLocks/>
          </p:cNvGraphicFramePr>
          <p:nvPr/>
        </p:nvGraphicFramePr>
        <p:xfrm>
          <a:off x="609600" y="1066800"/>
          <a:ext cx="8153400" cy="2620485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574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Kitchen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Garden to supplement MDM</a:t>
                      </a:r>
                      <a:endParaRPr lang="en-US" sz="24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2046438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3400" y="6324601"/>
            <a:ext cx="777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CC"/>
                </a:solidFill>
              </a:rPr>
              <a:t>Kitchen garden in GSS, </a:t>
            </a:r>
            <a:r>
              <a:rPr lang="en-US" sz="1400" b="1" dirty="0" err="1" smtClean="0">
                <a:solidFill>
                  <a:srgbClr val="0000CC"/>
                </a:solidFill>
              </a:rPr>
              <a:t>Balukpong</a:t>
            </a:r>
            <a:r>
              <a:rPr lang="en-US" sz="1400" b="1" dirty="0" smtClean="0">
                <a:solidFill>
                  <a:srgbClr val="0000CC"/>
                </a:solidFill>
              </a:rPr>
              <a:t>, West </a:t>
            </a:r>
            <a:r>
              <a:rPr lang="en-US" sz="1400" b="1" dirty="0" err="1" smtClean="0">
                <a:solidFill>
                  <a:srgbClr val="0000CC"/>
                </a:solidFill>
              </a:rPr>
              <a:t>Kameng</a:t>
            </a:r>
            <a:r>
              <a:rPr lang="en-US" sz="1400" b="1" dirty="0" smtClean="0">
                <a:solidFill>
                  <a:srgbClr val="0000CC"/>
                </a:solidFill>
              </a:rPr>
              <a:t> District </a:t>
            </a:r>
            <a:endParaRPr lang="en-US" sz="1400" b="1" dirty="0">
              <a:solidFill>
                <a:srgbClr val="0000CC"/>
              </a:solidFill>
            </a:endParaRPr>
          </a:p>
        </p:txBody>
      </p:sp>
      <p:pic>
        <p:nvPicPr>
          <p:cNvPr id="3074" name="Picture 2" descr="C:\Users\HP\Pictures\IMG-20180209-WA0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76400"/>
            <a:ext cx="8153400" cy="4648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09600" y="381000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 smtClean="0">
                <a:solidFill>
                  <a:srgbClr val="0000CC"/>
                </a:solidFill>
              </a:rPr>
              <a:t>OTHER ISSUES….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64"/>
          <p:cNvGraphicFramePr>
            <a:graphicFrameLocks noGrp="1"/>
          </p:cNvGraphicFramePr>
          <p:nvPr>
            <p:ph/>
          </p:nvPr>
        </p:nvGraphicFramePr>
        <p:xfrm>
          <a:off x="609600" y="1295400"/>
          <a:ext cx="8153400" cy="4151440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322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 Enhancement of Fund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under MME Component</a:t>
                      </a:r>
                      <a:endParaRPr lang="en-US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429985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127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 present MME rate of 1.8% of total Central Share is insufficient to meet all the items under MME component.   </a:t>
                      </a:r>
                    </a:p>
                    <a:p>
                      <a:pPr marL="0" marR="0" lvl="0" indent="127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State has engaged 24 (23+1) Data Entry Operators (DEO) at monthly remuneration of Rs.10000/- per month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More that 50% of the fund under MME component is used up for remunerations to this DEOs.</a:t>
                      </a:r>
                    </a:p>
                    <a:p>
                      <a:pPr marL="0" marR="0" lvl="0" indent="127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To strengthen and improve the monitoring and evaluation system at State, District, Block and School levels,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MME rate 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needs 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to be enhanced.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228600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>
                <a:solidFill>
                  <a:srgbClr val="0000CC"/>
                </a:solidFill>
              </a:rPr>
              <a:t>ISSUES </a:t>
            </a:r>
            <a:r>
              <a:rPr lang="en-IN" sz="2400" b="1" dirty="0" smtClean="0">
                <a:solidFill>
                  <a:srgbClr val="0000CC"/>
                </a:solidFill>
              </a:rPr>
              <a:t>…… </a:t>
            </a:r>
          </a:p>
        </p:txBody>
      </p:sp>
      <p:graphicFrame>
        <p:nvGraphicFramePr>
          <p:cNvPr id="10" name="Group 64"/>
          <p:cNvGraphicFramePr>
            <a:graphicFrameLocks noGrp="1"/>
          </p:cNvGraphicFramePr>
          <p:nvPr>
            <p:ph/>
          </p:nvPr>
        </p:nvGraphicFramePr>
        <p:xfrm>
          <a:off x="457200" y="1066800"/>
          <a:ext cx="8153400" cy="5029200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322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 Procurement of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pulses from Central Buffer Stock through NAFED</a:t>
                      </a:r>
                      <a:endParaRPr lang="en-US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429985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127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As per SSMC meeting held on 06.03.2018, it was </a:t>
                      </a:r>
                      <a:r>
                        <a:rPr lang="en-IN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decided that the transportation cost of the pulses cannot be borne by the State Government and therefore, the same should be borne by </a:t>
                      </a:r>
                      <a:r>
                        <a:rPr lang="en-IN" sz="2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GoI</a:t>
                      </a:r>
                      <a:r>
                        <a:rPr lang="en-IN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if the State has to procure the pulses from Central Buffer Stock .</a:t>
                      </a:r>
                    </a:p>
                    <a:p>
                      <a:pPr marL="0" marR="0" lvl="0" indent="127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 view of extra cost of transportation of pulses, the State would like to defer the  procurement of pulses from Central Buffer Stock through NAFED for CFY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127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This has been resolved in SSMC meeting held on 14.05.2018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64"/>
          <p:cNvGraphicFramePr>
            <a:graphicFrameLocks/>
          </p:cNvGraphicFramePr>
          <p:nvPr/>
        </p:nvGraphicFramePr>
        <p:xfrm>
          <a:off x="457200" y="1905000"/>
          <a:ext cx="8153400" cy="2910840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322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 Testing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of food samples by accredited laboratories</a:t>
                      </a:r>
                      <a:endParaRPr lang="en-US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429985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  <a:p>
                      <a:pPr lvl="0" algn="just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Due to absence of reputed /accredited laboratory in the State of Arunachal Pradesh, testing of food samples served under Mid Day Meal scheme has not been conducted. </a:t>
                      </a:r>
                    </a:p>
                    <a:p>
                      <a:pPr lvl="0" algn="just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 Department is awaiting the setting up of accredited laboratory for food testing in the State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533400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>
                <a:solidFill>
                  <a:srgbClr val="0000CC"/>
                </a:solidFill>
              </a:rPr>
              <a:t>ISSUES </a:t>
            </a:r>
            <a:r>
              <a:rPr lang="en-IN" sz="2400" b="1" dirty="0" smtClean="0">
                <a:solidFill>
                  <a:srgbClr val="0000CC"/>
                </a:solidFill>
              </a:rPr>
              <a:t>……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4191000" y="838200"/>
            <a:ext cx="6159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2209800"/>
            <a:ext cx="8381999" cy="186204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15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Thank You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524000"/>
          <a:ext cx="81534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0"/>
              </a:tblGrid>
              <a:tr h="693420">
                <a:tc>
                  <a:txBody>
                    <a:bodyPr/>
                    <a:lstStyle/>
                    <a:p>
                      <a:pPr algn="ctr"/>
                      <a:r>
                        <a:rPr lang="en-US" sz="3600" b="1" u="sng" dirty="0" smtClean="0">
                          <a:solidFill>
                            <a:srgbClr val="0000CC"/>
                          </a:solidFill>
                          <a:latin typeface="Times New Roman" pitchFamily="18" charset="0"/>
                        </a:rPr>
                        <a:t>OVERVIEW</a:t>
                      </a:r>
                      <a:endParaRPr lang="en-US" sz="36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68980">
                <a:tc>
                  <a:txBody>
                    <a:bodyPr/>
                    <a:lstStyle/>
                    <a:p>
                      <a:pPr marL="514350" marR="0" lvl="0" indent="-5143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3200" b="1" dirty="0" smtClean="0">
                        <a:latin typeface="Century Gothic" pitchFamily="34" charset="0"/>
                      </a:endParaRPr>
                    </a:p>
                    <a:p>
                      <a:pPr marL="514350" marR="0" lvl="0" indent="-5143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3200" b="1" dirty="0" smtClean="0">
                          <a:latin typeface="Century Gothic" pitchFamily="34" charset="0"/>
                        </a:rPr>
                        <a:t>Initiatives</a:t>
                      </a:r>
                      <a:r>
                        <a:rPr lang="en-US" sz="3200" b="1" baseline="0" dirty="0" smtClean="0">
                          <a:latin typeface="Century Gothic" pitchFamily="34" charset="0"/>
                        </a:rPr>
                        <a:t> taken up by State Government</a:t>
                      </a:r>
                      <a:r>
                        <a:rPr lang="en-US" sz="3200" b="1" dirty="0" smtClean="0">
                          <a:latin typeface="Century Gothic" pitchFamily="34" charset="0"/>
                        </a:rPr>
                        <a:t>.</a:t>
                      </a:r>
                    </a:p>
                    <a:p>
                      <a:pPr marL="514350" marR="0" lvl="0" indent="-5143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3200" b="1" dirty="0" smtClean="0">
                        <a:latin typeface="Century Gothic" pitchFamily="34" charset="0"/>
                      </a:endParaRPr>
                    </a:p>
                    <a:p>
                      <a:pPr marL="514350" marR="0" lvl="0" indent="-5143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3200" b="1" dirty="0" smtClean="0">
                          <a:latin typeface="Century Gothic" pitchFamily="34" charset="0"/>
                        </a:rPr>
                        <a:t>Other Issues</a:t>
                      </a:r>
                      <a:r>
                        <a:rPr lang="en-US" sz="3200" b="1" baseline="0" dirty="0" smtClean="0">
                          <a:latin typeface="Century Gothic" pitchFamily="34" charset="0"/>
                        </a:rPr>
                        <a:t>.</a:t>
                      </a:r>
                      <a:endParaRPr lang="en-US" sz="3200" b="1" dirty="0" smtClean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09600" y="533400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 smtClean="0">
                <a:solidFill>
                  <a:srgbClr val="0000CC"/>
                </a:solidFill>
              </a:rPr>
              <a:t>INITIATIVES OF STATE GOVERNMENT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64"/>
          <p:cNvGraphicFramePr>
            <a:graphicFrameLocks/>
          </p:cNvGraphicFramePr>
          <p:nvPr/>
        </p:nvGraphicFramePr>
        <p:xfrm>
          <a:off x="609600" y="1143000"/>
          <a:ext cx="8153400" cy="5442093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487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 Action Taken on 10</a:t>
                      </a:r>
                      <a:r>
                        <a:rPr lang="en-US" sz="2400" b="1" kern="1200" baseline="30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JRM Report</a:t>
                      </a:r>
                      <a:endParaRPr lang="en-US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435142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127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State Government has been briefed about the 10</a:t>
                      </a:r>
                      <a:r>
                        <a:rPr lang="en-US" sz="18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JRM report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through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Hon’ble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Minister of Education, Arunachal Pradesh.</a:t>
                      </a:r>
                    </a:p>
                    <a:p>
                      <a:pPr marL="0" marR="0" lvl="0" indent="127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Monthly meetings of all DDSEs of the Districts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&amp; State level officers are being conducted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check records regularly &amp; to fix responsibility if any such thing is noted in any school. </a:t>
                      </a:r>
                    </a:p>
                    <a:p>
                      <a:pPr marL="0" marR="0" lvl="0" indent="127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DDSE have been directed to hold meeting under convergence with PHED under chairmanship of DC for water supply and provision.</a:t>
                      </a:r>
                    </a:p>
                    <a:p>
                      <a:pPr marL="0" marR="0" lvl="0" indent="127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Inspection schedule of officers to monitor the MDM scheme has been prepared so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that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fix number of schools at a predefined frequency are monitored.</a:t>
                      </a:r>
                    </a:p>
                    <a:p>
                      <a:pPr marL="0" marR="0" lvl="0" indent="127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 of FCI bills has started from January, 2018 through PFMS system &amp; full payment made of Rs.108.92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lakh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for FY 2017-18.</a:t>
                      </a:r>
                      <a:endParaRPr lang="en-US" sz="240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09600" y="609600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 smtClean="0">
                <a:solidFill>
                  <a:srgbClr val="0000CC"/>
                </a:solidFill>
              </a:rPr>
              <a:t>INITIATIVES OF STATE GOVERNMENT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64"/>
          <p:cNvGraphicFramePr>
            <a:graphicFrameLocks/>
          </p:cNvGraphicFramePr>
          <p:nvPr/>
        </p:nvGraphicFramePr>
        <p:xfrm>
          <a:off x="609600" y="1447800"/>
          <a:ext cx="8153400" cy="4617720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322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 Centralized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Kitchen</a:t>
                      </a:r>
                      <a:endParaRPr lang="en-US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429985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127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 agreement has been arrived with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Akshay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Patra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to run mid day scheme for hot cooked meals on centralized kitchen model with a grant of Rs.2 crore in Itanagar.</a:t>
                      </a:r>
                    </a:p>
                    <a:p>
                      <a:pPr marL="0" marR="0" lvl="0" indent="127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 Centralized kitchen shall also be established in </a:t>
                      </a:r>
                      <a:r>
                        <a:rPr lang="en-US" sz="24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Pasighat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to be run by Government for which an allocation of Rs.1 crore is being provided.</a:t>
                      </a:r>
                    </a:p>
                    <a:p>
                      <a:pPr marL="0" marR="0" lvl="0" indent="127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This has been announced in State Budget Speech 2018-19.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09600" y="609600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 smtClean="0">
                <a:solidFill>
                  <a:srgbClr val="0000CC"/>
                </a:solidFill>
              </a:rPr>
              <a:t>INITIATIVES…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64"/>
          <p:cNvGraphicFramePr>
            <a:graphicFrameLocks noGrp="1"/>
          </p:cNvGraphicFramePr>
          <p:nvPr>
            <p:ph/>
          </p:nvPr>
        </p:nvGraphicFramePr>
        <p:xfrm>
          <a:off x="533400" y="1447800"/>
          <a:ext cx="8153400" cy="4297680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322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 Honorarium to Cook-cum-Helper</a:t>
                      </a:r>
                      <a:endParaRPr lang="en-US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429985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127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 6525 Cook-cum-Helper are receiving Honorarium @Rs.1000/- per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month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127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 State Government shall provide additional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Honorarium of Rs.1000/- per month and has earmarked an allocation of Rs.7 crore for this purpose</a:t>
                      </a:r>
                    </a:p>
                    <a:p>
                      <a:pPr marL="0" marR="0" lvl="0" indent="127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This too has been announced in State Budget Speech 2018-19.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09600" y="609600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 smtClean="0">
                <a:solidFill>
                  <a:srgbClr val="0000CC"/>
                </a:solidFill>
              </a:rPr>
              <a:t>INITIATIVES….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64"/>
          <p:cNvGraphicFramePr>
            <a:graphicFrameLocks/>
          </p:cNvGraphicFramePr>
          <p:nvPr/>
        </p:nvGraphicFramePr>
        <p:xfrm>
          <a:off x="533400" y="1371600"/>
          <a:ext cx="8153400" cy="4693920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322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 Public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Financial Management System (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PFMS)</a:t>
                      </a:r>
                      <a:endParaRPr lang="en-US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429985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127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From 2017-18, all funds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under MDM scheme is being transferred through PFMS platform.</a:t>
                      </a:r>
                    </a:p>
                    <a:p>
                      <a:pPr marL="0" marR="0" lvl="0" indent="127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All transactions are made through account payment system with the help of Print Payment Advice  (PPA) to the Bank.</a:t>
                      </a:r>
                    </a:p>
                    <a:p>
                      <a:pPr marL="0" marR="0" lvl="0" indent="127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 cash payment, cheque or bank draft is allowed. </a:t>
                      </a:r>
                    </a:p>
                    <a:p>
                      <a:pPr marL="0" marR="0" lvl="0" indent="127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Payment of Honorarium to Cook cum Helper and salary of Data Entry Operators are made through DBT under PFMS.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09600" y="609600"/>
            <a:ext cx="7467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b="1" dirty="0" smtClean="0">
                <a:solidFill>
                  <a:srgbClr val="0000CC"/>
                </a:solidFill>
              </a:rPr>
              <a:t>INITIATIVES….</a:t>
            </a:r>
          </a:p>
        </p:txBody>
      </p:sp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64"/>
          <p:cNvGraphicFramePr>
            <a:graphicFrameLocks noGrp="1"/>
          </p:cNvGraphicFramePr>
          <p:nvPr>
            <p:ph/>
          </p:nvPr>
        </p:nvGraphicFramePr>
        <p:xfrm>
          <a:off x="533400" y="1371600"/>
          <a:ext cx="8153400" cy="4693920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322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 State level Steering-cum-Monitoring Committee (SSMC)</a:t>
                      </a:r>
                      <a:endParaRPr lang="en-US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429985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127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DFKai-SB" pitchFamily="65" charset="-120"/>
                          <a:cs typeface="Times New Roman" pitchFamily="18" charset="0"/>
                        </a:rPr>
                        <a:t>State level Steering-cum-Monitoring Committee has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DFKai-SB" pitchFamily="65" charset="-120"/>
                          <a:cs typeface="Times New Roman" pitchFamily="18" charset="0"/>
                        </a:rPr>
                        <a:t> been reconstituted &amp; re-notified vide order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DFKai-SB" pitchFamily="65" charset="-120"/>
                          <a:cs typeface="Times New Roman" pitchFamily="18" charset="0"/>
                        </a:rPr>
                        <a:t>NoEED.9/MDM/98/2017-2018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DFKai-SB" pitchFamily="65" charset="-120"/>
                          <a:cs typeface="Times New Roman" pitchFamily="18" charset="0"/>
                        </a:rPr>
                        <a:t> dated, 05/03/2018 for effective monitoring of MDM scheme.</a:t>
                      </a:r>
                      <a:endParaRPr lang="en-US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DFKai-SB" pitchFamily="65" charset="-120"/>
                        <a:cs typeface="Times New Roman" pitchFamily="18" charset="0"/>
                      </a:endParaRPr>
                    </a:p>
                    <a:p>
                      <a:pPr marL="0" marR="0" lvl="0" indent="127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520700" algn="l"/>
                        </a:tabLst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District &amp; Block level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DFKai-SB" pitchFamily="65" charset="-120"/>
                          <a:cs typeface="Times New Roman" pitchFamily="18" charset="0"/>
                        </a:rPr>
                        <a:t>Steering-cum-Monitoring Committee will be reconstituted on same line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DFKai-SB" pitchFamily="65" charset="-120"/>
                          <a:cs typeface="Times New Roman" pitchFamily="18" charset="0"/>
                        </a:rPr>
                        <a:t> for more effective monitoring of the scheme.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64"/>
          <p:cNvGraphicFramePr>
            <a:graphicFrameLocks/>
          </p:cNvGraphicFramePr>
          <p:nvPr/>
        </p:nvGraphicFramePr>
        <p:xfrm>
          <a:off x="609600" y="990600"/>
          <a:ext cx="8153400" cy="2696685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590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MDM being served…</a:t>
                      </a:r>
                      <a:endParaRPr lang="en-US" sz="24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105945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3400" y="6324601"/>
            <a:ext cx="777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CC"/>
                </a:solidFill>
              </a:rPr>
              <a:t>GMS, </a:t>
            </a:r>
            <a:r>
              <a:rPr lang="en-US" sz="1400" b="1" dirty="0" err="1" smtClean="0">
                <a:solidFill>
                  <a:srgbClr val="0000CC"/>
                </a:solidFill>
              </a:rPr>
              <a:t>Balukpong</a:t>
            </a:r>
            <a:r>
              <a:rPr lang="en-US" sz="1400" b="1" dirty="0" smtClean="0">
                <a:solidFill>
                  <a:srgbClr val="0000CC"/>
                </a:solidFill>
              </a:rPr>
              <a:t>, West </a:t>
            </a:r>
            <a:r>
              <a:rPr lang="en-US" sz="1400" b="1" dirty="0" err="1" smtClean="0">
                <a:solidFill>
                  <a:srgbClr val="0000CC"/>
                </a:solidFill>
              </a:rPr>
              <a:t>kameng</a:t>
            </a:r>
            <a:r>
              <a:rPr lang="en-US" sz="1400" b="1" dirty="0" smtClean="0">
                <a:solidFill>
                  <a:srgbClr val="0000CC"/>
                </a:solidFill>
              </a:rPr>
              <a:t> District </a:t>
            </a:r>
            <a:endParaRPr lang="en-US" sz="1400" b="1" dirty="0">
              <a:solidFill>
                <a:srgbClr val="0000CC"/>
              </a:solidFill>
            </a:endParaRPr>
          </a:p>
        </p:txBody>
      </p:sp>
      <p:pic>
        <p:nvPicPr>
          <p:cNvPr id="3074" name="Picture 2" descr="C:\Users\HP\Pictures\IMG-20171226-WA00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8153400" cy="46148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196263" y="0"/>
            <a:ext cx="947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64"/>
          <p:cNvGraphicFramePr>
            <a:graphicFrameLocks/>
          </p:cNvGraphicFramePr>
          <p:nvPr/>
        </p:nvGraphicFramePr>
        <p:xfrm>
          <a:off x="1905000" y="228600"/>
          <a:ext cx="5486400" cy="2772885"/>
        </p:xfrm>
        <a:graphic>
          <a:graphicData uri="http://schemas.openxmlformats.org/drawingml/2006/table">
            <a:tbl>
              <a:tblPr/>
              <a:tblGrid>
                <a:gridCol w="5486400"/>
              </a:tblGrid>
              <a:tr h="607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MDM being served…</a:t>
                      </a:r>
                      <a:endParaRPr lang="en-US" sz="24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165453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20700" algn="l"/>
                        </a:tabLst>
                        <a:defRPr/>
                      </a:pPr>
                      <a:endParaRPr kumimoji="0" lang="en-IN" sz="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3400" y="6324601"/>
            <a:ext cx="777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CC"/>
                </a:solidFill>
              </a:rPr>
              <a:t>GMS, </a:t>
            </a:r>
            <a:r>
              <a:rPr lang="en-US" sz="1400" b="1" dirty="0" err="1" smtClean="0">
                <a:solidFill>
                  <a:srgbClr val="0000CC"/>
                </a:solidFill>
              </a:rPr>
              <a:t>Bomdila</a:t>
            </a:r>
            <a:r>
              <a:rPr lang="en-US" sz="1400" b="1" dirty="0" smtClean="0">
                <a:solidFill>
                  <a:srgbClr val="0000CC"/>
                </a:solidFill>
              </a:rPr>
              <a:t>, West </a:t>
            </a:r>
            <a:r>
              <a:rPr lang="en-US" sz="1400" b="1" dirty="0" err="1" smtClean="0">
                <a:solidFill>
                  <a:srgbClr val="0000CC"/>
                </a:solidFill>
              </a:rPr>
              <a:t>Kameng</a:t>
            </a:r>
            <a:r>
              <a:rPr lang="en-US" sz="1400" b="1" dirty="0" smtClean="0">
                <a:solidFill>
                  <a:srgbClr val="0000CC"/>
                </a:solidFill>
              </a:rPr>
              <a:t> District </a:t>
            </a:r>
            <a:endParaRPr lang="en-US" sz="1400" b="1" dirty="0">
              <a:solidFill>
                <a:srgbClr val="0000CC"/>
              </a:solidFill>
            </a:endParaRPr>
          </a:p>
        </p:txBody>
      </p:sp>
      <p:pic>
        <p:nvPicPr>
          <p:cNvPr id="1026" name="Picture 2" descr="C:\Users\HP\Pictures\IMG-20180310-WA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838200"/>
            <a:ext cx="5486400" cy="5486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15387</TotalTime>
  <Words>771</Words>
  <Application>Microsoft Office PowerPoint</Application>
  <PresentationFormat>On-screen Show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 Day Meal Scheme</dc:title>
  <dc:creator>hp</dc:creator>
  <cp:lastModifiedBy>HP</cp:lastModifiedBy>
  <cp:revision>2113</cp:revision>
  <cp:lastPrinted>2012-04-26T10:31:38Z</cp:lastPrinted>
  <dcterms:created xsi:type="dcterms:W3CDTF">2008-03-19T23:08:45Z</dcterms:created>
  <dcterms:modified xsi:type="dcterms:W3CDTF">2018-05-23T04:40:30Z</dcterms:modified>
</cp:coreProperties>
</file>