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258" r:id="rId3"/>
    <p:sldId id="283" r:id="rId4"/>
    <p:sldId id="259" r:id="rId5"/>
    <p:sldId id="288" r:id="rId6"/>
    <p:sldId id="260" r:id="rId7"/>
    <p:sldId id="261" r:id="rId8"/>
    <p:sldId id="264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89" r:id="rId18"/>
    <p:sldId id="286" r:id="rId19"/>
    <p:sldId id="287" r:id="rId20"/>
    <p:sldId id="273" r:id="rId21"/>
    <p:sldId id="284" r:id="rId22"/>
    <p:sldId id="285" r:id="rId23"/>
    <p:sldId id="277" r:id="rId24"/>
    <p:sldId id="278" r:id="rId25"/>
    <p:sldId id="279" r:id="rId26"/>
    <p:sldId id="280" r:id="rId27"/>
    <p:sldId id="281" r:id="rId28"/>
    <p:sldId id="282" r:id="rId29"/>
  </p:sldIdLst>
  <p:sldSz cx="12601575" cy="666115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46" y="12"/>
      </p:cViewPr>
      <p:guideLst>
        <p:guide orient="horz" pos="2098"/>
        <p:guide pos="397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994" y="-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2018-19\Daman\Calculation-Sheet_DD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PAB approval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7543859649122868E-2"/>
                  <c:y val="-9.89282769991758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771929824561403E-3"/>
                  <c:y val="-3.2976092333058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3099415204678471E-3"/>
                  <c:y val="-3.2976092333058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220</c:v>
                </c:pt>
                <c:pt idx="1">
                  <c:v>220</c:v>
                </c:pt>
                <c:pt idx="2">
                  <c:v>220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Coverage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638087386644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7719298245613527E-3"/>
                  <c:y val="-3.9571310799670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233918128654939E-2"/>
                  <c:y val="-2.9678483099752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221</c:v>
                </c:pt>
                <c:pt idx="1">
                  <c:v>219</c:v>
                </c:pt>
                <c:pt idx="2">
                  <c:v>221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9975424"/>
        <c:axId val="109986560"/>
        <c:axId val="0"/>
      </c:bar3DChart>
      <c:catAx>
        <c:axId val="109975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09986560"/>
        <c:crosses val="autoZero"/>
        <c:auto val="1"/>
        <c:lblAlgn val="ctr"/>
        <c:lblOffset val="100"/>
        <c:noMultiLvlLbl val="0"/>
      </c:catAx>
      <c:valAx>
        <c:axId val="10998656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09975424"/>
        <c:crosses val="autoZero"/>
        <c:crossBetween val="between"/>
        <c:majorUnit val="50"/>
      </c:valAx>
    </c:plotArea>
    <c:legend>
      <c:legendPos val="b"/>
      <c:layout/>
      <c:overlay val="0"/>
      <c:txPr>
        <a:bodyPr/>
        <a:lstStyle/>
        <a:p>
          <a:pPr>
            <a:defRPr lang="en-IN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pattFill prst="smConfetti">
          <a:fgClr>
            <a:schemeClr val="accent1"/>
          </a:fgClr>
          <a:bgClr>
            <a:schemeClr val="bg1"/>
          </a:bgClr>
        </a:patt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Meal Served (AMS)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449009217088487E-17"/>
                  <c:y val="-3.5646085295989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217346065857219E-3"/>
                  <c:y val="-1.7823042647994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217346065857219E-3"/>
                  <c:y val="-3.5646085295989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Daman</c:v>
                </c:pt>
                <c:pt idx="1">
                  <c:v>Diu</c:v>
                </c:pt>
                <c:pt idx="2">
                  <c:v>Total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23.185789999999951</c:v>
                </c:pt>
                <c:pt idx="1">
                  <c:v>8.0645000000000007</c:v>
                </c:pt>
                <c:pt idx="2">
                  <c:v>31.25029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Meal Served (Plan)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852142246099997E-2"/>
                  <c:y val="-3.8192234245703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29153405474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095611459271425E-2"/>
                  <c:y val="-2.5461489497135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Daman</c:v>
                </c:pt>
                <c:pt idx="1">
                  <c:v>Diu</c:v>
                </c:pt>
                <c:pt idx="2">
                  <c:v>Total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>
                  <c:v>24.658000000000001</c:v>
                </c:pt>
                <c:pt idx="1">
                  <c:v>8.6615700000000011</c:v>
                </c:pt>
                <c:pt idx="2">
                  <c:v>33.319569999999999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Diff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79127494280717E-2"/>
                  <c:y val="-2.0369191597708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826019098785711E-3"/>
                  <c:y val="-2.291534054742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3043365164642843E-3"/>
                  <c:y val="-1.0184595798854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Daman</c:v>
                </c:pt>
                <c:pt idx="1">
                  <c:v>Diu</c:v>
                </c:pt>
                <c:pt idx="2">
                  <c:v>Total</c:v>
                </c:pt>
              </c:strCache>
            </c:strRef>
          </c:cat>
          <c:val>
            <c:numRef>
              <c:f>Sheet1!$D$2:$D$4</c:f>
              <c:numCache>
                <c:formatCode>0.00</c:formatCode>
                <c:ptCount val="3"/>
                <c:pt idx="0">
                  <c:v>1.4722100000000005</c:v>
                </c:pt>
                <c:pt idx="1">
                  <c:v>0.59706999999999755</c:v>
                </c:pt>
                <c:pt idx="2">
                  <c:v>2.0692799999999987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0043008"/>
        <c:axId val="120044544"/>
        <c:axId val="0"/>
      </c:bar3DChart>
      <c:catAx>
        <c:axId val="120043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20044544"/>
        <c:crosses val="autoZero"/>
        <c:auto val="1"/>
        <c:lblAlgn val="ctr"/>
        <c:lblOffset val="100"/>
        <c:noMultiLvlLbl val="0"/>
      </c:catAx>
      <c:valAx>
        <c:axId val="120044544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2004300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en-IN"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264440629131883"/>
          <c:y val="6.2734629762188909E-2"/>
          <c:w val="0.34458587413415498"/>
          <c:h val="0.69439274636125059"/>
        </c:manualLayout>
      </c:layout>
      <c:radarChart>
        <c:radarStyle val="marker"/>
        <c:varyColors val="0"/>
        <c:ser>
          <c:idx val="0"/>
          <c:order val="0"/>
          <c:tx>
            <c:strRef>
              <c:f>'MIS Comp'!$B$17</c:f>
              <c:strCache>
                <c:ptCount val="1"/>
                <c:pt idx="0">
                  <c:v>% MIS Data</c:v>
                </c:pt>
              </c:strCache>
            </c:strRef>
          </c:tx>
          <c:dLbls>
            <c:dLbl>
              <c:idx val="0"/>
              <c:layout>
                <c:manualLayout>
                  <c:x val="0.16312056737588612"/>
                  <c:y val="-0.107142890620825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7257683215130062"/>
                  <c:y val="1.1904765624536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9858156028368754"/>
                  <c:y val="3.1746041665429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3475177304964517"/>
                  <c:y val="6.7460338539038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4893579791887721"/>
                  <c:y val="0.21031752603347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6004728132387703E-2"/>
                  <c:y val="0.138888932286255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2009456264775385E-2"/>
                  <c:y val="9.9206380204468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3286052009456315E-2"/>
                  <c:y val="7.9365104163574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8.9834515366430653E-2"/>
                  <c:y val="2.3809531249072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8.5106382978723707E-2"/>
                  <c:y val="-1.5873020832714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1">
                  <a:lumMod val="65000"/>
                  <a:lumOff val="35000"/>
                </a:schemeClr>
              </a:solidFill>
            </c:spPr>
            <c:txPr>
              <a:bodyPr/>
              <a:lstStyle/>
              <a:p>
                <a:pPr>
                  <a:defRPr lang="en-IN"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'MIS Comp'!$A$18:$A$27</c:f>
              <c:strCache>
                <c:ptCount val="10"/>
                <c:pt idx="0">
                  <c:v>Institutions</c:v>
                </c:pt>
                <c:pt idx="1">
                  <c:v>Working Days</c:v>
                </c:pt>
                <c:pt idx="2">
                  <c:v>Coverage of children</c:v>
                </c:pt>
                <c:pt idx="3">
                  <c:v>CCH engaged</c:v>
                </c:pt>
                <c:pt idx="4">
                  <c:v>CCH Hon.</c:v>
                </c:pt>
                <c:pt idx="5">
                  <c:v>Cooking Cost </c:v>
                </c:pt>
                <c:pt idx="6">
                  <c:v>Food Grains</c:v>
                </c:pt>
                <c:pt idx="7">
                  <c:v>Drinking water</c:v>
                </c:pt>
                <c:pt idx="8">
                  <c:v>Toilet Facility </c:v>
                </c:pt>
                <c:pt idx="9">
                  <c:v>LPG </c:v>
                </c:pt>
              </c:strCache>
            </c:strRef>
          </c:cat>
          <c:val>
            <c:numRef>
              <c:f>'MIS Comp'!$B$18:$B$27</c:f>
              <c:numCache>
                <c:formatCode>0%</c:formatCode>
                <c:ptCount val="10"/>
                <c:pt idx="0">
                  <c:v>0.91666666666666652</c:v>
                </c:pt>
                <c:pt idx="1">
                  <c:v>1.0136363636363637</c:v>
                </c:pt>
                <c:pt idx="2">
                  <c:v>0.80440786267395892</c:v>
                </c:pt>
                <c:pt idx="3">
                  <c:v>1.0374999999999985</c:v>
                </c:pt>
                <c:pt idx="4">
                  <c:v>0.29357798165137655</c:v>
                </c:pt>
                <c:pt idx="5">
                  <c:v>0.98428206345975455</c:v>
                </c:pt>
                <c:pt idx="6">
                  <c:v>0.98671374177065752</c:v>
                </c:pt>
                <c:pt idx="7">
                  <c:v>0.91666666666666652</c:v>
                </c:pt>
                <c:pt idx="8">
                  <c:v>0.91666666666666652</c:v>
                </c:pt>
                <c:pt idx="9">
                  <c:v>0.91666666666666652</c:v>
                </c:pt>
              </c:numCache>
            </c:numRef>
          </c:val>
        </c:ser>
        <c:ser>
          <c:idx val="1"/>
          <c:order val="1"/>
          <c:tx>
            <c:strRef>
              <c:f>'MIS Comp'!$C$17</c:f>
              <c:strCache>
                <c:ptCount val="1"/>
                <c:pt idx="0">
                  <c:v>% AWP&amp;B </c:v>
                </c:pt>
              </c:strCache>
            </c:strRef>
          </c:tx>
          <c:dLbls>
            <c:dLbl>
              <c:idx val="0"/>
              <c:layout>
                <c:manualLayout>
                  <c:x val="9.2198581560283724E-2"/>
                  <c:y val="-8.7301614579932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2198581560283793E-2"/>
                  <c:y val="1.1904765624536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529550827423178"/>
                  <c:y val="3.5714296873608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3829601087098245E-2"/>
                  <c:y val="6.7460338539038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0189125295508277E-2"/>
                  <c:y val="0.103174635412647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7825059101654852E-2"/>
                  <c:y val="0.138888932286255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20567375886525"/>
                  <c:y val="0.103174635412647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2765957446808465"/>
                  <c:y val="7.5396848955396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5366448874741787"/>
                  <c:y val="3.5714296873608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1418439716312057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6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lang="en-IN"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'MIS Comp'!$A$18:$A$27</c:f>
              <c:strCache>
                <c:ptCount val="10"/>
                <c:pt idx="0">
                  <c:v>Institutions</c:v>
                </c:pt>
                <c:pt idx="1">
                  <c:v>Working Days</c:v>
                </c:pt>
                <c:pt idx="2">
                  <c:v>Coverage of children</c:v>
                </c:pt>
                <c:pt idx="3">
                  <c:v>CCH engaged</c:v>
                </c:pt>
                <c:pt idx="4">
                  <c:v>CCH Hon.</c:v>
                </c:pt>
                <c:pt idx="5">
                  <c:v>Cooking Cost </c:v>
                </c:pt>
                <c:pt idx="6">
                  <c:v>Food Grains</c:v>
                </c:pt>
                <c:pt idx="7">
                  <c:v>Drinking water</c:v>
                </c:pt>
                <c:pt idx="8">
                  <c:v>Toilet Facility </c:v>
                </c:pt>
                <c:pt idx="9">
                  <c:v>LPG </c:v>
                </c:pt>
              </c:strCache>
            </c:strRef>
          </c:cat>
          <c:val>
            <c:numRef>
              <c:f>'MIS Comp'!$C$18:$C$27</c:f>
              <c:numCache>
                <c:formatCode>0%</c:formatCode>
                <c:ptCount val="10"/>
                <c:pt idx="0">
                  <c:v>1</c:v>
                </c:pt>
                <c:pt idx="1">
                  <c:v>1.0045454545454546</c:v>
                </c:pt>
                <c:pt idx="2">
                  <c:v>0.81588779985920756</c:v>
                </c:pt>
                <c:pt idx="3">
                  <c:v>1</c:v>
                </c:pt>
                <c:pt idx="4">
                  <c:v>0.98587155963302764</c:v>
                </c:pt>
                <c:pt idx="5">
                  <c:v>0.98428206345975455</c:v>
                </c:pt>
                <c:pt idx="6">
                  <c:v>0.98901935737447266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785536"/>
        <c:axId val="101409920"/>
      </c:radarChart>
      <c:catAx>
        <c:axId val="100785536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lang="en-IN" sz="1600"/>
            </a:pPr>
            <a:endParaRPr lang="en-US"/>
          </a:p>
        </c:txPr>
        <c:crossAx val="101409920"/>
        <c:crosses val="autoZero"/>
        <c:auto val="1"/>
        <c:lblAlgn val="ctr"/>
        <c:lblOffset val="100"/>
        <c:noMultiLvlLbl val="0"/>
      </c:catAx>
      <c:valAx>
        <c:axId val="101409920"/>
        <c:scaling>
          <c:orientation val="minMax"/>
        </c:scaling>
        <c:delete val="0"/>
        <c:axPos val="l"/>
        <c:majorGridlines/>
        <c:numFmt formatCode="0%" sourceLinked="1"/>
        <c:majorTickMark val="cross"/>
        <c:minorTickMark val="none"/>
        <c:tickLblPos val="nextTo"/>
        <c:txPr>
          <a:bodyPr/>
          <a:lstStyle/>
          <a:p>
            <a:pPr>
              <a:defRPr lang="en-IN" sz="1200"/>
            </a:pPr>
            <a:endParaRPr lang="en-US"/>
          </a:p>
        </c:txPr>
        <c:crossAx val="100785536"/>
        <c:crosses val="autoZero"/>
        <c:crossBetween val="between"/>
        <c:minorUnit val="0.5"/>
      </c:valAx>
    </c:plotArea>
    <c:legend>
      <c:legendPos val="b"/>
      <c:layout>
        <c:manualLayout>
          <c:xMode val="edge"/>
          <c:yMode val="edge"/>
          <c:x val="0.33014891755551889"/>
          <c:y val="0.89962032859027963"/>
          <c:w val="0.42480854786768807"/>
          <c:h val="7.6570140160648725E-2"/>
        </c:manualLayout>
      </c:layout>
      <c:overlay val="0"/>
      <c:txPr>
        <a:bodyPr/>
        <a:lstStyle/>
        <a:p>
          <a:pPr>
            <a:defRPr lang="en-IN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lang="en-IN"/>
          </a:pPr>
          <a:endParaRPr lang="en-US"/>
        </a:p>
      </c:txPr>
    </c:title>
    <c:autoTitleDeleted val="0"/>
    <c:plotArea>
      <c:layout/>
      <c:radarChart>
        <c:radarStyle val="filled"/>
        <c:varyColors val="0"/>
        <c:ser>
          <c:idx val="0"/>
          <c:order val="0"/>
          <c:tx>
            <c:strRef>
              <c:f>Radar!$B$2</c:f>
              <c:strCache>
                <c:ptCount val="1"/>
                <c:pt idx="0">
                  <c:v>2015-16</c:v>
                </c:pt>
              </c:strCache>
            </c:strRef>
          </c:tx>
          <c:dLbls>
            <c:dLbl>
              <c:idx val="0"/>
              <c:layout>
                <c:manualLayout>
                  <c:x val="8.8888888888889128E-2"/>
                  <c:y val="1.8518518518518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3611111111111121"/>
                  <c:y val="-4.6296296296296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277777777777777"/>
                  <c:y val="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3611111111111121"/>
                  <c:y val="2.7777777777777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666666666666668E-2"/>
                  <c:y val="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22500000000000009"/>
                  <c:y val="1.8518518518518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9722222222222224"/>
                  <c:y val="3.2407407407407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21944444444444539"/>
                  <c:y val="0.143518518518518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22500000000000009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4444444444444502E-2"/>
                  <c:y val="-2.7777777777777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7.5000000000000011E-2"/>
                  <c:y val="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5.8333333333333487E-2"/>
                  <c:y val="1.3888888888888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0555555555555582E-2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4999999999999981E-2"/>
                  <c:y val="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4.1666666666666692E-2"/>
                  <c:y val="8.33333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7.7777777777777779E-2"/>
                  <c:y val="8.33333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6.38888888888888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6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Radar!$A$3:$A$19</c:f>
              <c:strCache>
                <c:ptCount val="17"/>
                <c:pt idx="0">
                  <c:v>Institution</c:v>
                </c:pt>
                <c:pt idx="1">
                  <c:v>Children</c:v>
                </c:pt>
                <c:pt idx="2">
                  <c:v>Working Days</c:v>
                </c:pt>
                <c:pt idx="3">
                  <c:v>FG Utilisation</c:v>
                </c:pt>
                <c:pt idx="4">
                  <c:v>Payment to FCI</c:v>
                </c:pt>
                <c:pt idx="5">
                  <c:v>Cooking Cost</c:v>
                </c:pt>
                <c:pt idx="6">
                  <c:v>Hon. to CCH</c:v>
                </c:pt>
                <c:pt idx="7">
                  <c:v>MME</c:v>
                </c:pt>
                <c:pt idx="8">
                  <c:v>Kitchen-cum-store</c:v>
                </c:pt>
                <c:pt idx="9">
                  <c:v>Kitchen Devices</c:v>
                </c:pt>
                <c:pt idx="10">
                  <c:v>TA</c:v>
                </c:pt>
                <c:pt idx="11">
                  <c:v>School Health</c:v>
                </c:pt>
                <c:pt idx="12">
                  <c:v>Annual D.E</c:v>
                </c:pt>
                <c:pt idx="13">
                  <c:v>Monthly D E</c:v>
                </c:pt>
                <c:pt idx="14">
                  <c:v>Inspection</c:v>
                </c:pt>
                <c:pt idx="15">
                  <c:v>Drinking Water</c:v>
                </c:pt>
                <c:pt idx="16">
                  <c:v>Toilet Facility </c:v>
                </c:pt>
              </c:strCache>
            </c:strRef>
          </c:cat>
          <c:val>
            <c:numRef>
              <c:f>Radar!$B$3:$B$19</c:f>
              <c:numCache>
                <c:formatCode>0.0</c:formatCode>
                <c:ptCount val="17"/>
                <c:pt idx="0" formatCode="0">
                  <c:v>10</c:v>
                </c:pt>
                <c:pt idx="1">
                  <c:v>7.8</c:v>
                </c:pt>
                <c:pt idx="2" formatCode="0">
                  <c:v>10</c:v>
                </c:pt>
                <c:pt idx="3">
                  <c:v>6.2</c:v>
                </c:pt>
                <c:pt idx="4" formatCode="0">
                  <c:v>10</c:v>
                </c:pt>
                <c:pt idx="5">
                  <c:v>5.9</c:v>
                </c:pt>
                <c:pt idx="6">
                  <c:v>6.5</c:v>
                </c:pt>
                <c:pt idx="7">
                  <c:v>2.2999999999999998</c:v>
                </c:pt>
                <c:pt idx="8" formatCode="0">
                  <c:v>10</c:v>
                </c:pt>
                <c:pt idx="9" formatCode="0">
                  <c:v>10</c:v>
                </c:pt>
                <c:pt idx="10">
                  <c:v>6.4</c:v>
                </c:pt>
                <c:pt idx="11">
                  <c:v>9.8000000000000007</c:v>
                </c:pt>
                <c:pt idx="12" formatCode="0">
                  <c:v>10</c:v>
                </c:pt>
                <c:pt idx="13" formatCode="0">
                  <c:v>10</c:v>
                </c:pt>
                <c:pt idx="14" formatCode="0">
                  <c:v>10</c:v>
                </c:pt>
                <c:pt idx="15" formatCode="0">
                  <c:v>10</c:v>
                </c:pt>
                <c:pt idx="16" formatCode="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63328"/>
        <c:axId val="14218368"/>
      </c:radarChart>
      <c:catAx>
        <c:axId val="14163328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IN"/>
            </a:pPr>
            <a:endParaRPr lang="en-US"/>
          </a:p>
        </c:txPr>
        <c:crossAx val="14218368"/>
        <c:crosses val="autoZero"/>
        <c:auto val="1"/>
        <c:lblAlgn val="ctr"/>
        <c:lblOffset val="100"/>
        <c:noMultiLvlLbl val="0"/>
      </c:catAx>
      <c:valAx>
        <c:axId val="14218368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41633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7"/>
              <c:delete val="1"/>
            </c:dLbl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Enrloment</c:v>
                </c:pt>
                <c:pt idx="1">
                  <c:v>PAB Approval</c:v>
                </c:pt>
                <c:pt idx="2">
                  <c:v>Q-1</c:v>
                </c:pt>
                <c:pt idx="3">
                  <c:v>Q-2</c:v>
                </c:pt>
                <c:pt idx="4">
                  <c:v>Q-3</c:v>
                </c:pt>
                <c:pt idx="5">
                  <c:v>Q-4</c:v>
                </c:pt>
                <c:pt idx="6">
                  <c:v>Average</c:v>
                </c:pt>
                <c:pt idx="8">
                  <c:v>UT's Proposal</c:v>
                </c:pt>
                <c:pt idx="9">
                  <c:v>Recommendation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10.989000000000004</c:v>
                </c:pt>
                <c:pt idx="1">
                  <c:v>8.9</c:v>
                </c:pt>
                <c:pt idx="2">
                  <c:v>7.25</c:v>
                </c:pt>
                <c:pt idx="3">
                  <c:v>8.9420000000000002</c:v>
                </c:pt>
                <c:pt idx="4">
                  <c:v>8.8140000000000001</c:v>
                </c:pt>
                <c:pt idx="5">
                  <c:v>8.7830000000000013</c:v>
                </c:pt>
                <c:pt idx="6">
                  <c:v>8.793000000000001</c:v>
                </c:pt>
                <c:pt idx="7" formatCode="General">
                  <c:v>0</c:v>
                </c:pt>
                <c:pt idx="8">
                  <c:v>9.4</c:v>
                </c:pt>
                <c:pt idx="9">
                  <c:v>8.9420000000000002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7149312"/>
        <c:axId val="37199232"/>
      </c:barChart>
      <c:catAx>
        <c:axId val="371493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37199232"/>
        <c:crosses val="autoZero"/>
        <c:auto val="1"/>
        <c:lblAlgn val="ctr"/>
        <c:lblOffset val="100"/>
        <c:noMultiLvlLbl val="0"/>
      </c:catAx>
      <c:valAx>
        <c:axId val="37199232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37149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Children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Enrloment</c:v>
                </c:pt>
                <c:pt idx="1">
                  <c:v>PAB Approval</c:v>
                </c:pt>
                <c:pt idx="2">
                  <c:v>Q-1</c:v>
                </c:pt>
                <c:pt idx="3">
                  <c:v>Q-2</c:v>
                </c:pt>
                <c:pt idx="4">
                  <c:v>Q-3</c:v>
                </c:pt>
                <c:pt idx="5">
                  <c:v>Q-4</c:v>
                </c:pt>
                <c:pt idx="6">
                  <c:v>Average</c:v>
                </c:pt>
                <c:pt idx="8">
                  <c:v>UT's Proposal</c:v>
                </c:pt>
                <c:pt idx="9">
                  <c:v>Recommendation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7.4779999999999998</c:v>
                </c:pt>
                <c:pt idx="1">
                  <c:v>6.2</c:v>
                </c:pt>
                <c:pt idx="2">
                  <c:v>5.2089999999999996</c:v>
                </c:pt>
                <c:pt idx="3">
                  <c:v>6.3529999999999909</c:v>
                </c:pt>
                <c:pt idx="4">
                  <c:v>6.3669999999999956</c:v>
                </c:pt>
                <c:pt idx="5">
                  <c:v>6.4960000000000004</c:v>
                </c:pt>
                <c:pt idx="6">
                  <c:v>6.2759999999999998</c:v>
                </c:pt>
                <c:pt idx="8">
                  <c:v>6.6</c:v>
                </c:pt>
                <c:pt idx="9">
                  <c:v>6.4960000000000004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0096640"/>
        <c:axId val="120098176"/>
      </c:barChart>
      <c:catAx>
        <c:axId val="1200966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20098176"/>
        <c:crosses val="autoZero"/>
        <c:auto val="1"/>
        <c:lblAlgn val="ctr"/>
        <c:lblOffset val="100"/>
        <c:noMultiLvlLbl val="0"/>
      </c:catAx>
      <c:valAx>
        <c:axId val="120098176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20096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Allocation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239766081871183E-3"/>
                  <c:y val="-2.3083264633140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3099415204678471E-3"/>
                  <c:y val="-3.6273701566364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099415204678471E-3"/>
                  <c:y val="-5.2761747732893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406</c:v>
                </c:pt>
                <c:pt idx="1">
                  <c:v>431</c:v>
                </c:pt>
                <c:pt idx="2">
                  <c:v>407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Utilization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77777777891E-2"/>
                  <c:y val="-1.9785655399835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087719298245612E-2"/>
                  <c:y val="-6.2654575432811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391812865497082E-2"/>
                  <c:y val="-4.2868920032976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370</c:v>
                </c:pt>
                <c:pt idx="1">
                  <c:v>391</c:v>
                </c:pt>
                <c:pt idx="2">
                  <c:v>403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110464"/>
        <c:axId val="34112256"/>
        <c:axId val="0"/>
      </c:bar3DChart>
      <c:catAx>
        <c:axId val="341104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34112256"/>
        <c:crosses val="autoZero"/>
        <c:auto val="1"/>
        <c:lblAlgn val="ctr"/>
        <c:lblOffset val="100"/>
        <c:noMultiLvlLbl val="0"/>
      </c:catAx>
      <c:valAx>
        <c:axId val="34112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3411046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en-IN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Allocation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840603882160122E-2"/>
                  <c:y val="-5.6810647282211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8479532163742704E-3"/>
                  <c:y val="-3.9571310799670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2017-18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10.51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Bill Raised by FCI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824880275112034E-2"/>
                  <c:y val="-5.7395493138136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157894736841999E-2"/>
                  <c:y val="-3.6273701566364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2017-18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10.89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Payment to CCH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315756989117235E-2"/>
                  <c:y val="-7.2673262840394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397660818713691E-2"/>
                  <c:y val="-1.6488046166529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2017-18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10.89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262400"/>
        <c:axId val="34268288"/>
        <c:axId val="0"/>
      </c:bar3DChart>
      <c:catAx>
        <c:axId val="34262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34268288"/>
        <c:crosses val="autoZero"/>
        <c:auto val="1"/>
        <c:lblAlgn val="ctr"/>
        <c:lblOffset val="100"/>
        <c:noMultiLvlLbl val="0"/>
      </c:catAx>
      <c:valAx>
        <c:axId val="34268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3426240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en-IN"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Allocation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6198830409357E-3"/>
                  <c:y val="-3.6273701566364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608531247178247E-3"/>
                  <c:y val="-1.782406465263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239766081871443E-3"/>
                  <c:y val="-4.9464138499587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IN"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378.9739806</c:v>
                </c:pt>
                <c:pt idx="1">
                  <c:v>442.40574000000004</c:v>
                </c:pt>
                <c:pt idx="2">
                  <c:v>442.17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Utilization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081871345029305E-2"/>
                  <c:y val="-3.2976092333058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239785132970441E-2"/>
                  <c:y val="-2.621420676195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401332515056388E-2"/>
                  <c:y val="-5.7980138498395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IN"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390.74</c:v>
                </c:pt>
                <c:pt idx="1">
                  <c:v>399.22999999999979</c:v>
                </c:pt>
                <c:pt idx="2">
                  <c:v>435.2199999999998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820672"/>
        <c:axId val="35822208"/>
        <c:axId val="0"/>
      </c:bar3DChart>
      <c:catAx>
        <c:axId val="35820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35822208"/>
        <c:crosses val="autoZero"/>
        <c:auto val="1"/>
        <c:lblAlgn val="ctr"/>
        <c:lblOffset val="100"/>
        <c:noMultiLvlLbl val="0"/>
      </c:catAx>
      <c:valAx>
        <c:axId val="35822208"/>
        <c:scaling>
          <c:orientation val="minMax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35820672"/>
        <c:crosses val="autoZero"/>
        <c:crossBetween val="between"/>
        <c:majorUnit val="100"/>
      </c:valAx>
    </c:plotArea>
    <c:legend>
      <c:legendPos val="b"/>
      <c:layout/>
      <c:overlay val="0"/>
      <c:txPr>
        <a:bodyPr/>
        <a:lstStyle/>
        <a:p>
          <a:pPr>
            <a:defRPr lang="en-IN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pattFill prst="pct90">
          <a:fgClr>
            <a:schemeClr val="accent1"/>
          </a:fgClr>
          <a:bgClr>
            <a:schemeClr val="bg1"/>
          </a:bgClr>
        </a:patt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Allocation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543859649122868E-2"/>
                  <c:y val="-6.9249799353962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2017-18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Availability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929824561403542E-2"/>
                  <c:y val="-5.8938908770261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2017-18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109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Payment made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005847953216373E-2"/>
                  <c:y val="-5.6018488908279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2017-18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107.46000000000002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907264"/>
        <c:axId val="34908800"/>
        <c:axId val="0"/>
      </c:bar3DChart>
      <c:catAx>
        <c:axId val="34907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34908800"/>
        <c:crosses val="autoZero"/>
        <c:auto val="1"/>
        <c:lblAlgn val="ctr"/>
        <c:lblOffset val="100"/>
        <c:noMultiLvlLbl val="0"/>
      </c:catAx>
      <c:valAx>
        <c:axId val="3490880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3490726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en-IN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pattFill prst="pct80">
          <a:fgClr>
            <a:schemeClr val="accent1"/>
          </a:fgClr>
          <a:bgClr>
            <a:schemeClr val="bg1"/>
          </a:bgClr>
        </a:patt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Allocation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695947465885009E-2"/>
                  <c:y val="-4.1950911042278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445319244535575E-3"/>
                  <c:y val="-5.7228680744536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434124988712865E-3"/>
                  <c:y val="-3.3101834354892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 formatCode="General">
                  <c:v>3.04</c:v>
                </c:pt>
                <c:pt idx="1">
                  <c:v>3.234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Utilization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156209369638568E-2"/>
                  <c:y val="-5.7228680744536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730237496613835E-2"/>
                  <c:y val="-3.3101834354892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264424490938813E-2"/>
                  <c:y val="-3.9404616091902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 formatCode="General">
                  <c:v>2.66</c:v>
                </c:pt>
                <c:pt idx="1">
                  <c:v>3.9499999999999997</c:v>
                </c:pt>
                <c:pt idx="2" formatCode="General">
                  <c:v>3.34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108544"/>
        <c:axId val="36384768"/>
        <c:axId val="0"/>
      </c:bar3DChart>
      <c:catAx>
        <c:axId val="36108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36384768"/>
        <c:crosses val="autoZero"/>
        <c:auto val="1"/>
        <c:lblAlgn val="ctr"/>
        <c:lblOffset val="100"/>
        <c:noMultiLvlLbl val="0"/>
      </c:catAx>
      <c:valAx>
        <c:axId val="36384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3610854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en-IN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pattFill prst="pct80">
          <a:fgClr>
            <a:schemeClr val="accent1"/>
          </a:fgClr>
          <a:bgClr>
            <a:schemeClr val="bg1"/>
          </a:bgClr>
        </a:patt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Allocation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543859649122868E-2"/>
                  <c:y val="-3.4312026191149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239766081871443E-3"/>
                  <c:y val="-3.4312026191149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3.5648129305268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</c:v>
                </c:pt>
                <c:pt idx="1">
                  <c:v>60</c:v>
                </c:pt>
                <c:pt idx="2">
                  <c:v>60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Utilization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239766081871443E-3"/>
                  <c:y val="-3.4312026191149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081871345029305E-2"/>
                  <c:y val="-1.9785655399835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543859649122868E-2"/>
                  <c:y val="-3.4312026191149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>
                  <c:v>58.344999999999999</c:v>
                </c:pt>
                <c:pt idx="1">
                  <c:v>38.720000000000013</c:v>
                </c:pt>
                <c:pt idx="2" formatCode="General">
                  <c:v>50.37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431360"/>
        <c:axId val="36432896"/>
        <c:axId val="0"/>
      </c:bar3DChart>
      <c:catAx>
        <c:axId val="364313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36432896"/>
        <c:crosses val="autoZero"/>
        <c:auto val="1"/>
        <c:lblAlgn val="ctr"/>
        <c:lblOffset val="100"/>
        <c:noMultiLvlLbl val="0"/>
      </c:catAx>
      <c:valAx>
        <c:axId val="36432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3643136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en-IN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70"/>
      <c:rAngAx val="1"/>
    </c:view3D>
    <c:floor>
      <c:thickness val="0"/>
      <c:spPr>
        <a:pattFill prst="ltVert">
          <a:fgClr>
            <a:schemeClr val="accent1"/>
          </a:fgClr>
          <a:bgClr>
            <a:schemeClr val="bg1"/>
          </a:bgClr>
        </a:pattFill>
      </c:spPr>
    </c:floor>
    <c:sideWall>
      <c:thickness val="0"/>
      <c:spPr>
        <a:pattFill prst="ltUpDiag">
          <a:fgClr>
            <a:schemeClr val="accent1"/>
          </a:fgClr>
          <a:bgClr>
            <a:schemeClr val="bg1"/>
          </a:bgClr>
        </a:pattFill>
      </c:spPr>
    </c:sideWall>
    <c:backWall>
      <c:thickness val="0"/>
      <c:spPr>
        <a:pattFill prst="ltUpDiag">
          <a:fgClr>
            <a:schemeClr val="accent1"/>
          </a:fgClr>
          <a:bgClr>
            <a:schemeClr val="bg1"/>
          </a:bgClr>
        </a:pattFill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Sanction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695906432748536E-2"/>
                  <c:y val="-9.8928276999175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6198830409357E-3"/>
                  <c:y val="-1.6488046166529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IN" sz="2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2006-18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Constructed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77777777891E-2"/>
                  <c:y val="-7.9142621599340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081871345029305E-2"/>
                  <c:y val="-1.9785655399835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081871345029305E-2"/>
                  <c:y val="-1.6488046166529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IN" sz="3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2006-18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120832"/>
        <c:axId val="36130816"/>
        <c:axId val="36048384"/>
      </c:bar3DChart>
      <c:catAx>
        <c:axId val="361208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IN" sz="2800"/>
            </a:pPr>
            <a:endParaRPr lang="en-US"/>
          </a:p>
        </c:txPr>
        <c:crossAx val="36130816"/>
        <c:crosses val="autoZero"/>
        <c:auto val="1"/>
        <c:lblAlgn val="ctr"/>
        <c:lblOffset val="100"/>
        <c:noMultiLvlLbl val="0"/>
      </c:catAx>
      <c:valAx>
        <c:axId val="3613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36120832"/>
        <c:crosses val="autoZero"/>
        <c:crossBetween val="between"/>
      </c:valAx>
      <c:serAx>
        <c:axId val="360483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IN" sz="2800"/>
            </a:pPr>
            <a:endParaRPr lang="en-US"/>
          </a:p>
        </c:txPr>
        <c:crossAx val="36130816"/>
        <c:crosses val="autoZero"/>
      </c:serAx>
    </c:plotArea>
    <c:legend>
      <c:legendPos val="b"/>
      <c:layout/>
      <c:overlay val="0"/>
      <c:txPr>
        <a:bodyPr/>
        <a:lstStyle/>
        <a:p>
          <a:pPr>
            <a:defRPr lang="en-IN" sz="3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  <c:spPr>
        <a:pattFill prst="pct10">
          <a:fgClr>
            <a:schemeClr val="accent1"/>
          </a:fgClr>
          <a:bgClr>
            <a:schemeClr val="bg1"/>
          </a:bgClr>
        </a:patt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%age Coverage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Health Check UP</c:v>
                </c:pt>
                <c:pt idx="1">
                  <c:v>IFA Distribution</c:v>
                </c:pt>
                <c:pt idx="2">
                  <c:v>Deworming Tablets</c:v>
                </c:pt>
                <c:pt idx="3">
                  <c:v>Spectacles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1</c:v>
                </c:pt>
                <c:pt idx="1">
                  <c:v>0.72703774945900468</c:v>
                </c:pt>
                <c:pt idx="2">
                  <c:v>0.86240682856455875</c:v>
                </c:pt>
                <c:pt idx="3">
                  <c:v>4.2077422457321503E-3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36352384"/>
        <c:axId val="36353920"/>
        <c:axId val="0"/>
      </c:bar3DChart>
      <c:catAx>
        <c:axId val="363523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36353920"/>
        <c:crosses val="autoZero"/>
        <c:auto val="1"/>
        <c:lblAlgn val="ctr"/>
        <c:lblOffset val="100"/>
        <c:noMultiLvlLbl val="0"/>
      </c:catAx>
      <c:valAx>
        <c:axId val="363539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3635238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ED46F1-8A61-49B2-8F34-729040D0F741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4AD4B199-2F00-44E1-AD21-63BEDCC87BA4}">
      <dgm:prSet phldrT="[Text]" custT="1"/>
      <dgm:spPr/>
      <dgm:t>
        <a:bodyPr/>
        <a:lstStyle/>
        <a:p>
          <a:r>
            <a:rPr lang="en-US" sz="1800" b="1" dirty="0"/>
            <a:t>Electronic</a:t>
          </a:r>
          <a:r>
            <a:rPr lang="en-US" sz="1800" dirty="0"/>
            <a:t> </a:t>
          </a:r>
          <a:r>
            <a:rPr lang="en-US" sz="1800" b="1" dirty="0"/>
            <a:t>Health Records</a:t>
          </a:r>
        </a:p>
      </dgm:t>
    </dgm:pt>
    <dgm:pt modelId="{85D2605A-6FC0-4097-8A49-67D88C5182AB}" type="parTrans" cxnId="{764A704A-7B0E-4BF5-B1E7-833BB37D5874}">
      <dgm:prSet/>
      <dgm:spPr/>
      <dgm:t>
        <a:bodyPr/>
        <a:lstStyle/>
        <a:p>
          <a:endParaRPr lang="en-US" sz="1800"/>
        </a:p>
      </dgm:t>
    </dgm:pt>
    <dgm:pt modelId="{EFADF196-5BC0-43E0-90A8-7638C8C384A0}" type="sibTrans" cxnId="{764A704A-7B0E-4BF5-B1E7-833BB37D5874}">
      <dgm:prSet/>
      <dgm:spPr/>
      <dgm:t>
        <a:bodyPr/>
        <a:lstStyle/>
        <a:p>
          <a:endParaRPr lang="en-US" sz="1800"/>
        </a:p>
      </dgm:t>
    </dgm:pt>
    <dgm:pt modelId="{0AC3ED6E-AADD-4885-9FEF-15636B916EBF}">
      <dgm:prSet phldrT="[Text]" custT="1"/>
      <dgm:spPr/>
      <dgm:t>
        <a:bodyPr/>
        <a:lstStyle/>
        <a:p>
          <a:r>
            <a:rPr lang="en-US" sz="1800" dirty="0"/>
            <a:t>Electronic health record for each  </a:t>
          </a:r>
          <a:r>
            <a:rPr lang="en-US" sz="1800" dirty="0" smtClean="0"/>
            <a:t>child</a:t>
          </a:r>
          <a:endParaRPr lang="en-US" sz="1800" dirty="0"/>
        </a:p>
      </dgm:t>
    </dgm:pt>
    <dgm:pt modelId="{56B6FACF-C700-44EB-B32E-9F6ECF9BA158}" type="parTrans" cxnId="{56970623-6B69-4B59-B1E1-C0784DEACF6B}">
      <dgm:prSet/>
      <dgm:spPr/>
      <dgm:t>
        <a:bodyPr/>
        <a:lstStyle/>
        <a:p>
          <a:endParaRPr lang="en-US" sz="1800"/>
        </a:p>
      </dgm:t>
    </dgm:pt>
    <dgm:pt modelId="{D5F76055-8E22-450A-BB87-0DDC2B20F7B8}" type="sibTrans" cxnId="{56970623-6B69-4B59-B1E1-C0784DEACF6B}">
      <dgm:prSet/>
      <dgm:spPr/>
      <dgm:t>
        <a:bodyPr/>
        <a:lstStyle/>
        <a:p>
          <a:endParaRPr lang="en-US" sz="1800"/>
        </a:p>
      </dgm:t>
    </dgm:pt>
    <dgm:pt modelId="{6660F718-3E31-472D-A9E8-1FC5E718250F}">
      <dgm:prSet phldrT="[Text]" custT="1"/>
      <dgm:spPr/>
      <dgm:t>
        <a:bodyPr/>
        <a:lstStyle/>
        <a:p>
          <a:r>
            <a:rPr lang="en-US" sz="1800" b="1" dirty="0"/>
            <a:t>Upgrading skills of emergency care </a:t>
          </a:r>
          <a:r>
            <a:rPr lang="en-US" sz="1800" dirty="0"/>
            <a:t>	</a:t>
          </a:r>
        </a:p>
      </dgm:t>
    </dgm:pt>
    <dgm:pt modelId="{DAFC5BAE-7271-440A-858D-02E8C7A8802E}" type="parTrans" cxnId="{432A3363-A971-4957-9142-E380DCC8F065}">
      <dgm:prSet/>
      <dgm:spPr/>
      <dgm:t>
        <a:bodyPr/>
        <a:lstStyle/>
        <a:p>
          <a:endParaRPr lang="en-US" sz="1800"/>
        </a:p>
      </dgm:t>
    </dgm:pt>
    <dgm:pt modelId="{337D54D5-CECB-47E0-B43D-52CE4C08B00B}" type="sibTrans" cxnId="{432A3363-A971-4957-9142-E380DCC8F065}">
      <dgm:prSet/>
      <dgm:spPr/>
      <dgm:t>
        <a:bodyPr/>
        <a:lstStyle/>
        <a:p>
          <a:endParaRPr lang="en-US" sz="1800"/>
        </a:p>
      </dgm:t>
    </dgm:pt>
    <dgm:pt modelId="{F4021611-4149-4CF3-95CC-7EFEC967DF55}">
      <dgm:prSet phldrT="[Text]" custT="1"/>
      <dgm:spPr/>
      <dgm:t>
        <a:bodyPr/>
        <a:lstStyle/>
        <a:p>
          <a:r>
            <a:rPr lang="en-US" sz="1800" dirty="0"/>
            <a:t>Training on basic first aid for the teachers</a:t>
          </a:r>
        </a:p>
      </dgm:t>
    </dgm:pt>
    <dgm:pt modelId="{47CDBF5B-D617-4F3E-9974-03E2E05C85CD}" type="parTrans" cxnId="{D9819BA8-1DC7-4DEE-81C0-C5FBC7DA094B}">
      <dgm:prSet/>
      <dgm:spPr/>
      <dgm:t>
        <a:bodyPr/>
        <a:lstStyle/>
        <a:p>
          <a:endParaRPr lang="en-US" sz="1800"/>
        </a:p>
      </dgm:t>
    </dgm:pt>
    <dgm:pt modelId="{4DFB0187-17E0-4328-BD9A-E6D8895CC528}" type="sibTrans" cxnId="{D9819BA8-1DC7-4DEE-81C0-C5FBC7DA094B}">
      <dgm:prSet/>
      <dgm:spPr/>
      <dgm:t>
        <a:bodyPr/>
        <a:lstStyle/>
        <a:p>
          <a:endParaRPr lang="en-US" sz="1800"/>
        </a:p>
      </dgm:t>
    </dgm:pt>
    <dgm:pt modelId="{5EE4D596-9ED4-472C-8E16-C32F0E1185D2}">
      <dgm:prSet custT="1"/>
      <dgm:spPr/>
      <dgm:t>
        <a:bodyPr/>
        <a:lstStyle/>
        <a:p>
          <a:r>
            <a:rPr lang="en-US" sz="1800" b="1" dirty="0" smtClean="0"/>
            <a:t>School </a:t>
          </a:r>
          <a:r>
            <a:rPr lang="en-US" sz="1800" b="1" dirty="0"/>
            <a:t>Health Promotion Activities </a:t>
          </a:r>
        </a:p>
      </dgm:t>
    </dgm:pt>
    <dgm:pt modelId="{7E3E228B-D073-4464-BE97-0F227113CCD7}" type="parTrans" cxnId="{7E1E29D4-77CA-4DA8-A562-3A57CCE99221}">
      <dgm:prSet/>
      <dgm:spPr/>
      <dgm:t>
        <a:bodyPr/>
        <a:lstStyle/>
        <a:p>
          <a:endParaRPr lang="en-US" sz="1800"/>
        </a:p>
      </dgm:t>
    </dgm:pt>
    <dgm:pt modelId="{BB31B796-408A-4217-BB1E-8DC68B16F49F}" type="sibTrans" cxnId="{7E1E29D4-77CA-4DA8-A562-3A57CCE99221}">
      <dgm:prSet/>
      <dgm:spPr/>
      <dgm:t>
        <a:bodyPr/>
        <a:lstStyle/>
        <a:p>
          <a:endParaRPr lang="en-US" sz="1800"/>
        </a:p>
      </dgm:t>
    </dgm:pt>
    <dgm:pt modelId="{1C368E23-C205-4BDA-BDCA-2B0EC02439BA}">
      <dgm:prSet custT="1"/>
      <dgm:spPr/>
      <dgm:t>
        <a:bodyPr/>
        <a:lstStyle/>
        <a:p>
          <a:r>
            <a:rPr lang="en-US" sz="1800" b="1" dirty="0"/>
            <a:t>Provision of Services</a:t>
          </a:r>
        </a:p>
      </dgm:t>
    </dgm:pt>
    <dgm:pt modelId="{44374F9F-FCDA-4840-A30D-18F91B099063}" type="parTrans" cxnId="{2C6B11C7-1FF8-4CC4-B5A3-875F9D6678AE}">
      <dgm:prSet/>
      <dgm:spPr/>
      <dgm:t>
        <a:bodyPr/>
        <a:lstStyle/>
        <a:p>
          <a:endParaRPr lang="en-US" sz="1800"/>
        </a:p>
      </dgm:t>
    </dgm:pt>
    <dgm:pt modelId="{7D47A614-A732-4708-B842-C7FB79BCB8DA}" type="sibTrans" cxnId="{2C6B11C7-1FF8-4CC4-B5A3-875F9D6678AE}">
      <dgm:prSet/>
      <dgm:spPr/>
      <dgm:t>
        <a:bodyPr/>
        <a:lstStyle/>
        <a:p>
          <a:endParaRPr lang="en-US" sz="1800"/>
        </a:p>
      </dgm:t>
    </dgm:pt>
    <dgm:pt modelId="{5158A189-202B-47C8-BE8B-6625C1D061C6}">
      <dgm:prSet custT="1"/>
      <dgm:spPr/>
      <dgm:t>
        <a:bodyPr/>
        <a:lstStyle/>
        <a:p>
          <a:r>
            <a:rPr lang="en-US" sz="1800" b="1" dirty="0"/>
            <a:t>Health Screening</a:t>
          </a:r>
        </a:p>
      </dgm:t>
    </dgm:pt>
    <dgm:pt modelId="{DC5B274C-72DF-47CB-A8B3-EE5169F17E74}" type="parTrans" cxnId="{320245D4-6E01-4A19-977F-8CADAB5D6150}">
      <dgm:prSet/>
      <dgm:spPr/>
      <dgm:t>
        <a:bodyPr/>
        <a:lstStyle/>
        <a:p>
          <a:endParaRPr lang="en-US" sz="1800"/>
        </a:p>
      </dgm:t>
    </dgm:pt>
    <dgm:pt modelId="{82F16EA4-FEB9-4BC2-AAE6-89E5CB7B3C69}" type="sibTrans" cxnId="{320245D4-6E01-4A19-977F-8CADAB5D6150}">
      <dgm:prSet/>
      <dgm:spPr/>
      <dgm:t>
        <a:bodyPr/>
        <a:lstStyle/>
        <a:p>
          <a:endParaRPr lang="en-US" sz="1800"/>
        </a:p>
      </dgm:t>
    </dgm:pt>
    <dgm:pt modelId="{7F368BA0-B9A8-4A03-AA6C-464E5650579B}">
      <dgm:prSet custT="1"/>
      <dgm:spPr/>
      <dgm:t>
        <a:bodyPr/>
        <a:lstStyle/>
        <a:p>
          <a:pPr algn="just"/>
          <a:r>
            <a:rPr lang="en-US" sz="1800" dirty="0"/>
            <a:t>Age appropriate </a:t>
          </a:r>
          <a:r>
            <a:rPr lang="en-US" sz="1800" dirty="0" smtClean="0"/>
            <a:t>learning </a:t>
          </a:r>
          <a:r>
            <a:rPr lang="en-US" sz="1800" dirty="0"/>
            <a:t>for promotion of healthy behavior and prevention of various diseases </a:t>
          </a:r>
        </a:p>
      </dgm:t>
    </dgm:pt>
    <dgm:pt modelId="{6BC022ED-225B-46A5-9F5D-DE0E655F0CEC}" type="parTrans" cxnId="{D446448D-50EC-44F5-A412-BDDA48F3A517}">
      <dgm:prSet/>
      <dgm:spPr/>
      <dgm:t>
        <a:bodyPr/>
        <a:lstStyle/>
        <a:p>
          <a:endParaRPr lang="en-US" sz="1800"/>
        </a:p>
      </dgm:t>
    </dgm:pt>
    <dgm:pt modelId="{F06CD2A3-9B40-43A8-B40F-AEF62FA5F298}" type="sibTrans" cxnId="{D446448D-50EC-44F5-A412-BDDA48F3A517}">
      <dgm:prSet/>
      <dgm:spPr/>
      <dgm:t>
        <a:bodyPr/>
        <a:lstStyle/>
        <a:p>
          <a:endParaRPr lang="en-US" sz="1800"/>
        </a:p>
      </dgm:t>
    </dgm:pt>
    <dgm:pt modelId="{BDCC679A-9D38-438F-B16F-C1419D1B1C8E}">
      <dgm:prSet custT="1"/>
      <dgm:spPr/>
      <dgm:t>
        <a:bodyPr/>
        <a:lstStyle/>
        <a:p>
          <a:pPr algn="l"/>
          <a:r>
            <a:rPr lang="en-US" sz="1800" dirty="0"/>
            <a:t>Delivered through school </a:t>
          </a:r>
          <a:r>
            <a:rPr lang="en-US" sz="1800" dirty="0" smtClean="0"/>
            <a:t>teachers trained as Health Ambassadors in coordination with health department staff.</a:t>
          </a:r>
          <a:endParaRPr lang="en-US" sz="1800" dirty="0"/>
        </a:p>
      </dgm:t>
    </dgm:pt>
    <dgm:pt modelId="{1AB2EADF-2542-4FB1-AECF-AA98A4BAA788}" type="parTrans" cxnId="{D9AF9A91-D3BE-4CC3-8D42-CED7013B2F4F}">
      <dgm:prSet/>
      <dgm:spPr/>
      <dgm:t>
        <a:bodyPr/>
        <a:lstStyle/>
        <a:p>
          <a:endParaRPr lang="en-US" sz="1800"/>
        </a:p>
      </dgm:t>
    </dgm:pt>
    <dgm:pt modelId="{2386D709-F151-42D5-9364-C6FF91751218}" type="sibTrans" cxnId="{D9AF9A91-D3BE-4CC3-8D42-CED7013B2F4F}">
      <dgm:prSet/>
      <dgm:spPr/>
      <dgm:t>
        <a:bodyPr/>
        <a:lstStyle/>
        <a:p>
          <a:endParaRPr lang="en-US" sz="1800"/>
        </a:p>
      </dgm:t>
    </dgm:pt>
    <dgm:pt modelId="{A7B7BEA8-FDEA-45E1-9723-309FBE88BB68}">
      <dgm:prSet custT="1"/>
      <dgm:spPr/>
      <dgm:t>
        <a:bodyPr/>
        <a:lstStyle/>
        <a:p>
          <a:pPr algn="just"/>
          <a:r>
            <a:rPr lang="en-US" sz="1700" dirty="0" smtClean="0"/>
            <a:t>Screening </a:t>
          </a:r>
          <a:r>
            <a:rPr lang="en-US" sz="1700" dirty="0"/>
            <a:t>of children </a:t>
          </a:r>
          <a:r>
            <a:rPr lang="en-US" sz="1700" dirty="0" smtClean="0"/>
            <a:t>30 </a:t>
          </a:r>
          <a:r>
            <a:rPr lang="en-US" sz="1700" dirty="0"/>
            <a:t>identified health conditions for early detection, free treatment and management through dedicated </a:t>
          </a:r>
          <a:r>
            <a:rPr lang="en-US" sz="1700" dirty="0" smtClean="0"/>
            <a:t>RBSK </a:t>
          </a:r>
          <a:r>
            <a:rPr lang="en-US" sz="1700" dirty="0"/>
            <a:t>mobile health teams</a:t>
          </a:r>
        </a:p>
      </dgm:t>
    </dgm:pt>
    <dgm:pt modelId="{CA3AED9F-8A8C-407C-A0D0-59BCE31D0239}" type="parTrans" cxnId="{381C0AFB-C981-4212-B502-0FA9722D4304}">
      <dgm:prSet/>
      <dgm:spPr/>
      <dgm:t>
        <a:bodyPr/>
        <a:lstStyle/>
        <a:p>
          <a:endParaRPr lang="en-US" sz="1800"/>
        </a:p>
      </dgm:t>
    </dgm:pt>
    <dgm:pt modelId="{7C87D60C-F75F-4046-B96E-F2910F965BC1}" type="sibTrans" cxnId="{381C0AFB-C981-4212-B502-0FA9722D4304}">
      <dgm:prSet/>
      <dgm:spPr/>
      <dgm:t>
        <a:bodyPr/>
        <a:lstStyle/>
        <a:p>
          <a:endParaRPr lang="en-US" sz="1800"/>
        </a:p>
      </dgm:t>
    </dgm:pt>
    <dgm:pt modelId="{1D616D02-800C-48F9-B8C0-FAFDCD089647}">
      <dgm:prSet custT="1"/>
      <dgm:spPr/>
      <dgm:t>
        <a:bodyPr/>
        <a:lstStyle/>
        <a:p>
          <a:pPr algn="just"/>
          <a:r>
            <a:rPr lang="en-US" sz="1700" dirty="0"/>
            <a:t>Iron Folic Acid (IFA) tablets, </a:t>
          </a:r>
          <a:r>
            <a:rPr lang="en-US" sz="1700" dirty="0" err="1"/>
            <a:t>Albendazole</a:t>
          </a:r>
          <a:r>
            <a:rPr lang="en-US" sz="1700" dirty="0"/>
            <a:t> administration will be provided by teachers through </a:t>
          </a:r>
          <a:r>
            <a:rPr lang="en-US" sz="1700" dirty="0" smtClean="0"/>
            <a:t>WIFS and National Deworming </a:t>
          </a:r>
          <a:r>
            <a:rPr lang="en-US" sz="1700" dirty="0"/>
            <a:t>Day (NDD) </a:t>
          </a:r>
          <a:r>
            <a:rPr lang="en-US" sz="1700" dirty="0" err="1"/>
            <a:t>programme</a:t>
          </a:r>
          <a:r>
            <a:rPr lang="en-US" sz="1700" dirty="0"/>
            <a:t> respectively.</a:t>
          </a:r>
        </a:p>
      </dgm:t>
    </dgm:pt>
    <dgm:pt modelId="{BAF93F53-D2D6-40EC-BE8B-EEB21A4D36D4}" type="parTrans" cxnId="{0F85A321-34EF-412C-88AF-C6B1EDE74155}">
      <dgm:prSet/>
      <dgm:spPr/>
      <dgm:t>
        <a:bodyPr/>
        <a:lstStyle/>
        <a:p>
          <a:endParaRPr lang="en-US" sz="1800"/>
        </a:p>
      </dgm:t>
    </dgm:pt>
    <dgm:pt modelId="{E77CA464-9BBB-446B-A0ED-A26CE97BFF9A}" type="sibTrans" cxnId="{0F85A321-34EF-412C-88AF-C6B1EDE74155}">
      <dgm:prSet/>
      <dgm:spPr/>
      <dgm:t>
        <a:bodyPr/>
        <a:lstStyle/>
        <a:p>
          <a:endParaRPr lang="en-US" sz="1800"/>
        </a:p>
      </dgm:t>
    </dgm:pt>
    <dgm:pt modelId="{1721D1EB-5D82-41FF-BE40-D41DBB13BC6F}">
      <dgm:prSet custT="1"/>
      <dgm:spPr/>
      <dgm:t>
        <a:bodyPr/>
        <a:lstStyle/>
        <a:p>
          <a:pPr algn="just"/>
          <a:r>
            <a:rPr lang="en-US" sz="1700" dirty="0"/>
            <a:t> </a:t>
          </a:r>
          <a:r>
            <a:rPr lang="en-US" sz="1700" dirty="0" smtClean="0"/>
            <a:t>Provision </a:t>
          </a:r>
          <a:r>
            <a:rPr lang="en-US" sz="1700" dirty="0"/>
            <a:t>of Sanitary </a:t>
          </a:r>
          <a:r>
            <a:rPr lang="en-US" sz="1700" dirty="0" smtClean="0"/>
            <a:t>Napkins.</a:t>
          </a:r>
          <a:endParaRPr lang="en-US" sz="1700" dirty="0"/>
        </a:p>
      </dgm:t>
    </dgm:pt>
    <dgm:pt modelId="{504402D8-7D8C-4908-A848-CE18CCCC72D0}" type="parTrans" cxnId="{FB86AA1B-DA07-41A3-AD01-6EFFD9910EBF}">
      <dgm:prSet/>
      <dgm:spPr/>
      <dgm:t>
        <a:bodyPr/>
        <a:lstStyle/>
        <a:p>
          <a:endParaRPr lang="en-US" sz="1800"/>
        </a:p>
      </dgm:t>
    </dgm:pt>
    <dgm:pt modelId="{25561BDC-323D-4C3B-9BD0-A981948C5B25}" type="sibTrans" cxnId="{FB86AA1B-DA07-41A3-AD01-6EFFD9910EBF}">
      <dgm:prSet/>
      <dgm:spPr/>
      <dgm:t>
        <a:bodyPr/>
        <a:lstStyle/>
        <a:p>
          <a:endParaRPr lang="en-US" sz="1800"/>
        </a:p>
      </dgm:t>
    </dgm:pt>
    <dgm:pt modelId="{DEC7ACD3-106C-461B-8F51-A650F2585A6C}">
      <dgm:prSet custT="1"/>
      <dgm:spPr/>
      <dgm:t>
        <a:bodyPr/>
        <a:lstStyle/>
        <a:p>
          <a:pPr algn="just"/>
          <a:r>
            <a:rPr lang="en-US" sz="1700" dirty="0" smtClean="0"/>
            <a:t>Identification of malnourished and anemic children and appropriate referrals to PHCs and hospitals. The periodicity of such checkups may be increased.</a:t>
          </a:r>
          <a:endParaRPr lang="en-US" sz="1700" dirty="0"/>
        </a:p>
      </dgm:t>
    </dgm:pt>
    <dgm:pt modelId="{86030DB1-D902-4AF9-9B2A-E7C1ED998B2E}" type="parTrans" cxnId="{B439FABC-4026-4B0E-9C50-9A57768E0F97}">
      <dgm:prSet/>
      <dgm:spPr/>
      <dgm:t>
        <a:bodyPr/>
        <a:lstStyle/>
        <a:p>
          <a:endParaRPr lang="en-US" sz="1800"/>
        </a:p>
      </dgm:t>
    </dgm:pt>
    <dgm:pt modelId="{E9B35870-B0F6-479D-A071-8C46BB80BD28}" type="sibTrans" cxnId="{B439FABC-4026-4B0E-9C50-9A57768E0F97}">
      <dgm:prSet/>
      <dgm:spPr/>
      <dgm:t>
        <a:bodyPr/>
        <a:lstStyle/>
        <a:p>
          <a:endParaRPr lang="en-US" sz="1800"/>
        </a:p>
      </dgm:t>
    </dgm:pt>
    <dgm:pt modelId="{75530C06-B4DC-4A85-AF2A-F668DA482AED}">
      <dgm:prSet custT="1"/>
      <dgm:spPr/>
      <dgm:t>
        <a:bodyPr/>
        <a:lstStyle/>
        <a:p>
          <a:pPr algn="just"/>
          <a:r>
            <a:rPr lang="en-US" sz="1700" dirty="0" smtClean="0"/>
            <a:t>Age appropriate vaccination.</a:t>
          </a:r>
          <a:endParaRPr lang="en-US" sz="1700" dirty="0"/>
        </a:p>
      </dgm:t>
    </dgm:pt>
    <dgm:pt modelId="{C98DB44F-0E21-4966-847D-8E7BC2C52979}" type="parTrans" cxnId="{8B7B5632-DF6E-4816-82FA-85B360DAF137}">
      <dgm:prSet/>
      <dgm:spPr/>
      <dgm:t>
        <a:bodyPr/>
        <a:lstStyle/>
        <a:p>
          <a:endParaRPr lang="en-US" sz="1800"/>
        </a:p>
      </dgm:t>
    </dgm:pt>
    <dgm:pt modelId="{D59C5E87-CFD8-4FBE-A460-564CB02D3EFC}" type="sibTrans" cxnId="{8B7B5632-DF6E-4816-82FA-85B360DAF137}">
      <dgm:prSet/>
      <dgm:spPr/>
      <dgm:t>
        <a:bodyPr/>
        <a:lstStyle/>
        <a:p>
          <a:endParaRPr lang="en-US" sz="1800"/>
        </a:p>
      </dgm:t>
    </dgm:pt>
    <dgm:pt modelId="{445214BC-2882-4385-8CBC-5F291D98C24F}">
      <dgm:prSet custT="1"/>
      <dgm:spPr/>
      <dgm:t>
        <a:bodyPr/>
        <a:lstStyle/>
        <a:p>
          <a:pPr algn="just"/>
          <a:r>
            <a:rPr lang="en-US" sz="1700" dirty="0" smtClean="0"/>
            <a:t>Availability of potable drinking water</a:t>
          </a:r>
          <a:endParaRPr lang="en-US" sz="1700" dirty="0"/>
        </a:p>
      </dgm:t>
    </dgm:pt>
    <dgm:pt modelId="{1BFF497C-ECA9-4D06-A8C2-1AE0F73D0105}" type="parTrans" cxnId="{F6052C60-45D6-430F-88D3-3A223D27F6ED}">
      <dgm:prSet/>
      <dgm:spPr/>
      <dgm:t>
        <a:bodyPr/>
        <a:lstStyle/>
        <a:p>
          <a:endParaRPr lang="en-US" sz="1800"/>
        </a:p>
      </dgm:t>
    </dgm:pt>
    <dgm:pt modelId="{98C328CF-6E98-4219-BB53-4F25CB6E8050}" type="sibTrans" cxnId="{F6052C60-45D6-430F-88D3-3A223D27F6ED}">
      <dgm:prSet/>
      <dgm:spPr/>
      <dgm:t>
        <a:bodyPr/>
        <a:lstStyle/>
        <a:p>
          <a:endParaRPr lang="en-US" sz="1800"/>
        </a:p>
      </dgm:t>
    </dgm:pt>
    <dgm:pt modelId="{6178D89D-1223-44D4-B87E-1FB7F0DF280B}">
      <dgm:prSet custT="1"/>
      <dgm:spPr/>
      <dgm:t>
        <a:bodyPr/>
        <a:lstStyle/>
        <a:p>
          <a:pPr algn="just"/>
          <a:r>
            <a:rPr lang="en-US" sz="1700" dirty="0" smtClean="0"/>
            <a:t>Yoga and Meditation</a:t>
          </a:r>
          <a:endParaRPr lang="en-US" sz="1700" dirty="0"/>
        </a:p>
      </dgm:t>
    </dgm:pt>
    <dgm:pt modelId="{B12750BF-48E8-4B3F-BB2C-40BAADE493F7}" type="parTrans" cxnId="{8B217AE6-3456-4A6F-98D1-1FDADF49A7AC}">
      <dgm:prSet/>
      <dgm:spPr/>
    </dgm:pt>
    <dgm:pt modelId="{9D6FD149-5FB7-4E83-B8E0-141BEA7718E6}" type="sibTrans" cxnId="{8B217AE6-3456-4A6F-98D1-1FDADF49A7AC}">
      <dgm:prSet/>
      <dgm:spPr/>
    </dgm:pt>
    <dgm:pt modelId="{00405C89-0C79-4E98-9EF8-1CE5C01EFC58}" type="pres">
      <dgm:prSet presAssocID="{16ED46F1-8A61-49B2-8F34-729040D0F7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2B557A-E646-40A1-89F7-C47CED9725CC}" type="pres">
      <dgm:prSet presAssocID="{5EE4D596-9ED4-472C-8E16-C32F0E1185D2}" presName="linNode" presStyleCnt="0"/>
      <dgm:spPr/>
    </dgm:pt>
    <dgm:pt modelId="{D95089AA-EACC-4A6D-8332-0E68B108F8DC}" type="pres">
      <dgm:prSet presAssocID="{5EE4D596-9ED4-472C-8E16-C32F0E1185D2}" presName="parentText" presStyleLbl="node1" presStyleIdx="0" presStyleCnt="5" custScaleX="76327" custScaleY="182161" custLinFactNeighborX="-7791" custLinFactNeighborY="33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E1ECD-3A86-4042-932B-27C0349CD91B}" type="pres">
      <dgm:prSet presAssocID="{5EE4D596-9ED4-472C-8E16-C32F0E1185D2}" presName="descendantText" presStyleLbl="alignAccFollowNode1" presStyleIdx="0" presStyleCnt="5" custScaleX="112681" custScaleY="231397" custLinFactNeighborY="3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045EF-3C09-4B63-AC91-DE69E4E25012}" type="pres">
      <dgm:prSet presAssocID="{BB31B796-408A-4217-BB1E-8DC68B16F49F}" presName="sp" presStyleCnt="0"/>
      <dgm:spPr/>
    </dgm:pt>
    <dgm:pt modelId="{F9EEA38A-2E46-441B-855E-990AED148710}" type="pres">
      <dgm:prSet presAssocID="{5158A189-202B-47C8-BE8B-6625C1D061C6}" presName="linNode" presStyleCnt="0"/>
      <dgm:spPr/>
    </dgm:pt>
    <dgm:pt modelId="{E4C69CEA-D2B4-4245-81CC-6244868797AD}" type="pres">
      <dgm:prSet presAssocID="{5158A189-202B-47C8-BE8B-6625C1D061C6}" presName="parentText" presStyleLbl="node1" presStyleIdx="1" presStyleCnt="5" custScaleX="76327" custScaleY="202669" custLinFactY="145418" custLinFactNeighborX="31372" custLinFactNeighborY="2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8AD6C-5EFA-453F-AD8D-42F85762E8D5}" type="pres">
      <dgm:prSet presAssocID="{5158A189-202B-47C8-BE8B-6625C1D061C6}" presName="descendantText" presStyleLbl="alignAccFollowNode1" presStyleIdx="1" presStyleCnt="5" custScaleX="112681" custScaleY="221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BA450-6ABD-422F-B04E-C1370E3F9358}" type="pres">
      <dgm:prSet presAssocID="{82F16EA4-FEB9-4BC2-AAE6-89E5CB7B3C69}" presName="sp" presStyleCnt="0"/>
      <dgm:spPr/>
    </dgm:pt>
    <dgm:pt modelId="{C226A346-1727-49CC-8162-2192D69EEE30}" type="pres">
      <dgm:prSet presAssocID="{1C368E23-C205-4BDA-BDCA-2B0EC02439BA}" presName="linNode" presStyleCnt="0"/>
      <dgm:spPr/>
    </dgm:pt>
    <dgm:pt modelId="{02A5CEB2-C911-45CA-B46C-B7A80E9CDE78}" type="pres">
      <dgm:prSet presAssocID="{1C368E23-C205-4BDA-BDCA-2B0EC02439BA}" presName="parentText" presStyleLbl="node1" presStyleIdx="2" presStyleCnt="5" custScaleX="76327" custScaleY="184328" custLinFactNeighborX="-7791" custLinFactNeighborY="33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C8F4B-602D-44C7-A5EF-0EB298883D66}" type="pres">
      <dgm:prSet presAssocID="{1C368E23-C205-4BDA-BDCA-2B0EC02439BA}" presName="descendantText" presStyleLbl="alignAccFollowNode1" presStyleIdx="2" presStyleCnt="5" custScaleX="112681" custScaleY="250237" custLinFactNeighborY="-43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74CA0-16D7-44DB-80E8-1D328AF4305E}" type="pres">
      <dgm:prSet presAssocID="{7D47A614-A732-4708-B842-C7FB79BCB8DA}" presName="sp" presStyleCnt="0"/>
      <dgm:spPr/>
    </dgm:pt>
    <dgm:pt modelId="{11B12FA9-7BD2-4B6E-AECC-2C495D4AD7C2}" type="pres">
      <dgm:prSet presAssocID="{4AD4B199-2F00-44E1-AD21-63BEDCC87BA4}" presName="linNode" presStyleCnt="0"/>
      <dgm:spPr/>
    </dgm:pt>
    <dgm:pt modelId="{1CAFD841-D32E-4B21-BB53-A52E5BA75F8C}" type="pres">
      <dgm:prSet presAssocID="{4AD4B199-2F00-44E1-AD21-63BEDCC87BA4}" presName="parentText" presStyleLbl="node1" presStyleIdx="3" presStyleCnt="5" custScaleX="76327" custScaleY="78523" custLinFactNeighborX="-7791" custLinFactNeighborY="33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9F6A1-B048-417B-ADD5-10E34845BDC3}" type="pres">
      <dgm:prSet presAssocID="{4AD4B199-2F00-44E1-AD21-63BEDCC87BA4}" presName="descendantText" presStyleLbl="alignAccFollowNode1" presStyleIdx="3" presStyleCnt="5" custScaleX="112681" custScaleY="84849" custLinFactNeighborX="3115" custLinFactNeighborY="-1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7CA31-3014-43ED-AE5B-A4723D7DF449}" type="pres">
      <dgm:prSet presAssocID="{EFADF196-5BC0-43E0-90A8-7638C8C384A0}" presName="sp" presStyleCnt="0"/>
      <dgm:spPr/>
    </dgm:pt>
    <dgm:pt modelId="{80B79A40-9C57-4923-8E53-41CAD816483B}" type="pres">
      <dgm:prSet presAssocID="{6660F718-3E31-472D-A9E8-1FC5E718250F}" presName="linNode" presStyleCnt="0"/>
      <dgm:spPr/>
    </dgm:pt>
    <dgm:pt modelId="{28F709A0-81CF-49E5-AC89-9D7CDAD1FA2F}" type="pres">
      <dgm:prSet presAssocID="{6660F718-3E31-472D-A9E8-1FC5E718250F}" presName="parentText" presStyleLbl="node1" presStyleIdx="4" presStyleCnt="5" custScaleX="76327" custScaleY="70126" custLinFactNeighborX="-77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52DB1-D6A1-4D83-8114-1223FE357855}" type="pres">
      <dgm:prSet presAssocID="{6660F718-3E31-472D-A9E8-1FC5E718250F}" presName="descendantText" presStyleLbl="alignAccFollowNode1" presStyleIdx="4" presStyleCnt="5" custScaleX="112681" custScaleY="93034" custLinFactNeighborY="226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1E29D4-77CA-4DA8-A562-3A57CCE99221}" srcId="{16ED46F1-8A61-49B2-8F34-729040D0F741}" destId="{5EE4D596-9ED4-472C-8E16-C32F0E1185D2}" srcOrd="0" destOrd="0" parTransId="{7E3E228B-D073-4464-BE97-0F227113CCD7}" sibTransId="{BB31B796-408A-4217-BB1E-8DC68B16F49F}"/>
    <dgm:cxn modelId="{56CF27AC-24B3-4872-8053-DB06406C51F6}" type="presOf" srcId="{A7B7BEA8-FDEA-45E1-9723-309FBE88BB68}" destId="{AAC8AD6C-5EFA-453F-AD8D-42F85762E8D5}" srcOrd="0" destOrd="0" presId="urn:microsoft.com/office/officeart/2005/8/layout/vList5"/>
    <dgm:cxn modelId="{FB86AA1B-DA07-41A3-AD01-6EFFD9910EBF}" srcId="{1C368E23-C205-4BDA-BDCA-2B0EC02439BA}" destId="{1721D1EB-5D82-41FF-BE40-D41DBB13BC6F}" srcOrd="1" destOrd="0" parTransId="{504402D8-7D8C-4908-A848-CE18CCCC72D0}" sibTransId="{25561BDC-323D-4C3B-9BD0-A981948C5B25}"/>
    <dgm:cxn modelId="{0F85A321-34EF-412C-88AF-C6B1EDE74155}" srcId="{1C368E23-C205-4BDA-BDCA-2B0EC02439BA}" destId="{1D616D02-800C-48F9-B8C0-FAFDCD089647}" srcOrd="0" destOrd="0" parTransId="{BAF93F53-D2D6-40EC-BE8B-EEB21A4D36D4}" sibTransId="{E77CA464-9BBB-446B-A0ED-A26CE97BFF9A}"/>
    <dgm:cxn modelId="{81F20D71-5C77-48FF-BE94-B7F7BAB4722B}" type="presOf" srcId="{445214BC-2882-4385-8CBC-5F291D98C24F}" destId="{473C8F4B-602D-44C7-A5EF-0EB298883D66}" srcOrd="0" destOrd="3" presId="urn:microsoft.com/office/officeart/2005/8/layout/vList5"/>
    <dgm:cxn modelId="{8B217AE6-3456-4A6F-98D1-1FDADF49A7AC}" srcId="{1C368E23-C205-4BDA-BDCA-2B0EC02439BA}" destId="{6178D89D-1223-44D4-B87E-1FB7F0DF280B}" srcOrd="4" destOrd="0" parTransId="{B12750BF-48E8-4B3F-BB2C-40BAADE493F7}" sibTransId="{9D6FD149-5FB7-4E83-B8E0-141BEA7718E6}"/>
    <dgm:cxn modelId="{7120329D-138F-4FC9-981A-BF29D6793D1A}" type="presOf" srcId="{6178D89D-1223-44D4-B87E-1FB7F0DF280B}" destId="{473C8F4B-602D-44C7-A5EF-0EB298883D66}" srcOrd="0" destOrd="4" presId="urn:microsoft.com/office/officeart/2005/8/layout/vList5"/>
    <dgm:cxn modelId="{F6052C60-45D6-430F-88D3-3A223D27F6ED}" srcId="{1C368E23-C205-4BDA-BDCA-2B0EC02439BA}" destId="{445214BC-2882-4385-8CBC-5F291D98C24F}" srcOrd="3" destOrd="0" parTransId="{1BFF497C-ECA9-4D06-A8C2-1AE0F73D0105}" sibTransId="{98C328CF-6E98-4219-BB53-4F25CB6E8050}"/>
    <dgm:cxn modelId="{09BE8866-9C54-4AA8-804B-4B3A237A19F8}" type="presOf" srcId="{1C368E23-C205-4BDA-BDCA-2B0EC02439BA}" destId="{02A5CEB2-C911-45CA-B46C-B7A80E9CDE78}" srcOrd="0" destOrd="0" presId="urn:microsoft.com/office/officeart/2005/8/layout/vList5"/>
    <dgm:cxn modelId="{6388E46B-31B6-4F46-A7F9-9413487EAD14}" type="presOf" srcId="{1D616D02-800C-48F9-B8C0-FAFDCD089647}" destId="{473C8F4B-602D-44C7-A5EF-0EB298883D66}" srcOrd="0" destOrd="0" presId="urn:microsoft.com/office/officeart/2005/8/layout/vList5"/>
    <dgm:cxn modelId="{D446448D-50EC-44F5-A412-BDDA48F3A517}" srcId="{5EE4D596-9ED4-472C-8E16-C32F0E1185D2}" destId="{7F368BA0-B9A8-4A03-AA6C-464E5650579B}" srcOrd="0" destOrd="0" parTransId="{6BC022ED-225B-46A5-9F5D-DE0E655F0CEC}" sibTransId="{F06CD2A3-9B40-43A8-B40F-AEF62FA5F298}"/>
    <dgm:cxn modelId="{764A704A-7B0E-4BF5-B1E7-833BB37D5874}" srcId="{16ED46F1-8A61-49B2-8F34-729040D0F741}" destId="{4AD4B199-2F00-44E1-AD21-63BEDCC87BA4}" srcOrd="3" destOrd="0" parTransId="{85D2605A-6FC0-4097-8A49-67D88C5182AB}" sibTransId="{EFADF196-5BC0-43E0-90A8-7638C8C384A0}"/>
    <dgm:cxn modelId="{595ED726-032C-44E5-A033-4FB96D29F6EF}" type="presOf" srcId="{1721D1EB-5D82-41FF-BE40-D41DBB13BC6F}" destId="{473C8F4B-602D-44C7-A5EF-0EB298883D66}" srcOrd="0" destOrd="1" presId="urn:microsoft.com/office/officeart/2005/8/layout/vList5"/>
    <dgm:cxn modelId="{1F7D3C6B-A98E-462E-9148-92207E216F19}" type="presOf" srcId="{6660F718-3E31-472D-A9E8-1FC5E718250F}" destId="{28F709A0-81CF-49E5-AC89-9D7CDAD1FA2F}" srcOrd="0" destOrd="0" presId="urn:microsoft.com/office/officeart/2005/8/layout/vList5"/>
    <dgm:cxn modelId="{5C5A1A7D-3F60-4620-9C19-EE3610CBE4CB}" type="presOf" srcId="{F4021611-4149-4CF3-95CC-7EFEC967DF55}" destId="{EA752DB1-D6A1-4D83-8114-1223FE357855}" srcOrd="0" destOrd="0" presId="urn:microsoft.com/office/officeart/2005/8/layout/vList5"/>
    <dgm:cxn modelId="{B439FABC-4026-4B0E-9C50-9A57768E0F97}" srcId="{5158A189-202B-47C8-BE8B-6625C1D061C6}" destId="{DEC7ACD3-106C-461B-8F51-A650F2585A6C}" srcOrd="1" destOrd="0" parTransId="{86030DB1-D902-4AF9-9B2A-E7C1ED998B2E}" sibTransId="{E9B35870-B0F6-479D-A071-8C46BB80BD28}"/>
    <dgm:cxn modelId="{381C0AFB-C981-4212-B502-0FA9722D4304}" srcId="{5158A189-202B-47C8-BE8B-6625C1D061C6}" destId="{A7B7BEA8-FDEA-45E1-9723-309FBE88BB68}" srcOrd="0" destOrd="0" parTransId="{CA3AED9F-8A8C-407C-A0D0-59BCE31D0239}" sibTransId="{7C87D60C-F75F-4046-B96E-F2910F965BC1}"/>
    <dgm:cxn modelId="{8B7B5632-DF6E-4816-82FA-85B360DAF137}" srcId="{1C368E23-C205-4BDA-BDCA-2B0EC02439BA}" destId="{75530C06-B4DC-4A85-AF2A-F668DA482AED}" srcOrd="2" destOrd="0" parTransId="{C98DB44F-0E21-4966-847D-8E7BC2C52979}" sibTransId="{D59C5E87-CFD8-4FBE-A460-564CB02D3EFC}"/>
    <dgm:cxn modelId="{8FF23680-1896-48A0-ACE8-8819509FDD88}" type="presOf" srcId="{BDCC679A-9D38-438F-B16F-C1419D1B1C8E}" destId="{944E1ECD-3A86-4042-932B-27C0349CD91B}" srcOrd="0" destOrd="1" presId="urn:microsoft.com/office/officeart/2005/8/layout/vList5"/>
    <dgm:cxn modelId="{2C6B11C7-1FF8-4CC4-B5A3-875F9D6678AE}" srcId="{16ED46F1-8A61-49B2-8F34-729040D0F741}" destId="{1C368E23-C205-4BDA-BDCA-2B0EC02439BA}" srcOrd="2" destOrd="0" parTransId="{44374F9F-FCDA-4840-A30D-18F91B099063}" sibTransId="{7D47A614-A732-4708-B842-C7FB79BCB8DA}"/>
    <dgm:cxn modelId="{15DB95D0-56D0-4DC2-978B-DD846C0036B7}" type="presOf" srcId="{5158A189-202B-47C8-BE8B-6625C1D061C6}" destId="{E4C69CEA-D2B4-4245-81CC-6244868797AD}" srcOrd="0" destOrd="0" presId="urn:microsoft.com/office/officeart/2005/8/layout/vList5"/>
    <dgm:cxn modelId="{DC0623F2-F6B2-44D9-964B-ABF3258E8A25}" type="presOf" srcId="{DEC7ACD3-106C-461B-8F51-A650F2585A6C}" destId="{AAC8AD6C-5EFA-453F-AD8D-42F85762E8D5}" srcOrd="0" destOrd="1" presId="urn:microsoft.com/office/officeart/2005/8/layout/vList5"/>
    <dgm:cxn modelId="{F2124563-31F9-4CA6-B9DB-CF5C20EB2F7E}" type="presOf" srcId="{75530C06-B4DC-4A85-AF2A-F668DA482AED}" destId="{473C8F4B-602D-44C7-A5EF-0EB298883D66}" srcOrd="0" destOrd="2" presId="urn:microsoft.com/office/officeart/2005/8/layout/vList5"/>
    <dgm:cxn modelId="{67D0765C-272E-49A7-B7BE-0B3D548E634C}" type="presOf" srcId="{4AD4B199-2F00-44E1-AD21-63BEDCC87BA4}" destId="{1CAFD841-D32E-4B21-BB53-A52E5BA75F8C}" srcOrd="0" destOrd="0" presId="urn:microsoft.com/office/officeart/2005/8/layout/vList5"/>
    <dgm:cxn modelId="{320245D4-6E01-4A19-977F-8CADAB5D6150}" srcId="{16ED46F1-8A61-49B2-8F34-729040D0F741}" destId="{5158A189-202B-47C8-BE8B-6625C1D061C6}" srcOrd="1" destOrd="0" parTransId="{DC5B274C-72DF-47CB-A8B3-EE5169F17E74}" sibTransId="{82F16EA4-FEB9-4BC2-AAE6-89E5CB7B3C69}"/>
    <dgm:cxn modelId="{A425FD45-18A7-4407-B325-EF6CA9760E61}" type="presOf" srcId="{7F368BA0-B9A8-4A03-AA6C-464E5650579B}" destId="{944E1ECD-3A86-4042-932B-27C0349CD91B}" srcOrd="0" destOrd="0" presId="urn:microsoft.com/office/officeart/2005/8/layout/vList5"/>
    <dgm:cxn modelId="{56970623-6B69-4B59-B1E1-C0784DEACF6B}" srcId="{4AD4B199-2F00-44E1-AD21-63BEDCC87BA4}" destId="{0AC3ED6E-AADD-4885-9FEF-15636B916EBF}" srcOrd="0" destOrd="0" parTransId="{56B6FACF-C700-44EB-B32E-9F6ECF9BA158}" sibTransId="{D5F76055-8E22-450A-BB87-0DDC2B20F7B8}"/>
    <dgm:cxn modelId="{77FC33D6-E258-46DB-9819-529AE8F4EF67}" type="presOf" srcId="{5EE4D596-9ED4-472C-8E16-C32F0E1185D2}" destId="{D95089AA-EACC-4A6D-8332-0E68B108F8DC}" srcOrd="0" destOrd="0" presId="urn:microsoft.com/office/officeart/2005/8/layout/vList5"/>
    <dgm:cxn modelId="{432A3363-A971-4957-9142-E380DCC8F065}" srcId="{16ED46F1-8A61-49B2-8F34-729040D0F741}" destId="{6660F718-3E31-472D-A9E8-1FC5E718250F}" srcOrd="4" destOrd="0" parTransId="{DAFC5BAE-7271-440A-858D-02E8C7A8802E}" sibTransId="{337D54D5-CECB-47E0-B43D-52CE4C08B00B}"/>
    <dgm:cxn modelId="{57262B05-3393-42AE-8BE2-4FD6DD49E77C}" type="presOf" srcId="{16ED46F1-8A61-49B2-8F34-729040D0F741}" destId="{00405C89-0C79-4E98-9EF8-1CE5C01EFC58}" srcOrd="0" destOrd="0" presId="urn:microsoft.com/office/officeart/2005/8/layout/vList5"/>
    <dgm:cxn modelId="{9B82C0FB-575D-4A9A-81AE-1A5B633BB33E}" type="presOf" srcId="{0AC3ED6E-AADD-4885-9FEF-15636B916EBF}" destId="{EAD9F6A1-B048-417B-ADD5-10E34845BDC3}" srcOrd="0" destOrd="0" presId="urn:microsoft.com/office/officeart/2005/8/layout/vList5"/>
    <dgm:cxn modelId="{D9819BA8-1DC7-4DEE-81C0-C5FBC7DA094B}" srcId="{6660F718-3E31-472D-A9E8-1FC5E718250F}" destId="{F4021611-4149-4CF3-95CC-7EFEC967DF55}" srcOrd="0" destOrd="0" parTransId="{47CDBF5B-D617-4F3E-9974-03E2E05C85CD}" sibTransId="{4DFB0187-17E0-4328-BD9A-E6D8895CC528}"/>
    <dgm:cxn modelId="{D9AF9A91-D3BE-4CC3-8D42-CED7013B2F4F}" srcId="{5EE4D596-9ED4-472C-8E16-C32F0E1185D2}" destId="{BDCC679A-9D38-438F-B16F-C1419D1B1C8E}" srcOrd="1" destOrd="0" parTransId="{1AB2EADF-2542-4FB1-AECF-AA98A4BAA788}" sibTransId="{2386D709-F151-42D5-9364-C6FF91751218}"/>
    <dgm:cxn modelId="{6B14B1DC-E783-49F4-9880-DB9A34BA1B39}" type="presParOf" srcId="{00405C89-0C79-4E98-9EF8-1CE5C01EFC58}" destId="{852B557A-E646-40A1-89F7-C47CED9725CC}" srcOrd="0" destOrd="0" presId="urn:microsoft.com/office/officeart/2005/8/layout/vList5"/>
    <dgm:cxn modelId="{749CCEC3-F84F-4E7E-9407-77C86DA17EC9}" type="presParOf" srcId="{852B557A-E646-40A1-89F7-C47CED9725CC}" destId="{D95089AA-EACC-4A6D-8332-0E68B108F8DC}" srcOrd="0" destOrd="0" presId="urn:microsoft.com/office/officeart/2005/8/layout/vList5"/>
    <dgm:cxn modelId="{F2B99434-6D69-4BE3-AC5F-A5D12B16E7E6}" type="presParOf" srcId="{852B557A-E646-40A1-89F7-C47CED9725CC}" destId="{944E1ECD-3A86-4042-932B-27C0349CD91B}" srcOrd="1" destOrd="0" presId="urn:microsoft.com/office/officeart/2005/8/layout/vList5"/>
    <dgm:cxn modelId="{D1C5C84C-A39B-433E-8C5B-938ABD26522A}" type="presParOf" srcId="{00405C89-0C79-4E98-9EF8-1CE5C01EFC58}" destId="{FAD045EF-3C09-4B63-AC91-DE69E4E25012}" srcOrd="1" destOrd="0" presId="urn:microsoft.com/office/officeart/2005/8/layout/vList5"/>
    <dgm:cxn modelId="{1955AD27-5870-4F37-8DE1-4A5962F2DED5}" type="presParOf" srcId="{00405C89-0C79-4E98-9EF8-1CE5C01EFC58}" destId="{F9EEA38A-2E46-441B-855E-990AED148710}" srcOrd="2" destOrd="0" presId="urn:microsoft.com/office/officeart/2005/8/layout/vList5"/>
    <dgm:cxn modelId="{A643A5AA-2497-4C0C-BB19-9C479F7AC46A}" type="presParOf" srcId="{F9EEA38A-2E46-441B-855E-990AED148710}" destId="{E4C69CEA-D2B4-4245-81CC-6244868797AD}" srcOrd="0" destOrd="0" presId="urn:microsoft.com/office/officeart/2005/8/layout/vList5"/>
    <dgm:cxn modelId="{E3ACC767-7860-4278-9DA6-B544DD0786D0}" type="presParOf" srcId="{F9EEA38A-2E46-441B-855E-990AED148710}" destId="{AAC8AD6C-5EFA-453F-AD8D-42F85762E8D5}" srcOrd="1" destOrd="0" presId="urn:microsoft.com/office/officeart/2005/8/layout/vList5"/>
    <dgm:cxn modelId="{ADAD3C8A-757F-494F-A460-0225F502459F}" type="presParOf" srcId="{00405C89-0C79-4E98-9EF8-1CE5C01EFC58}" destId="{904BA450-6ABD-422F-B04E-C1370E3F9358}" srcOrd="3" destOrd="0" presId="urn:microsoft.com/office/officeart/2005/8/layout/vList5"/>
    <dgm:cxn modelId="{A8B2B4C7-9E8A-4D36-988B-BCC3DABEAE50}" type="presParOf" srcId="{00405C89-0C79-4E98-9EF8-1CE5C01EFC58}" destId="{C226A346-1727-49CC-8162-2192D69EEE30}" srcOrd="4" destOrd="0" presId="urn:microsoft.com/office/officeart/2005/8/layout/vList5"/>
    <dgm:cxn modelId="{BBBCB07B-FDF7-4EC7-BDD6-F1701D3B266A}" type="presParOf" srcId="{C226A346-1727-49CC-8162-2192D69EEE30}" destId="{02A5CEB2-C911-45CA-B46C-B7A80E9CDE78}" srcOrd="0" destOrd="0" presId="urn:microsoft.com/office/officeart/2005/8/layout/vList5"/>
    <dgm:cxn modelId="{7AAEBD3A-0F95-4674-9D9C-A509E9998B5A}" type="presParOf" srcId="{C226A346-1727-49CC-8162-2192D69EEE30}" destId="{473C8F4B-602D-44C7-A5EF-0EB298883D66}" srcOrd="1" destOrd="0" presId="urn:microsoft.com/office/officeart/2005/8/layout/vList5"/>
    <dgm:cxn modelId="{09FB11DA-0898-4C8C-B00A-F457109C2A22}" type="presParOf" srcId="{00405C89-0C79-4E98-9EF8-1CE5C01EFC58}" destId="{3FB74CA0-16D7-44DB-80E8-1D328AF4305E}" srcOrd="5" destOrd="0" presId="urn:microsoft.com/office/officeart/2005/8/layout/vList5"/>
    <dgm:cxn modelId="{A7676E62-EC2D-4668-B44E-E7EBEAEB74C7}" type="presParOf" srcId="{00405C89-0C79-4E98-9EF8-1CE5C01EFC58}" destId="{11B12FA9-7BD2-4B6E-AECC-2C495D4AD7C2}" srcOrd="6" destOrd="0" presId="urn:microsoft.com/office/officeart/2005/8/layout/vList5"/>
    <dgm:cxn modelId="{5E58B53C-07AB-4CF0-8983-70218361F3BA}" type="presParOf" srcId="{11B12FA9-7BD2-4B6E-AECC-2C495D4AD7C2}" destId="{1CAFD841-D32E-4B21-BB53-A52E5BA75F8C}" srcOrd="0" destOrd="0" presId="urn:microsoft.com/office/officeart/2005/8/layout/vList5"/>
    <dgm:cxn modelId="{3A007E57-F574-4B83-9D58-E17B9EDEEB8B}" type="presParOf" srcId="{11B12FA9-7BD2-4B6E-AECC-2C495D4AD7C2}" destId="{EAD9F6A1-B048-417B-ADD5-10E34845BDC3}" srcOrd="1" destOrd="0" presId="urn:microsoft.com/office/officeart/2005/8/layout/vList5"/>
    <dgm:cxn modelId="{BCACF303-76EB-4DFC-9F2C-BB2ADA4C61FE}" type="presParOf" srcId="{00405C89-0C79-4E98-9EF8-1CE5C01EFC58}" destId="{CA87CA31-3014-43ED-AE5B-A4723D7DF449}" srcOrd="7" destOrd="0" presId="urn:microsoft.com/office/officeart/2005/8/layout/vList5"/>
    <dgm:cxn modelId="{763A5701-A6D7-4D58-AA29-685DB78AEA69}" type="presParOf" srcId="{00405C89-0C79-4E98-9EF8-1CE5C01EFC58}" destId="{80B79A40-9C57-4923-8E53-41CAD816483B}" srcOrd="8" destOrd="0" presId="urn:microsoft.com/office/officeart/2005/8/layout/vList5"/>
    <dgm:cxn modelId="{B440FFBE-E46C-46A9-83E9-050C654DF271}" type="presParOf" srcId="{80B79A40-9C57-4923-8E53-41CAD816483B}" destId="{28F709A0-81CF-49E5-AC89-9D7CDAD1FA2F}" srcOrd="0" destOrd="0" presId="urn:microsoft.com/office/officeart/2005/8/layout/vList5"/>
    <dgm:cxn modelId="{0E362D61-6015-4EA1-87CB-8ECADED8B68B}" type="presParOf" srcId="{80B79A40-9C57-4923-8E53-41CAD816483B}" destId="{EA752DB1-D6A1-4D83-8114-1223FE3578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E1ECD-3A86-4042-932B-27C0349CD91B}">
      <dsp:nvSpPr>
        <dsp:cNvPr id="0" name=""/>
        <dsp:cNvSpPr/>
      </dsp:nvSpPr>
      <dsp:spPr>
        <a:xfrm rot="5400000">
          <a:off x="6712981" y="-3468407"/>
          <a:ext cx="1421686" cy="839948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Age appropriate </a:t>
          </a:r>
          <a:r>
            <a:rPr lang="en-US" sz="1800" kern="1200" dirty="0" smtClean="0"/>
            <a:t>learning </a:t>
          </a:r>
          <a:r>
            <a:rPr lang="en-US" sz="1800" kern="1200" dirty="0"/>
            <a:t>for promotion of healthy behavior and prevention of various diseases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Delivered through school </a:t>
          </a:r>
          <a:r>
            <a:rPr lang="en-US" sz="1800" kern="1200" dirty="0" smtClean="0"/>
            <a:t>teachers trained as Health Ambassadors in coordination with health department staff.</a:t>
          </a:r>
          <a:endParaRPr lang="en-US" sz="1800" kern="1200" dirty="0"/>
        </a:p>
      </dsp:txBody>
      <dsp:txXfrm rot="-5400000">
        <a:off x="3224082" y="89893"/>
        <a:ext cx="8330084" cy="1282884"/>
      </dsp:txXfrm>
    </dsp:sp>
    <dsp:sp modelId="{D95089AA-EACC-4A6D-8332-0E68B108F8DC}">
      <dsp:nvSpPr>
        <dsp:cNvPr id="0" name=""/>
        <dsp:cNvSpPr/>
      </dsp:nvSpPr>
      <dsp:spPr>
        <a:xfrm>
          <a:off x="0" y="38470"/>
          <a:ext cx="3200388" cy="13989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School </a:t>
          </a:r>
          <a:r>
            <a:rPr lang="en-US" sz="1800" b="1" kern="1200" dirty="0"/>
            <a:t>Health Promotion Activities </a:t>
          </a:r>
        </a:p>
      </dsp:txBody>
      <dsp:txXfrm>
        <a:off x="68293" y="106763"/>
        <a:ext cx="3063802" cy="1262393"/>
      </dsp:txXfrm>
    </dsp:sp>
    <dsp:sp modelId="{AAC8AD6C-5EFA-453F-AD8D-42F85762E8D5}">
      <dsp:nvSpPr>
        <dsp:cNvPr id="0" name=""/>
        <dsp:cNvSpPr/>
      </dsp:nvSpPr>
      <dsp:spPr>
        <a:xfrm rot="5400000">
          <a:off x="6744530" y="-1959835"/>
          <a:ext cx="1358588" cy="8399485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Screening </a:t>
          </a:r>
          <a:r>
            <a:rPr lang="en-US" sz="1700" kern="1200" dirty="0"/>
            <a:t>of children </a:t>
          </a:r>
          <a:r>
            <a:rPr lang="en-US" sz="1700" kern="1200" dirty="0" smtClean="0"/>
            <a:t>30 </a:t>
          </a:r>
          <a:r>
            <a:rPr lang="en-US" sz="1700" kern="1200" dirty="0"/>
            <a:t>identified health conditions for early detection, free treatment and management through dedicated </a:t>
          </a:r>
          <a:r>
            <a:rPr lang="en-US" sz="1700" kern="1200" dirty="0" smtClean="0"/>
            <a:t>RBSK </a:t>
          </a:r>
          <a:r>
            <a:rPr lang="en-US" sz="1700" kern="1200" dirty="0"/>
            <a:t>mobile health teams</a:t>
          </a: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Identification of malnourished and anemic children and appropriate referrals to PHCs and hospitals. The periodicity of such checkups may be increased.</a:t>
          </a:r>
          <a:endParaRPr lang="en-US" sz="1700" kern="1200" dirty="0"/>
        </a:p>
      </dsp:txBody>
      <dsp:txXfrm rot="-5400000">
        <a:off x="3224082" y="1626934"/>
        <a:ext cx="8333164" cy="1225946"/>
      </dsp:txXfrm>
    </dsp:sp>
    <dsp:sp modelId="{E4C69CEA-D2B4-4245-81CC-6244868797AD}">
      <dsp:nvSpPr>
        <dsp:cNvPr id="0" name=""/>
        <dsp:cNvSpPr/>
      </dsp:nvSpPr>
      <dsp:spPr>
        <a:xfrm>
          <a:off x="2362229" y="4114446"/>
          <a:ext cx="3200388" cy="15564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Health Screening</a:t>
          </a:r>
        </a:p>
      </dsp:txBody>
      <dsp:txXfrm>
        <a:off x="2438210" y="4190427"/>
        <a:ext cx="3048426" cy="1404517"/>
      </dsp:txXfrm>
    </dsp:sp>
    <dsp:sp modelId="{473C8F4B-602D-44C7-A5EF-0EB298883D66}">
      <dsp:nvSpPr>
        <dsp:cNvPr id="0" name=""/>
        <dsp:cNvSpPr/>
      </dsp:nvSpPr>
      <dsp:spPr>
        <a:xfrm rot="5400000">
          <a:off x="6655105" y="-401264"/>
          <a:ext cx="1537437" cy="8399485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Iron Folic Acid (IFA) tablets, </a:t>
          </a:r>
          <a:r>
            <a:rPr lang="en-US" sz="1700" kern="1200" dirty="0" err="1"/>
            <a:t>Albendazole</a:t>
          </a:r>
          <a:r>
            <a:rPr lang="en-US" sz="1700" kern="1200" dirty="0"/>
            <a:t> administration will be provided by teachers through </a:t>
          </a:r>
          <a:r>
            <a:rPr lang="en-US" sz="1700" kern="1200" dirty="0" smtClean="0"/>
            <a:t>WIFS and National Deworming </a:t>
          </a:r>
          <a:r>
            <a:rPr lang="en-US" sz="1700" kern="1200" dirty="0"/>
            <a:t>Day (NDD) </a:t>
          </a:r>
          <a:r>
            <a:rPr lang="en-US" sz="1700" kern="1200" dirty="0" err="1"/>
            <a:t>programme</a:t>
          </a:r>
          <a:r>
            <a:rPr lang="en-US" sz="1700" kern="1200" dirty="0"/>
            <a:t> respectively.</a:t>
          </a: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 </a:t>
          </a:r>
          <a:r>
            <a:rPr lang="en-US" sz="1700" kern="1200" dirty="0" smtClean="0"/>
            <a:t>Provision </a:t>
          </a:r>
          <a:r>
            <a:rPr lang="en-US" sz="1700" kern="1200" dirty="0"/>
            <a:t>of Sanitary </a:t>
          </a:r>
          <a:r>
            <a:rPr lang="en-US" sz="1700" kern="1200" dirty="0" smtClean="0"/>
            <a:t>Napkins.</a:t>
          </a:r>
          <a:endParaRPr lang="en-US" sz="17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Age appropriate vaccination.</a:t>
          </a:r>
          <a:endParaRPr lang="en-US" sz="17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Availability of potable drinking water</a:t>
          </a:r>
          <a:endParaRPr lang="en-US" sz="17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Yoga and Meditation</a:t>
          </a:r>
          <a:endParaRPr lang="en-US" sz="1700" kern="1200" dirty="0"/>
        </a:p>
      </dsp:txBody>
      <dsp:txXfrm rot="-5400000">
        <a:off x="3224082" y="3104810"/>
        <a:ext cx="8324434" cy="1387335"/>
      </dsp:txXfrm>
    </dsp:sp>
    <dsp:sp modelId="{02A5CEB2-C911-45CA-B46C-B7A80E9CDE78}">
      <dsp:nvSpPr>
        <dsp:cNvPr id="0" name=""/>
        <dsp:cNvSpPr/>
      </dsp:nvSpPr>
      <dsp:spPr>
        <a:xfrm>
          <a:off x="0" y="3142990"/>
          <a:ext cx="3200388" cy="141562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Provision of Services</a:t>
          </a:r>
        </a:p>
      </dsp:txBody>
      <dsp:txXfrm>
        <a:off x="69105" y="3212095"/>
        <a:ext cx="3062178" cy="1277412"/>
      </dsp:txXfrm>
    </dsp:sp>
    <dsp:sp modelId="{EAD9F6A1-B048-417B-ADD5-10E34845BDC3}">
      <dsp:nvSpPr>
        <dsp:cNvPr id="0" name=""/>
        <dsp:cNvSpPr/>
      </dsp:nvSpPr>
      <dsp:spPr>
        <a:xfrm rot="5400000">
          <a:off x="7194097" y="718946"/>
          <a:ext cx="521306" cy="840769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Electronic health record for each  </a:t>
          </a:r>
          <a:r>
            <a:rPr lang="en-US" sz="1800" kern="1200" dirty="0" smtClean="0"/>
            <a:t>child</a:t>
          </a:r>
          <a:endParaRPr lang="en-US" sz="1800" kern="1200" dirty="0"/>
        </a:p>
      </dsp:txBody>
      <dsp:txXfrm rot="-5400000">
        <a:off x="3250902" y="4687589"/>
        <a:ext cx="8382248" cy="470410"/>
      </dsp:txXfrm>
    </dsp:sp>
    <dsp:sp modelId="{1CAFD841-D32E-4B21-BB53-A52E5BA75F8C}">
      <dsp:nvSpPr>
        <dsp:cNvPr id="0" name=""/>
        <dsp:cNvSpPr/>
      </dsp:nvSpPr>
      <dsp:spPr>
        <a:xfrm>
          <a:off x="0" y="4657919"/>
          <a:ext cx="3203517" cy="6030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Electronic</a:t>
          </a:r>
          <a:r>
            <a:rPr lang="en-US" sz="1800" kern="1200" dirty="0"/>
            <a:t> </a:t>
          </a:r>
          <a:r>
            <a:rPr lang="en-US" sz="1800" b="1" kern="1200" dirty="0"/>
            <a:t>Health Records</a:t>
          </a:r>
        </a:p>
      </dsp:txBody>
      <dsp:txXfrm>
        <a:off x="29438" y="4687357"/>
        <a:ext cx="3144641" cy="544173"/>
      </dsp:txXfrm>
    </dsp:sp>
    <dsp:sp modelId="{EA752DB1-D6A1-4D83-8114-1223FE357855}">
      <dsp:nvSpPr>
        <dsp:cNvPr id="0" name=""/>
        <dsp:cNvSpPr/>
      </dsp:nvSpPr>
      <dsp:spPr>
        <a:xfrm rot="5400000">
          <a:off x="7145261" y="1357363"/>
          <a:ext cx="571594" cy="8407696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Training on basic first aid for the teachers</a:t>
          </a:r>
        </a:p>
      </dsp:txBody>
      <dsp:txXfrm rot="-5400000">
        <a:off x="3227211" y="5303317"/>
        <a:ext cx="8379793" cy="515788"/>
      </dsp:txXfrm>
    </dsp:sp>
    <dsp:sp modelId="{28F709A0-81CF-49E5-AC89-9D7CDAD1FA2F}">
      <dsp:nvSpPr>
        <dsp:cNvPr id="0" name=""/>
        <dsp:cNvSpPr/>
      </dsp:nvSpPr>
      <dsp:spPr>
        <a:xfrm>
          <a:off x="0" y="5290349"/>
          <a:ext cx="3203517" cy="53856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Upgrading skills of emergency care </a:t>
          </a:r>
          <a:r>
            <a:rPr lang="en-US" sz="1800" kern="1200" dirty="0"/>
            <a:t>	</a:t>
          </a:r>
        </a:p>
      </dsp:txBody>
      <dsp:txXfrm>
        <a:off x="26290" y="5316639"/>
        <a:ext cx="3150937" cy="485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0.80702</cdr:x>
      <cdr:y>0.43528</cdr:y>
    </cdr:from>
    <cdr:to>
      <cdr:x>0.91228</cdr:x>
      <cdr:y>0.554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10400" y="1676400"/>
          <a:ext cx="914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  <cdr:relSizeAnchor xmlns:cdr="http://schemas.openxmlformats.org/drawingml/2006/chartDrawing">
    <cdr:from>
      <cdr:x>0.79825</cdr:x>
      <cdr:y>0.39571</cdr:y>
    </cdr:from>
    <cdr:to>
      <cdr:x>0.87719</cdr:x>
      <cdr:y>0.47486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934200" y="1524000"/>
          <a:ext cx="685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99%</a:t>
          </a:r>
          <a:endParaRPr lang="en-IN" sz="1600" b="1" dirty="0">
            <a:solidFill>
              <a:schemeClr val="accent3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0.53578</cdr:x>
      <cdr:y>0.45958</cdr:y>
    </cdr:from>
    <cdr:to>
      <cdr:x>0.61473</cdr:x>
      <cdr:y>0.53873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14134" y="2292207"/>
          <a:ext cx="945150" cy="3947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91%</a:t>
          </a:r>
          <a:endParaRPr lang="en-IN" sz="1600" b="1" dirty="0">
            <a:solidFill>
              <a:schemeClr val="accent3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0.26845</cdr:x>
      <cdr:y>0.56652</cdr:y>
    </cdr:from>
    <cdr:to>
      <cdr:x>0.3474</cdr:x>
      <cdr:y>0.64567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213734" y="2825607"/>
          <a:ext cx="945150" cy="3947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91%</a:t>
          </a:r>
          <a:endParaRPr lang="en-IN" sz="1600" b="1" dirty="0">
            <a:solidFill>
              <a:schemeClr val="accent3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0.7807</cdr:x>
      <cdr:y>0.45507</cdr:y>
    </cdr:from>
    <cdr:to>
      <cdr:x>0.88596</cdr:x>
      <cdr:y>0.57378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81800" y="1752600"/>
          <a:ext cx="914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  <cdr:relSizeAnchor xmlns:cdr="http://schemas.openxmlformats.org/drawingml/2006/chartDrawing">
    <cdr:from>
      <cdr:x>0.77766</cdr:x>
      <cdr:y>0.41687</cdr:y>
    </cdr:from>
    <cdr:to>
      <cdr:x>0.88292</cdr:x>
      <cdr:y>0.53558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309734" y="2079220"/>
          <a:ext cx="1260120" cy="5920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98%</a:t>
          </a:r>
          <a:endParaRPr lang="en-IN" sz="1600" dirty="0">
            <a:solidFill>
              <a:schemeClr val="accent3">
                <a:lumMod val="40000"/>
                <a:lumOff val="6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0.51669</cdr:x>
      <cdr:y>0.41687</cdr:y>
    </cdr:from>
    <cdr:to>
      <cdr:x>0.58034</cdr:x>
      <cdr:y>0.55124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185534" y="2079220"/>
          <a:ext cx="762000" cy="670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77%</a:t>
          </a:r>
          <a:endParaRPr lang="en-IN" sz="1600" dirty="0">
            <a:solidFill>
              <a:schemeClr val="accent3">
                <a:lumMod val="40000"/>
                <a:lumOff val="6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0.26208</cdr:x>
      <cdr:y>0.47455</cdr:y>
    </cdr:from>
    <cdr:to>
      <cdr:x>0.32573</cdr:x>
      <cdr:y>0.56309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137534" y="2366892"/>
          <a:ext cx="762000" cy="4415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103%</a:t>
          </a:r>
          <a:endParaRPr lang="en-IN" sz="1600" dirty="0">
            <a:solidFill>
              <a:schemeClr val="accent3">
                <a:lumMod val="40000"/>
                <a:lumOff val="60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0.84211</cdr:x>
      <cdr:y>0.63314</cdr:y>
    </cdr:from>
    <cdr:to>
      <cdr:x>0.94737</cdr:x>
      <cdr:y>0.87057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15200" y="2438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0.27193</cdr:x>
      <cdr:y>0.47486</cdr:y>
    </cdr:from>
    <cdr:to>
      <cdr:x>0.32456</cdr:x>
      <cdr:y>0.57378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62200" y="1828800"/>
          <a:ext cx="457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88%</a:t>
          </a:r>
          <a:endParaRPr lang="en-IN" sz="1600" dirty="0">
            <a:solidFill>
              <a:schemeClr val="accent3">
                <a:lumMod val="40000"/>
                <a:lumOff val="6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0.52632</cdr:x>
      <cdr:y>0.47486</cdr:y>
    </cdr:from>
    <cdr:to>
      <cdr:x>0.57895</cdr:x>
      <cdr:y>0.57378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72000" y="1828800"/>
          <a:ext cx="457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122%</a:t>
          </a:r>
          <a:endParaRPr lang="en-IN" sz="1600" dirty="0">
            <a:solidFill>
              <a:schemeClr val="accent3">
                <a:lumMod val="40000"/>
                <a:lumOff val="6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0.7807</cdr:x>
      <cdr:y>0.47486</cdr:y>
    </cdr:from>
    <cdr:to>
      <cdr:x>0.83333</cdr:x>
      <cdr:y>0.57378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81800" y="1828800"/>
          <a:ext cx="457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111%</a:t>
          </a:r>
          <a:endParaRPr lang="en-IN" sz="1600" dirty="0">
            <a:solidFill>
              <a:schemeClr val="accent3">
                <a:lumMod val="40000"/>
                <a:lumOff val="60000"/>
              </a:scheme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0.26208</cdr:x>
      <cdr:y>0.35726</cdr:y>
    </cdr:from>
    <cdr:to>
      <cdr:x>0.31471</cdr:x>
      <cdr:y>0.45618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37534" y="1781895"/>
          <a:ext cx="630060" cy="493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97%</a:t>
          </a:r>
          <a:endParaRPr lang="en-IN" sz="1600" dirty="0">
            <a:solidFill>
              <a:schemeClr val="accent3">
                <a:lumMod val="40000"/>
                <a:lumOff val="6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0.51669</cdr:x>
      <cdr:y>0.37035</cdr:y>
    </cdr:from>
    <cdr:to>
      <cdr:x>0.56932</cdr:x>
      <cdr:y>0.46927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85534" y="1847152"/>
          <a:ext cx="630060" cy="493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65%</a:t>
          </a:r>
          <a:endParaRPr lang="en-IN" sz="1600" dirty="0">
            <a:solidFill>
              <a:schemeClr val="accent3">
                <a:lumMod val="40000"/>
                <a:lumOff val="6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0.79675</cdr:x>
      <cdr:y>0.35726</cdr:y>
    </cdr:from>
    <cdr:to>
      <cdr:x>0.84938</cdr:x>
      <cdr:y>0.45618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538334" y="1781895"/>
          <a:ext cx="630060" cy="493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84%</a:t>
          </a:r>
          <a:endParaRPr lang="en-IN" sz="1600" dirty="0">
            <a:solidFill>
              <a:schemeClr val="accent3">
                <a:lumMod val="40000"/>
                <a:lumOff val="60000"/>
              </a:schemeClr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0.69491</cdr:x>
      <cdr:y>0.32208</cdr:y>
    </cdr:from>
    <cdr:to>
      <cdr:x>0.74754</cdr:x>
      <cdr:y>0.421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19134" y="1606407"/>
          <a:ext cx="630060" cy="493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800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100%</a:t>
          </a:r>
          <a:endParaRPr lang="en-IN" sz="2800" dirty="0">
            <a:solidFill>
              <a:schemeClr val="accent3">
                <a:lumMod val="40000"/>
                <a:lumOff val="6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0.7807</cdr:x>
      <cdr:y>0.47486</cdr:y>
    </cdr:from>
    <cdr:to>
      <cdr:x>0.83333</cdr:x>
      <cdr:y>0.57378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81800" y="1828800"/>
          <a:ext cx="457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100%</a:t>
          </a:r>
          <a:endParaRPr lang="en-IN" sz="1600" dirty="0">
            <a:solidFill>
              <a:schemeClr val="accent3">
                <a:lumMod val="40000"/>
                <a:lumOff val="60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BD1F6BC5-DE93-44F3-87BB-85E3866CB60D}" type="datetimeFigureOut">
              <a:rPr lang="en-IN" smtClean="0"/>
              <a:pPr/>
              <a:t>15-05-2018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458F7738-1EDE-477C-90EA-5C8AD5F852F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063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CAA52DCD-1C86-471C-8A1B-64062813C2CE}" type="datetimeFigureOut">
              <a:rPr lang="en-IN" smtClean="0"/>
              <a:pPr/>
              <a:t>15-05-2018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23825" y="744538"/>
            <a:ext cx="704532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A99C0B65-1CD5-4795-8179-05E78A3195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755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9384" indent="-28437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7514" indent="-22750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2519" indent="-22750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7524" indent="-22750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0011" fontAlgn="base">
              <a:spcBef>
                <a:spcPct val="0"/>
              </a:spcBef>
              <a:spcAft>
                <a:spcPct val="0"/>
              </a:spcAft>
              <a:defRPr/>
            </a:pPr>
            <a:fld id="{8682AFF9-7B3B-4D39-AE2F-40211E9A3688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 defTabSz="910011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en-US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60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119" y="2069275"/>
            <a:ext cx="10711339" cy="14278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237" y="3774652"/>
            <a:ext cx="8821103" cy="17022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 Department of SE&amp;L, MHRD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 Department of SE&amp;L, MHRD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6142" y="266756"/>
            <a:ext cx="2835355" cy="56835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0079" y="266756"/>
            <a:ext cx="8296037" cy="56835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 Department of SE&amp;L, MHRD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145" y="-9485"/>
            <a:ext cx="10816352" cy="8729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053" y="962167"/>
            <a:ext cx="11971497" cy="498815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1" y="29551"/>
            <a:ext cx="630078" cy="76233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90587" y="6060588"/>
            <a:ext cx="4055122" cy="567431"/>
          </a:xfrm>
        </p:spPr>
        <p:txBody>
          <a:bodyPr/>
          <a:lstStyle>
            <a:lvl1pPr algn="l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Mid Day Meal Scheme </a:t>
            </a:r>
          </a:p>
          <a:p>
            <a:r>
              <a:rPr lang="en-US" dirty="0" smtClean="0"/>
              <a:t>Department of </a:t>
            </a:r>
            <a:r>
              <a:rPr lang="en-US" dirty="0" err="1" smtClean="0"/>
              <a:t>SE&amp;L</a:t>
            </a:r>
            <a:r>
              <a:rPr lang="en-US" dirty="0" smtClean="0"/>
              <a:t>, </a:t>
            </a:r>
            <a:r>
              <a:rPr lang="en-US" dirty="0" err="1" smtClean="0"/>
              <a:t>MHRD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73011" y="5995036"/>
            <a:ext cx="840105" cy="530018"/>
          </a:xfrm>
        </p:spPr>
        <p:txBody>
          <a:bodyPr/>
          <a:lstStyle>
            <a:lvl1pPr algn="ctr">
              <a:defRPr sz="14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438" y="4280407"/>
            <a:ext cx="10711339" cy="13229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438" y="2823280"/>
            <a:ext cx="10711339" cy="14571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 Department of SE&amp;L, MHRD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080" y="1554271"/>
            <a:ext cx="5565695" cy="43960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5802" y="1554271"/>
            <a:ext cx="5565695" cy="43960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 Department of SE&amp;L, MHRD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79" y="1491053"/>
            <a:ext cx="5567884" cy="6213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9" y="2112449"/>
            <a:ext cx="5567884" cy="38378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1429" y="1491053"/>
            <a:ext cx="5570072" cy="6213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1429" y="2112449"/>
            <a:ext cx="5570072" cy="38378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 Department of SE&amp;L, MHRD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 Department of SE&amp;L, MHRD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 Department of SE&amp;L, MHRD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83" y="265212"/>
            <a:ext cx="4145831" cy="11286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866" y="265214"/>
            <a:ext cx="7044630" cy="56851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83" y="1393909"/>
            <a:ext cx="4145831" cy="455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 Department of SE&amp;L, MHRD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997" y="4662808"/>
            <a:ext cx="7560945" cy="55047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69997" y="595186"/>
            <a:ext cx="7560945" cy="39966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9997" y="5213276"/>
            <a:ext cx="7560945" cy="7817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 Department of SE&amp;L, MHRD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0080" y="266755"/>
            <a:ext cx="11341418" cy="111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80" y="1554271"/>
            <a:ext cx="11341418" cy="4396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080" y="6173903"/>
            <a:ext cx="2940368" cy="354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5539" y="6173903"/>
            <a:ext cx="3990499" cy="354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Mid Day Meal Scheme  Department of SE&amp;L, MHRD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1130" y="6173903"/>
            <a:ext cx="2940368" cy="354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601575" cy="6661150"/>
          </a:xfrm>
          <a:prstGeom prst="rect">
            <a:avLst/>
          </a:prstGeom>
          <a:blipFill dpi="0" rotWithShape="1">
            <a:blip r:embed="rId2">
              <a:alphaModFix amt="53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11634787" y="282575"/>
            <a:ext cx="966788" cy="1168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481387" y="1501775"/>
            <a:ext cx="5334000" cy="981176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 smtClean="0"/>
              <a:t>Mid Day Meal Scheme</a:t>
            </a:r>
          </a:p>
        </p:txBody>
      </p:sp>
      <p:sp>
        <p:nvSpPr>
          <p:cNvPr id="2" name="Rectangle 1"/>
          <p:cNvSpPr/>
          <p:nvPr/>
        </p:nvSpPr>
        <p:spPr>
          <a:xfrm>
            <a:off x="2033587" y="2568575"/>
            <a:ext cx="8229600" cy="2677656"/>
          </a:xfrm>
          <a:prstGeom prst="rect">
            <a:avLst/>
          </a:prstGeom>
          <a:solidFill>
            <a:srgbClr val="FFCC99">
              <a:alpha val="48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PAB-MDM Meeting  </a:t>
            </a:r>
          </a:p>
          <a:p>
            <a:pPr algn="ctr"/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Daman &amp; Diu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</a:p>
          <a:p>
            <a:pPr algn="ctr"/>
            <a:r>
              <a:rPr lang="en-US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09-05-2018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6787" cy="149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Payment of cost  of Food grain to </a:t>
            </a:r>
            <a:r>
              <a:rPr lang="en-US" dirty="0" err="1" smtClean="0"/>
              <a:t>FCI</a:t>
            </a:r>
            <a:endParaRPr lang="en-IN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661732"/>
              </p:ext>
            </p:extLst>
          </p:nvPr>
        </p:nvGraphicFramePr>
        <p:xfrm>
          <a:off x="1050132" y="962168"/>
          <a:ext cx="11341418" cy="4987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96725" y="3247246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Rs</a:t>
            </a:r>
            <a:r>
              <a:rPr lang="en-US" dirty="0" smtClean="0"/>
              <a:t>.. In Lakh)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8321962" y="2374731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100%</a:t>
            </a:r>
            <a:endParaRPr lang="en-IN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92" y="-9485"/>
            <a:ext cx="11236405" cy="872971"/>
          </a:xfrm>
        </p:spPr>
        <p:txBody>
          <a:bodyPr>
            <a:noAutofit/>
          </a:bodyPr>
          <a:lstStyle/>
          <a:p>
            <a:r>
              <a:rPr lang="en-US" sz="3200" dirty="0"/>
              <a:t>COOKING COST: ALLOCATION vs </a:t>
            </a:r>
            <a:r>
              <a:rPr lang="en-US" sz="3200" dirty="0" err="1"/>
              <a:t>UTILISATION</a:t>
            </a:r>
            <a:endParaRPr lang="en-IN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6493249"/>
              </p:ext>
            </p:extLst>
          </p:nvPr>
        </p:nvGraphicFramePr>
        <p:xfrm>
          <a:off x="420053" y="962168"/>
          <a:ext cx="11971497" cy="4987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92744" y="3152764"/>
            <a:ext cx="153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 in Lakh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4358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Honorarium to Cooks-cum-Helpers</a:t>
            </a:r>
            <a:endParaRPr lang="en-IN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971488"/>
              </p:ext>
            </p:extLst>
          </p:nvPr>
        </p:nvGraphicFramePr>
        <p:xfrm>
          <a:off x="420053" y="962168"/>
          <a:ext cx="11971497" cy="4987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63893" y="264477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99%</a:t>
            </a:r>
            <a:endParaRPr lang="en-IN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Snip Single Corner Rectangle 7"/>
          <p:cNvSpPr/>
          <p:nvPr/>
        </p:nvSpPr>
        <p:spPr>
          <a:xfrm flipH="1">
            <a:off x="9661208" y="3860827"/>
            <a:ext cx="2625329" cy="1933339"/>
          </a:xfrm>
          <a:prstGeom prst="snip1Rect">
            <a:avLst>
              <a:gd name="adj" fmla="val 15509"/>
            </a:avLst>
          </a:prstGeom>
          <a:ln>
            <a:noFill/>
          </a:ln>
          <a:effectLst>
            <a:outerShdw blurRad="12700" dist="76200" dir="5400000" algn="ctr" rotWithShape="0">
              <a:srgbClr val="000000">
                <a:alpha val="56000"/>
              </a:srgbClr>
            </a:outerShdw>
            <a:reflection stA="77000" endPos="11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Payment of honorarium to CCH  through e-transfer 100% 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623003" y="3450293"/>
            <a:ext cx="238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dirty="0" err="1" smtClean="0"/>
              <a:t>Rs</a:t>
            </a:r>
            <a:r>
              <a:rPr lang="en-US" dirty="0" smtClean="0"/>
              <a:t>. in Lakh)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0353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92" y="-9485"/>
            <a:ext cx="11551444" cy="87297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Transportation : Allocation vs Utilization</a:t>
            </a:r>
            <a:endParaRPr lang="en-IN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4895122"/>
              </p:ext>
            </p:extLst>
          </p:nvPr>
        </p:nvGraphicFramePr>
        <p:xfrm>
          <a:off x="420053" y="962168"/>
          <a:ext cx="11971497" cy="4987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96725" y="3247246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Rs</a:t>
            </a:r>
            <a:r>
              <a:rPr lang="en-US" dirty="0" smtClean="0"/>
              <a:t>.. In Lakh)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9126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92" y="-9485"/>
            <a:ext cx="11551444" cy="872971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MME</a:t>
            </a:r>
            <a:r>
              <a:rPr lang="en-US" sz="3600" dirty="0" smtClean="0"/>
              <a:t> : Allocation vs Utilization</a:t>
            </a:r>
            <a:endParaRPr lang="en-IN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553086"/>
              </p:ext>
            </p:extLst>
          </p:nvPr>
        </p:nvGraphicFramePr>
        <p:xfrm>
          <a:off x="420053" y="962168"/>
          <a:ext cx="11971497" cy="4987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96725" y="3247246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Rs</a:t>
            </a:r>
            <a:r>
              <a:rPr lang="en-US" dirty="0" smtClean="0"/>
              <a:t>.. In Lakh)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8643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92" y="-9485"/>
            <a:ext cx="11551444" cy="872971"/>
          </a:xfrm>
        </p:spPr>
        <p:txBody>
          <a:bodyPr>
            <a:normAutofit/>
          </a:bodyPr>
          <a:lstStyle/>
          <a:p>
            <a:r>
              <a:rPr lang="en-US" sz="3600" dirty="0"/>
              <a:t>Achievement up to </a:t>
            </a:r>
            <a:r>
              <a:rPr lang="en-US" sz="3600" dirty="0" smtClean="0"/>
              <a:t>2016-18 </a:t>
            </a:r>
            <a:r>
              <a:rPr lang="en-US" sz="3600" dirty="0"/>
              <a:t>Kitchen cum Stores </a:t>
            </a:r>
            <a:endParaRPr lang="en-IN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470894"/>
              </p:ext>
            </p:extLst>
          </p:nvPr>
        </p:nvGraphicFramePr>
        <p:xfrm>
          <a:off x="420053" y="962168"/>
          <a:ext cx="11971497" cy="4987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0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93" y="-9485"/>
            <a:ext cx="11656457" cy="872971"/>
          </a:xfrm>
        </p:spPr>
        <p:txBody>
          <a:bodyPr>
            <a:noAutofit/>
          </a:bodyPr>
          <a:lstStyle/>
          <a:p>
            <a:r>
              <a:rPr lang="en-IN" sz="3200" dirty="0"/>
              <a:t>Coverage : </a:t>
            </a:r>
            <a:r>
              <a:rPr lang="en-IN" sz="3200" dirty="0" err="1"/>
              <a:t>Rashtriya</a:t>
            </a:r>
            <a:r>
              <a:rPr lang="en-IN" sz="3200" dirty="0"/>
              <a:t> Bal </a:t>
            </a:r>
            <a:r>
              <a:rPr lang="en-IN" sz="3200" dirty="0" err="1"/>
              <a:t>Swasthya</a:t>
            </a:r>
            <a:r>
              <a:rPr lang="en-IN" sz="3200" dirty="0"/>
              <a:t> </a:t>
            </a:r>
            <a:r>
              <a:rPr lang="en-IN" sz="3200" dirty="0" err="1"/>
              <a:t>Karykram</a:t>
            </a:r>
            <a:endParaRPr lang="en-IN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811278"/>
              </p:ext>
            </p:extLst>
          </p:nvPr>
        </p:nvGraphicFramePr>
        <p:xfrm>
          <a:off x="420055" y="962168"/>
          <a:ext cx="5880732" cy="4799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184"/>
                <a:gridCol w="1718748"/>
                <a:gridCol w="1447800"/>
              </a:tblGrid>
              <a:tr h="722446">
                <a:tc>
                  <a:txBody>
                    <a:bodyPr/>
                    <a:lstStyle/>
                    <a:p>
                      <a:pPr algn="ctr" fontAlgn="b"/>
                      <a:r>
                        <a:rPr lang="en-IN" sz="2800" u="none" strike="noStrike" dirty="0">
                          <a:effectLst/>
                          <a:latin typeface="+mn-lt"/>
                        </a:rPr>
                        <a:t>Details</a:t>
                      </a:r>
                      <a:endParaRPr lang="en-IN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16" marR="12816" marT="120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800" u="none" strike="noStrike" dirty="0">
                          <a:effectLst/>
                          <a:latin typeface="+mn-lt"/>
                        </a:rPr>
                        <a:t>Institutions</a:t>
                      </a:r>
                      <a:endParaRPr lang="en-IN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16" marR="12816" marT="120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800" u="none" strike="noStrike" dirty="0">
                          <a:effectLst/>
                          <a:latin typeface="+mn-lt"/>
                        </a:rPr>
                        <a:t>Children</a:t>
                      </a:r>
                      <a:endParaRPr lang="en-IN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16" marR="12816" marT="12043" marB="0" anchor="ctr"/>
                </a:tc>
              </a:tr>
              <a:tr h="802874">
                <a:tc>
                  <a:txBody>
                    <a:bodyPr/>
                    <a:lstStyle/>
                    <a:p>
                      <a:pPr algn="ctr" fontAlgn="b"/>
                      <a:r>
                        <a:rPr lang="en-IN" sz="2800" u="none" strike="noStrike" dirty="0" smtClean="0">
                          <a:effectLst/>
                          <a:latin typeface="+mn-lt"/>
                        </a:rPr>
                        <a:t>Total</a:t>
                      </a:r>
                      <a:endParaRPr lang="en-IN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16" marR="12816" marT="120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</a:t>
                      </a:r>
                      <a:endParaRPr lang="en-IN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16" marR="12816" marT="120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16636</a:t>
                      </a:r>
                    </a:p>
                  </a:txBody>
                  <a:tcPr marL="12816" marR="12816" marT="12043" marB="0" anchor="ctr"/>
                </a:tc>
              </a:tr>
              <a:tr h="802874">
                <a:tc>
                  <a:txBody>
                    <a:bodyPr/>
                    <a:lstStyle/>
                    <a:p>
                      <a:pPr algn="ctr" fontAlgn="b"/>
                      <a:r>
                        <a:rPr lang="en-IN" sz="2800" u="none" strike="noStrike">
                          <a:effectLst/>
                          <a:latin typeface="+mn-lt"/>
                        </a:rPr>
                        <a:t>Health Check UP</a:t>
                      </a:r>
                      <a:endParaRPr lang="en-IN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16" marR="12816" marT="120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16636</a:t>
                      </a:r>
                    </a:p>
                  </a:txBody>
                  <a:tcPr marL="9525" marR="9525" marT="9525" marB="0" anchor="ctr"/>
                </a:tc>
              </a:tr>
              <a:tr h="802874">
                <a:tc>
                  <a:txBody>
                    <a:bodyPr/>
                    <a:lstStyle/>
                    <a:p>
                      <a:pPr algn="ctr" fontAlgn="b"/>
                      <a:r>
                        <a:rPr lang="en-IN" sz="2800" u="none" strike="noStrike">
                          <a:effectLst/>
                          <a:latin typeface="+mn-lt"/>
                        </a:rPr>
                        <a:t>IFA Distribution</a:t>
                      </a:r>
                      <a:endParaRPr lang="en-IN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16" marR="12816" marT="120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12095</a:t>
                      </a:r>
                      <a:endParaRPr lang="en-IN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802874">
                <a:tc>
                  <a:txBody>
                    <a:bodyPr/>
                    <a:lstStyle/>
                    <a:p>
                      <a:pPr algn="ctr" fontAlgn="b"/>
                      <a:r>
                        <a:rPr lang="en-IN" sz="2800" u="none" strike="noStrike">
                          <a:effectLst/>
                          <a:latin typeface="+mn-lt"/>
                        </a:rPr>
                        <a:t>Deworming Tablets</a:t>
                      </a:r>
                      <a:endParaRPr lang="en-IN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16" marR="12816" marT="120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14347</a:t>
                      </a:r>
                      <a:endParaRPr lang="en-IN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802874">
                <a:tc>
                  <a:txBody>
                    <a:bodyPr/>
                    <a:lstStyle/>
                    <a:p>
                      <a:pPr algn="ctr" fontAlgn="b"/>
                      <a:r>
                        <a:rPr lang="en-IN" sz="2800" u="none" strike="noStrike">
                          <a:effectLst/>
                          <a:latin typeface="+mn-lt"/>
                        </a:rPr>
                        <a:t>Spectacles</a:t>
                      </a:r>
                      <a:endParaRPr lang="en-IN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16" marR="12816" marT="120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961209936"/>
              </p:ext>
            </p:extLst>
          </p:nvPr>
        </p:nvGraphicFramePr>
        <p:xfrm>
          <a:off x="6453187" y="815975"/>
          <a:ext cx="5562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708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0199400" y="5555346"/>
            <a:ext cx="743297" cy="252106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A2923F38-85FD-41D2-A422-3A687593ED59}" type="slidenum">
              <a:rPr lang="es-ES" altLang="en-US" sz="1200" b="1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pPr defTabSz="685800">
                <a:defRPr/>
              </a:pPr>
              <a:t>17</a:t>
            </a:fld>
            <a:endParaRPr lang="es-ES" altLang="en-US" sz="1200" b="1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Title 4"/>
          <p:cNvSpPr txBox="1">
            <a:spLocks noGrp="1"/>
          </p:cNvSpPr>
          <p:nvPr>
            <p:ph type="title"/>
          </p:nvPr>
        </p:nvSpPr>
        <p:spPr>
          <a:xfrm>
            <a:off x="1701951" y="61565"/>
            <a:ext cx="9451181" cy="610605"/>
          </a:xfrm>
          <a:prstGeom prst="rect">
            <a:avLst/>
          </a:prstGeom>
          <a:solidFill>
            <a:srgbClr val="666699"/>
          </a:solidFill>
        </p:spPr>
        <p:txBody>
          <a:bodyPr vert="horz" lIns="68580" tIns="34290" rIns="68580" bIns="34290" rtlCol="0" anchor="ctr">
            <a:no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2800" b="1">
                <a:ln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       Elements of </a:t>
            </a:r>
            <a:r>
              <a:rPr lang="en-US" sz="2700" dirty="0" err="1"/>
              <a:t>Ayushman</a:t>
            </a:r>
            <a:r>
              <a:rPr lang="en-US" sz="2700" dirty="0"/>
              <a:t> Bharat</a:t>
            </a: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585787" y="740129"/>
          <a:ext cx="11658599" cy="5847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5780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Drinking water </a:t>
            </a:r>
            <a:r>
              <a:rPr lang="en-US" dirty="0" smtClean="0"/>
              <a:t>facilities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71587" y="1044575"/>
          <a:ext cx="10210800" cy="472440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7354401"/>
                <a:gridCol w="2856399"/>
              </a:tblGrid>
              <a:tr h="6400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/>
                        <a:t>Total Schools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96</a:t>
                      </a:r>
                      <a:endParaRPr lang="en-US" sz="2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6817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/>
                        <a:t>Schools having drinking water facilities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96</a:t>
                      </a:r>
                      <a:endParaRPr lang="en-US" sz="2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6817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 smtClean="0"/>
                        <a:t>Safe </a:t>
                      </a:r>
                      <a:r>
                        <a:rPr lang="en-US" sz="2800" u="none" strike="noStrike" dirty="0"/>
                        <a:t>drinking water facilities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96</a:t>
                      </a:r>
                      <a:endParaRPr lang="en-US" sz="2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113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 smtClean="0"/>
                        <a:t>Water </a:t>
                      </a:r>
                      <a:r>
                        <a:rPr lang="en-US" sz="2800" u="none" strike="noStrike" dirty="0"/>
                        <a:t>filtration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96</a:t>
                      </a:r>
                      <a:endParaRPr lang="en-US" sz="2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196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/>
                        <a:t>RO/UF</a:t>
                      </a:r>
                      <a:endParaRPr lang="en-US" sz="2800" b="1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96</a:t>
                      </a:r>
                      <a:endParaRPr lang="en-US" sz="2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196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/>
                        <a:t>UV purification or e-boiling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/>
                        <a:t>Nil</a:t>
                      </a:r>
                      <a:r>
                        <a:rPr lang="en-US" sz="2800" u="none" strike="noStrike" dirty="0"/>
                        <a:t> </a:t>
                      </a:r>
                      <a:endParaRPr lang="en-US" sz="2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196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/>
                        <a:t>Candle filter purifier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/>
                        <a:t>Nil</a:t>
                      </a:r>
                      <a:endParaRPr lang="en-US" sz="2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6504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/>
                        <a:t>Activated carbon filter purifier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/>
                        <a:t>Nil</a:t>
                      </a:r>
                      <a:endParaRPr lang="en-US" sz="2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AMS (Real time data)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1120775"/>
            <a:ext cx="102870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ed Rectangle 6"/>
          <p:cNvSpPr/>
          <p:nvPr/>
        </p:nvSpPr>
        <p:spPr>
          <a:xfrm>
            <a:off x="10948987" y="1654175"/>
            <a:ext cx="1652588" cy="3657600"/>
          </a:xfrm>
          <a:prstGeom prst="roundRect">
            <a:avLst>
              <a:gd name="adj" fmla="val 10379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 28</a:t>
            </a:r>
            <a:r>
              <a:rPr lang="en-US" baseline="30000" dirty="0" smtClean="0"/>
              <a:t>th</a:t>
            </a:r>
            <a:r>
              <a:rPr lang="en-US" dirty="0" smtClean="0"/>
              <a:t> April, 2018 </a:t>
            </a:r>
          </a:p>
          <a:p>
            <a:pPr algn="ctr"/>
            <a:r>
              <a:rPr lang="en-US" dirty="0" smtClean="0"/>
              <a:t>In 4 Schools meal not served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92" y="-9485"/>
            <a:ext cx="11236405" cy="872971"/>
          </a:xfrm>
        </p:spPr>
        <p:txBody>
          <a:bodyPr>
            <a:normAutofit/>
          </a:bodyPr>
          <a:lstStyle/>
          <a:p>
            <a:r>
              <a:rPr lang="en-US" dirty="0" smtClean="0"/>
              <a:t>Best Practices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054" y="962167"/>
            <a:ext cx="11866483" cy="4988154"/>
          </a:xfrm>
        </p:spPr>
        <p:txBody>
          <a:bodyPr>
            <a:noAutofit/>
          </a:bodyPr>
          <a:lstStyle/>
          <a:p>
            <a:pPr marL="623888" lvl="0" indent="-623888" algn="just">
              <a:spcBef>
                <a:spcPts val="600"/>
              </a:spcBef>
              <a:spcAft>
                <a:spcPts val="600"/>
              </a:spcAft>
              <a:tabLst>
                <a:tab pos="539750" algn="l"/>
              </a:tabLst>
            </a:pPr>
            <a:r>
              <a:rPr lang="en-US" sz="2400" dirty="0" smtClean="0"/>
              <a:t>Additional contribution in cooking cost of Rs.7.99 for Primary and  Rs. 8.20 for Upper Primary per child per day from  UT budget. </a:t>
            </a:r>
          </a:p>
          <a:p>
            <a:pPr marL="623888" lvl="0" indent="-623888" algn="just">
              <a:spcBef>
                <a:spcPts val="600"/>
              </a:spcBef>
              <a:spcAft>
                <a:spcPts val="600"/>
              </a:spcAft>
              <a:tabLst>
                <a:tab pos="539750" algn="l"/>
              </a:tabLst>
            </a:pPr>
            <a:r>
              <a:rPr lang="en-US" sz="2400" dirty="0" smtClean="0"/>
              <a:t>Additional </a:t>
            </a:r>
            <a:r>
              <a:rPr lang="en-US" sz="2400" dirty="0"/>
              <a:t>Honorarium has been paid to Cook cum Helper Rs.2642/-p.m. from UT fund plus Rs.1000/- from central share (Total Rs.3642/- Per cook/month for 11 months). </a:t>
            </a:r>
            <a:endParaRPr lang="en-US" sz="2400" dirty="0" smtClean="0"/>
          </a:p>
          <a:p>
            <a:pPr marL="623888" lvl="0" indent="-623888" algn="just">
              <a:spcBef>
                <a:spcPts val="600"/>
              </a:spcBef>
              <a:spcAft>
                <a:spcPts val="600"/>
              </a:spcAft>
              <a:tabLst>
                <a:tab pos="539750" algn="l"/>
              </a:tabLst>
            </a:pPr>
            <a:r>
              <a:rPr lang="en-IN" sz="2400" dirty="0" err="1"/>
              <a:t>Tithi</a:t>
            </a:r>
            <a:r>
              <a:rPr lang="en-IN" sz="2400" dirty="0"/>
              <a:t> </a:t>
            </a:r>
            <a:r>
              <a:rPr lang="en-IN" sz="2400" dirty="0" err="1"/>
              <a:t>bhojan</a:t>
            </a:r>
            <a:r>
              <a:rPr lang="en-IN" sz="2400" dirty="0"/>
              <a:t> introduced in which additional food items biscuits, chocolate, fruity, </a:t>
            </a:r>
            <a:r>
              <a:rPr lang="en-IN" sz="2400" dirty="0" err="1" smtClean="0"/>
              <a:t>amul</a:t>
            </a:r>
            <a:r>
              <a:rPr lang="en-IN" sz="2400" dirty="0" smtClean="0"/>
              <a:t> </a:t>
            </a:r>
            <a:r>
              <a:rPr lang="en-IN" sz="2400" dirty="0"/>
              <a:t>cool milk samosa, </a:t>
            </a:r>
            <a:r>
              <a:rPr lang="en-IN" sz="2400" dirty="0" err="1"/>
              <a:t>pavbhaji</a:t>
            </a:r>
            <a:r>
              <a:rPr lang="en-IN" sz="2400" dirty="0"/>
              <a:t>, sweets etc. are being provided to all school children from </a:t>
            </a:r>
            <a:r>
              <a:rPr lang="en-IN" sz="2400" dirty="0" smtClean="0"/>
              <a:t>UT. </a:t>
            </a:r>
          </a:p>
          <a:p>
            <a:pPr marL="623888" indent="-623888" algn="just">
              <a:spcBef>
                <a:spcPts val="600"/>
              </a:spcBef>
              <a:spcAft>
                <a:spcPts val="600"/>
              </a:spcAft>
              <a:tabLst>
                <a:tab pos="539750" algn="l"/>
              </a:tabLst>
            </a:pPr>
            <a:r>
              <a:rPr lang="en-IN" sz="2400" dirty="0"/>
              <a:t>Additional food items e.g. Boiled Eggs, Bananas, Salad, </a:t>
            </a:r>
            <a:r>
              <a:rPr lang="en-IN" sz="2400" dirty="0" err="1"/>
              <a:t>Sukdi</a:t>
            </a:r>
            <a:r>
              <a:rPr lang="en-IN" sz="2400" dirty="0"/>
              <a:t> are being provided to the children share thrice a week through their UT fund.</a:t>
            </a:r>
            <a:endParaRPr lang="en-US" sz="2400" dirty="0"/>
          </a:p>
          <a:p>
            <a:pPr marL="623888" indent="-623888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Emergency </a:t>
            </a:r>
            <a:r>
              <a:rPr lang="en-US" sz="2400" dirty="0"/>
              <a:t>Contact Numbers (i.e. Primary Health Centre, Fire Department of Fire, Police Station, and Officials of MDM) have been displayed in all schools’ </a:t>
            </a:r>
            <a:r>
              <a:rPr lang="en-US" sz="2400" dirty="0" smtClean="0"/>
              <a:t>kitchen.</a:t>
            </a:r>
          </a:p>
          <a:p>
            <a:pPr marL="0" indent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/>
              <a:t>Contd..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61470" y="5995036"/>
            <a:ext cx="840105" cy="53001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1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Automated </a:t>
            </a:r>
            <a:r>
              <a:rPr lang="en-US" dirty="0"/>
              <a:t>M</a:t>
            </a:r>
            <a:r>
              <a:rPr lang="en-US" dirty="0" smtClean="0"/>
              <a:t>onitoring System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718484"/>
              </p:ext>
            </p:extLst>
          </p:nvPr>
        </p:nvGraphicFramePr>
        <p:xfrm>
          <a:off x="814386" y="892176"/>
          <a:ext cx="10972802" cy="522353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194562"/>
                <a:gridCol w="2133600"/>
                <a:gridCol w="2255522"/>
                <a:gridCol w="2194559"/>
                <a:gridCol w="2194559"/>
              </a:tblGrid>
              <a:tr h="4686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Month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Avg. No. of schools Reported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School Reported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253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</a:rPr>
                        <a:t>Daman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</a:rPr>
                        <a:t>Diu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Total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253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</a:rPr>
                        <a:t>Apr-17</a:t>
                      </a:r>
                      <a:endParaRPr lang="en-IN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</a:rPr>
                        <a:t>53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18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71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74%</a:t>
                      </a:r>
                    </a:p>
                  </a:txBody>
                  <a:tcPr marL="0" marR="0" marT="0" marB="0" anchor="b"/>
                </a:tc>
              </a:tr>
              <a:tr h="36253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</a:rPr>
                        <a:t>May-17</a:t>
                      </a:r>
                      <a:endParaRPr lang="en-IN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</a:rPr>
                        <a:t>0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</a:rPr>
                        <a:t>0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0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--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253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</a:rPr>
                        <a:t>Jun-17</a:t>
                      </a:r>
                      <a:endParaRPr lang="en-IN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</a:rPr>
                        <a:t>43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</a:rPr>
                        <a:t>23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66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69%</a:t>
                      </a:r>
                    </a:p>
                  </a:txBody>
                  <a:tcPr marL="0" marR="0" marT="0" marB="0" anchor="b"/>
                </a:tc>
              </a:tr>
              <a:tr h="36253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</a:rPr>
                        <a:t>Jul-17</a:t>
                      </a:r>
                      <a:endParaRPr lang="en-IN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</a:rPr>
                        <a:t>47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</a:rPr>
                        <a:t>23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70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</a:t>
                      </a:r>
                    </a:p>
                  </a:txBody>
                  <a:tcPr marL="0" marR="0" marT="0" marB="0" anchor="b"/>
                </a:tc>
              </a:tr>
              <a:tr h="36253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</a:rPr>
                        <a:t>Aug-17</a:t>
                      </a:r>
                      <a:endParaRPr lang="en-IN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</a:rPr>
                        <a:t>58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</a:rPr>
                        <a:t>30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88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92%</a:t>
                      </a:r>
                    </a:p>
                  </a:txBody>
                  <a:tcPr marL="0" marR="0" marT="0" marB="0" anchor="b"/>
                </a:tc>
              </a:tr>
              <a:tr h="36253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</a:rPr>
                        <a:t>Sep-17</a:t>
                      </a:r>
                      <a:endParaRPr lang="en-IN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</a:rPr>
                        <a:t>56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</a:rPr>
                        <a:t>30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</a:rPr>
                        <a:t>86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</a:t>
                      </a:r>
                    </a:p>
                  </a:txBody>
                  <a:tcPr marL="0" marR="0" marT="0" marB="0" anchor="b"/>
                </a:tc>
              </a:tr>
              <a:tr h="36253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</a:rPr>
                        <a:t>Oct-17</a:t>
                      </a:r>
                      <a:endParaRPr lang="en-IN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</a:rPr>
                        <a:t>60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</a:rPr>
                        <a:t>30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90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94%</a:t>
                      </a:r>
                    </a:p>
                  </a:txBody>
                  <a:tcPr marL="0" marR="0" marT="0" marB="0" anchor="b"/>
                </a:tc>
              </a:tr>
              <a:tr h="36253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</a:rPr>
                        <a:t>Nov-17</a:t>
                      </a:r>
                      <a:endParaRPr lang="en-IN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</a:rPr>
                        <a:t>61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</a:rPr>
                        <a:t>30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91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</a:t>
                      </a:r>
                    </a:p>
                  </a:txBody>
                  <a:tcPr marL="0" marR="0" marT="0" marB="0" anchor="b"/>
                </a:tc>
              </a:tr>
              <a:tr h="36253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</a:rPr>
                        <a:t>Dec-17</a:t>
                      </a:r>
                      <a:endParaRPr lang="en-IN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</a:rPr>
                        <a:t>61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</a:rPr>
                        <a:t>30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91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</a:t>
                      </a:r>
                    </a:p>
                  </a:txBody>
                  <a:tcPr marL="0" marR="0" marT="0" marB="0" anchor="b"/>
                </a:tc>
              </a:tr>
              <a:tr h="36253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</a:rPr>
                        <a:t>Jan-18</a:t>
                      </a:r>
                      <a:endParaRPr lang="en-IN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</a:rPr>
                        <a:t>61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</a:rPr>
                        <a:t>30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91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</a:t>
                      </a:r>
                    </a:p>
                  </a:txBody>
                  <a:tcPr marL="0" marR="0" marT="0" marB="0" anchor="b"/>
                </a:tc>
              </a:tr>
              <a:tr h="36253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</a:rPr>
                        <a:t>Feb-18</a:t>
                      </a:r>
                      <a:endParaRPr lang="en-IN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</a:rPr>
                        <a:t>58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</a:rPr>
                        <a:t>31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89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93%</a:t>
                      </a:r>
                    </a:p>
                  </a:txBody>
                  <a:tcPr marL="0" marR="0" marT="0" marB="0" anchor="b"/>
                </a:tc>
              </a:tr>
              <a:tr h="36253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</a:rPr>
                        <a:t>Mar-18</a:t>
                      </a:r>
                      <a:endParaRPr lang="en-IN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</a:rPr>
                        <a:t>58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</a:rPr>
                        <a:t>29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87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91%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64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: Meal served (Plan vs. AMS)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553960"/>
              </p:ext>
            </p:extLst>
          </p:nvPr>
        </p:nvGraphicFramePr>
        <p:xfrm>
          <a:off x="420688" y="962025"/>
          <a:ext cx="11971337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135835" y="3106395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(in Lank)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0274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</a:t>
            </a:r>
            <a:r>
              <a:rPr lang="en-US" dirty="0" err="1" smtClean="0"/>
              <a:t>AWP&amp;B</a:t>
            </a:r>
            <a:r>
              <a:rPr lang="en-US" dirty="0" smtClean="0"/>
              <a:t> and MIS Data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1042987" y="968375"/>
          <a:ext cx="10134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092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Score Card all components : 3 years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" y="863482"/>
            <a:ext cx="12601575" cy="57976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739775"/>
            <a:ext cx="526097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" y="3025775"/>
            <a:ext cx="4572000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5779707"/>
              </p:ext>
            </p:extLst>
          </p:nvPr>
        </p:nvGraphicFramePr>
        <p:xfrm>
          <a:off x="7367587" y="3406775"/>
          <a:ext cx="4876800" cy="325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963881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50132" y="968375"/>
            <a:ext cx="10711339" cy="1427830"/>
          </a:xfrm>
        </p:spPr>
        <p:txBody>
          <a:bodyPr/>
          <a:lstStyle/>
          <a:p>
            <a:r>
              <a:rPr lang="en-US" dirty="0" smtClean="0"/>
              <a:t>Part-II</a:t>
            </a:r>
            <a:endParaRPr lang="en-IN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995250" y="2644778"/>
            <a:ext cx="8821103" cy="775123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of UT’s Proposal for </a:t>
            </a:r>
            <a:endParaRPr lang="en-US" sz="44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2018-19</a:t>
            </a:r>
            <a:endParaRPr lang="en-IN" sz="4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0080" y="6149978"/>
            <a:ext cx="3990499" cy="354645"/>
          </a:xfrm>
        </p:spPr>
        <p:txBody>
          <a:bodyPr/>
          <a:lstStyle/>
          <a:p>
            <a:r>
              <a:rPr lang="en-US" dirty="0" smtClean="0"/>
              <a:t>Mid Day Meal Scheme </a:t>
            </a:r>
          </a:p>
          <a:p>
            <a:r>
              <a:rPr lang="en-US" dirty="0" smtClean="0"/>
              <a:t>Department of </a:t>
            </a:r>
            <a:r>
              <a:rPr lang="en-US" dirty="0" err="1" smtClean="0"/>
              <a:t>SE&amp;L</a:t>
            </a:r>
            <a:r>
              <a:rPr lang="en-US" dirty="0" smtClean="0"/>
              <a:t>, </a:t>
            </a:r>
            <a:r>
              <a:rPr lang="en-US" dirty="0" err="1" smtClean="0"/>
              <a:t>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61208" y="6149978"/>
            <a:ext cx="2940368" cy="35464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86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040642339"/>
              </p:ext>
            </p:extLst>
          </p:nvPr>
        </p:nvGraphicFramePr>
        <p:xfrm>
          <a:off x="654147" y="1042413"/>
          <a:ext cx="1067584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93" y="-9485"/>
            <a:ext cx="11656457" cy="872971"/>
          </a:xfrm>
        </p:spPr>
        <p:txBody>
          <a:bodyPr>
            <a:normAutofit/>
          </a:bodyPr>
          <a:lstStyle/>
          <a:p>
            <a:r>
              <a:rPr lang="en-US" sz="3600" dirty="0"/>
              <a:t>Proposal for </a:t>
            </a:r>
            <a:r>
              <a:rPr lang="en-US" sz="3600" dirty="0" smtClean="0"/>
              <a:t>2018-19 </a:t>
            </a:r>
            <a:r>
              <a:rPr lang="en-US" sz="3600" dirty="0"/>
              <a:t>: Children (PRIMARY)</a:t>
            </a:r>
            <a:endParaRPr lang="en-IN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8941886" y="2907449"/>
            <a:ext cx="144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UT’s Proposal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9687661" y="2907449"/>
            <a:ext cx="1848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Recommendation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3521863" y="272486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Q-1</a:t>
            </a:r>
            <a:endParaRPr lang="en-IN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15566" y="272486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Q-2</a:t>
            </a:r>
            <a:endParaRPr lang="en-IN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565698" y="272486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Q-3</a:t>
            </a:r>
            <a:endParaRPr lang="en-IN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92947" y="272097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Q-4</a:t>
            </a:r>
            <a:endParaRPr lang="en-IN" b="1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7235005" y="2907449"/>
            <a:ext cx="939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81875" y="2702838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(Thousand)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1366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404027641"/>
              </p:ext>
            </p:extLst>
          </p:nvPr>
        </p:nvGraphicFramePr>
        <p:xfrm>
          <a:off x="966787" y="1042413"/>
          <a:ext cx="10681674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93" y="-9485"/>
            <a:ext cx="11656457" cy="872971"/>
          </a:xfrm>
        </p:spPr>
        <p:txBody>
          <a:bodyPr>
            <a:normAutofit/>
          </a:bodyPr>
          <a:lstStyle/>
          <a:p>
            <a:r>
              <a:rPr lang="en-US" sz="3600" dirty="0"/>
              <a:t>Proposal for </a:t>
            </a:r>
            <a:r>
              <a:rPr lang="en-US" sz="3600" dirty="0" smtClean="0"/>
              <a:t>2018-19 </a:t>
            </a:r>
            <a:r>
              <a:rPr lang="en-US" sz="3600" dirty="0"/>
              <a:t>: Children </a:t>
            </a:r>
            <a:r>
              <a:rPr lang="en-US" sz="3600" dirty="0" smtClean="0"/>
              <a:t>(U. PRIMARY</a:t>
            </a:r>
            <a:r>
              <a:rPr lang="en-US" sz="3600" dirty="0"/>
              <a:t>)</a:t>
            </a:r>
            <a:endParaRPr lang="en-IN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9189543" y="2897919"/>
            <a:ext cx="144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UT’s Proposal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0068661" y="2698569"/>
            <a:ext cx="1848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Recommendation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3521863" y="295346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Q-1</a:t>
            </a:r>
            <a:endParaRPr lang="en-IN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15566" y="295346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Q-2</a:t>
            </a:r>
            <a:endParaRPr lang="en-IN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565698" y="295346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Q-3</a:t>
            </a:r>
            <a:endParaRPr lang="en-IN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608072" y="294957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Q-4</a:t>
            </a:r>
            <a:endParaRPr lang="en-IN" b="1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7399072" y="2897919"/>
            <a:ext cx="939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70525" y="3083838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(Thousand)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9196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Proposals and Recommendations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571660"/>
              </p:ext>
            </p:extLst>
          </p:nvPr>
        </p:nvGraphicFramePr>
        <p:xfrm>
          <a:off x="128588" y="892176"/>
          <a:ext cx="12191998" cy="495299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300480"/>
                <a:gridCol w="2953173"/>
                <a:gridCol w="2709333"/>
                <a:gridCol w="2736426"/>
                <a:gridCol w="2492586"/>
              </a:tblGrid>
              <a:tr h="73269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>
                          <a:effectLst/>
                        </a:rPr>
                        <a:t>S. No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>
                          <a:effectLst/>
                        </a:rPr>
                        <a:t>Component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>
                          <a:effectLst/>
                        </a:rPr>
                        <a:t>PAB Approval  2017-18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>
                          <a:effectLst/>
                        </a:rPr>
                        <a:t>Proposal for </a:t>
                      </a:r>
                      <a:r>
                        <a:rPr lang="en-IN" sz="1800" u="none" strike="noStrike" dirty="0" err="1">
                          <a:effectLst/>
                        </a:rPr>
                        <a:t>AWP&amp;B</a:t>
                      </a:r>
                      <a:r>
                        <a:rPr lang="en-IN" sz="1800" u="none" strike="noStrike" dirty="0">
                          <a:effectLst/>
                        </a:rPr>
                        <a:t> 2018-19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>
                          <a:effectLst/>
                        </a:rPr>
                        <a:t>Recommendation by Appraisal Team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6634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1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Children (Pry)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8900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9400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8942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6634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2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Children (U Pry)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6200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6600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6496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73269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3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Working Day</a:t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(Pry and U Pry)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220 (Pry &amp; U Pry)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233 (Pry &amp; U Pry)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233 (Pry &amp; U Pry)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6634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4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Kitchen cum Store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Nil 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Nil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Nil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6634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5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Cook cum Helper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320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320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320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6634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6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Kitchen Devices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Nil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Nil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Nil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64477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7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Kitchen Devices (Replacement/Repair)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Nil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Nil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Nil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6634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8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MME Plan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Rs 60 lakh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Rs 60 lakh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Rs 60 lakh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64477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9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Notional Requirement of Central Assistance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Rs. 270.68 Lakh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 err="1">
                          <a:effectLst/>
                        </a:rPr>
                        <a:t>Rs</a:t>
                      </a:r>
                      <a:r>
                        <a:rPr lang="en-IN" sz="1800" u="none" strike="noStrike" dirty="0">
                          <a:effectLst/>
                        </a:rPr>
                        <a:t>. </a:t>
                      </a:r>
                      <a:r>
                        <a:rPr lang="en-IN" sz="1800" u="none" strike="noStrike" dirty="0" smtClean="0">
                          <a:effectLst/>
                        </a:rPr>
                        <a:t>294.49 </a:t>
                      </a:r>
                      <a:r>
                        <a:rPr lang="en-IN" sz="1800" u="none" strike="noStrike" dirty="0">
                          <a:effectLst/>
                        </a:rPr>
                        <a:t>Lakh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u="none" strike="noStrike" dirty="0" smtClean="0">
                          <a:effectLst/>
                        </a:rPr>
                        <a:t>Rs.288.04 </a:t>
                      </a:r>
                      <a:r>
                        <a:rPr lang="en-IN" sz="1800" b="1" u="none" strike="noStrike" dirty="0">
                          <a:effectLst/>
                        </a:rPr>
                        <a:t>Lakh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36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12601575" cy="66611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3465434" y="896640"/>
            <a:ext cx="56707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Thank you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Flowchart: Data 9"/>
          <p:cNvSpPr/>
          <p:nvPr/>
        </p:nvSpPr>
        <p:spPr>
          <a:xfrm>
            <a:off x="204787" y="2466685"/>
            <a:ext cx="4419600" cy="3607089"/>
          </a:xfrm>
          <a:prstGeom prst="flowChartInputOutpu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Flowchart: Data 10"/>
          <p:cNvSpPr/>
          <p:nvPr/>
        </p:nvSpPr>
        <p:spPr>
          <a:xfrm>
            <a:off x="4090990" y="2444460"/>
            <a:ext cx="4419600" cy="3607089"/>
          </a:xfrm>
          <a:prstGeom prst="flowChartInputOutpu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Flowchart: Data 11"/>
          <p:cNvSpPr/>
          <p:nvPr/>
        </p:nvSpPr>
        <p:spPr>
          <a:xfrm>
            <a:off x="7977187" y="2479096"/>
            <a:ext cx="4419600" cy="3607089"/>
          </a:xfrm>
          <a:prstGeom prst="flowChartInputOutpu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826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92" y="-9485"/>
            <a:ext cx="11236405" cy="872971"/>
          </a:xfrm>
        </p:spPr>
        <p:txBody>
          <a:bodyPr>
            <a:normAutofit/>
          </a:bodyPr>
          <a:lstStyle/>
          <a:p>
            <a:r>
              <a:rPr lang="en-US" dirty="0" smtClean="0"/>
              <a:t>Best Practices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054" y="962167"/>
            <a:ext cx="11866483" cy="4988154"/>
          </a:xfrm>
        </p:spPr>
        <p:txBody>
          <a:bodyPr>
            <a:noAutofit/>
          </a:bodyPr>
          <a:lstStyle/>
          <a:p>
            <a:pPr marL="623888" indent="-623888" algn="just">
              <a:spcBef>
                <a:spcPts val="600"/>
              </a:spcBef>
              <a:spcAft>
                <a:spcPts val="600"/>
              </a:spcAft>
              <a:tabLst>
                <a:tab pos="623888" algn="l"/>
              </a:tabLst>
            </a:pPr>
            <a:r>
              <a:rPr lang="en-US" sz="2600" dirty="0" smtClean="0"/>
              <a:t>Community participation in </a:t>
            </a:r>
            <a:r>
              <a:rPr lang="en-US" sz="2600" dirty="0"/>
              <a:t>MDMS: Panchayats/Donors under CSR have donated </a:t>
            </a:r>
            <a:r>
              <a:rPr lang="en-US" sz="2600" dirty="0" smtClean="0"/>
              <a:t>Refrigerator and </a:t>
            </a:r>
            <a:r>
              <a:rPr lang="en-US" sz="2600" dirty="0"/>
              <a:t>Storage Facility etc. in some schools. </a:t>
            </a:r>
          </a:p>
          <a:p>
            <a:pPr marL="623888" indent="-623888" algn="just">
              <a:spcBef>
                <a:spcPts val="600"/>
              </a:spcBef>
              <a:spcAft>
                <a:spcPts val="600"/>
              </a:spcAft>
              <a:tabLst>
                <a:tab pos="623888" algn="l"/>
              </a:tabLst>
            </a:pPr>
            <a:r>
              <a:rPr lang="en-US" sz="2600" dirty="0"/>
              <a:t> </a:t>
            </a:r>
            <a:r>
              <a:rPr lang="en-US" sz="2600" dirty="0" smtClean="0"/>
              <a:t>All </a:t>
            </a:r>
            <a:r>
              <a:rPr lang="en-US" sz="2600" dirty="0"/>
              <a:t>Schools have Gas based cooking. Separate toilets for Girls available in all schools of </a:t>
            </a:r>
            <a:r>
              <a:rPr lang="en-US" sz="2600" dirty="0" err="1"/>
              <a:t>UT.</a:t>
            </a:r>
            <a:endParaRPr lang="en-US" sz="2600" dirty="0"/>
          </a:p>
          <a:p>
            <a:pPr marL="623888" indent="-623888" algn="just">
              <a:spcBef>
                <a:spcPts val="600"/>
              </a:spcBef>
              <a:spcAft>
                <a:spcPts val="600"/>
              </a:spcAft>
              <a:tabLst>
                <a:tab pos="623888" algn="l"/>
              </a:tabLst>
            </a:pPr>
            <a:r>
              <a:rPr lang="en-US" sz="2600" dirty="0"/>
              <a:t> </a:t>
            </a:r>
            <a:r>
              <a:rPr lang="en-US" sz="2600" dirty="0" err="1" smtClean="0"/>
              <a:t>R.O</a:t>
            </a:r>
            <a:r>
              <a:rPr lang="en-US" sz="2600" dirty="0"/>
              <a:t>. plant for safe drinking water available in all schools.</a:t>
            </a:r>
            <a:endParaRPr lang="en-US" sz="2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61470" y="5995036"/>
            <a:ext cx="840105" cy="53001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Issues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053" y="1060851"/>
            <a:ext cx="11971497" cy="4988154"/>
          </a:xfrm>
        </p:spPr>
        <p:txBody>
          <a:bodyPr>
            <a:normAutofit/>
          </a:bodyPr>
          <a:lstStyle/>
          <a:p>
            <a:pPr marL="893763" indent="-893763" algn="just">
              <a:spcBef>
                <a:spcPts val="600"/>
              </a:spcBef>
              <a:spcAft>
                <a:spcPts val="600"/>
              </a:spcAft>
              <a:tabLst>
                <a:tab pos="811213" algn="l"/>
              </a:tabLst>
            </a:pPr>
            <a:r>
              <a:rPr lang="en-US" dirty="0" smtClean="0"/>
              <a:t>Delay </a:t>
            </a:r>
            <a:r>
              <a:rPr lang="en-US" dirty="0"/>
              <a:t>in fund transfer from UT finance department to </a:t>
            </a:r>
            <a:r>
              <a:rPr lang="en-US" dirty="0" smtClean="0"/>
              <a:t>districts </a:t>
            </a:r>
            <a:r>
              <a:rPr lang="en-US" dirty="0"/>
              <a:t>head quarter :- </a:t>
            </a:r>
            <a:r>
              <a:rPr lang="en-US" dirty="0" err="1"/>
              <a:t>Adhoc</a:t>
            </a:r>
            <a:r>
              <a:rPr lang="en-US" dirty="0"/>
              <a:t> funds transfer from UT Authority to District almost in 81 days . Similarly 1st instalment funds reached to district in 75 days.  2nd Instalment received by district in 46 day.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47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476" y="148027"/>
            <a:ext cx="8506063" cy="54738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smtClean="0"/>
              <a:t>Innovations etc. 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27277" y="1110193"/>
            <a:ext cx="11331469" cy="489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o"/>
              <a:defRPr/>
            </a:pPr>
            <a:r>
              <a:rPr lang="en-IN" sz="2800" kern="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It is proposed that </a:t>
            </a:r>
            <a:r>
              <a:rPr lang="en-IN" sz="2800" kern="0" dirty="0" smtClean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UTs </a:t>
            </a:r>
            <a:r>
              <a:rPr lang="en-IN" sz="2800" kern="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may also be given flexibility to utilize, with prior approval of MHRD, 5% of their Annual Work Plan &amp; Budget for new interventions provided they are not included under any of the Central or State Schemes and there is no overlapping of activities. This is subject to CCEA approval.</a:t>
            </a:r>
          </a:p>
          <a:p>
            <a:pPr marL="469900" indent="-469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o"/>
              <a:defRPr/>
            </a:pPr>
            <a:r>
              <a:rPr lang="en-IN" sz="2800" kern="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Some of the suggested innovation may be in the field of </a:t>
            </a:r>
            <a:r>
              <a:rPr lang="en-IN" sz="2800" i="1" kern="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Water filters, kitchen gardens, provision of LPG connections, use of millets </a:t>
            </a:r>
            <a:r>
              <a:rPr lang="en-IN" sz="2800" kern="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etc. These are only illustrative and not exhaustive</a:t>
            </a:r>
            <a:r>
              <a:rPr lang="en-IN" sz="2800" kern="0" dirty="0" smtClean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.</a:t>
            </a:r>
          </a:p>
          <a:p>
            <a:pPr marL="469900" indent="-469900" algn="just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en-IN" sz="2800" kern="0" dirty="0"/>
              <a:t>Community participation.</a:t>
            </a:r>
          </a:p>
          <a:p>
            <a:pPr marL="469900" indent="-469900" algn="just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en-IN" sz="2800" kern="0" dirty="0"/>
              <a:t>Meetings of District committee headed by Dist. Collector.</a:t>
            </a:r>
          </a:p>
          <a:p>
            <a:pPr marL="469900" indent="-469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o"/>
              <a:defRPr/>
            </a:pPr>
            <a:endParaRPr lang="en-IN" sz="2800" kern="0" dirty="0">
              <a:solidFill>
                <a:srgbClr val="000000"/>
              </a:solidFill>
              <a:latin typeface="Arial Narrow"/>
              <a:cs typeface="Arial" panose="020B0604020202020204" pitchFamily="34" charset="0"/>
            </a:endParaRPr>
          </a:p>
          <a:p>
            <a:pPr marL="469900" indent="-469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o"/>
              <a:defRPr/>
            </a:pPr>
            <a:endParaRPr lang="en-IN" sz="2800" kern="0" dirty="0">
              <a:solidFill>
                <a:srgbClr val="000000"/>
              </a:solidFill>
              <a:latin typeface="Arial Narrow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17781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Coverage of children (Primary)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178268"/>
              </p:ext>
            </p:extLst>
          </p:nvPr>
        </p:nvGraphicFramePr>
        <p:xfrm>
          <a:off x="1935163" y="1416050"/>
          <a:ext cx="9359900" cy="407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Worksheet" r:id="rId3" imgW="6886462" imgH="3000312" progId="Excel.Sheet.8">
                  <p:embed/>
                </p:oleObj>
              </mc:Choice>
              <mc:Fallback>
                <p:oleObj name="Worksheet" r:id="rId3" imgW="6886462" imgH="3000312" progId="Excel.Sheet.8">
                  <p:embed/>
                  <p:pic>
                    <p:nvPicPr>
                      <p:cNvPr id="0" name="Picture 13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1416050"/>
                        <a:ext cx="9359900" cy="4078288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-1291715" y="3145912"/>
            <a:ext cx="394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(No. of children in thousand)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10396300" y="3330577"/>
            <a:ext cx="840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80%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7245905" y="3330577"/>
            <a:ext cx="840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81%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3990498" y="3330577"/>
            <a:ext cx="840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78%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473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Coverage of children (U. Primary)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Mid Day Meal Scheme </a:t>
            </a:r>
          </a:p>
          <a:p>
            <a:r>
              <a:rPr lang="en-US" dirty="0" smtClean="0"/>
              <a:t>Department of </a:t>
            </a:r>
            <a:r>
              <a:rPr lang="en-US" dirty="0" err="1" smtClean="0"/>
              <a:t>SE&amp;L</a:t>
            </a:r>
            <a:r>
              <a:rPr lang="en-US" dirty="0" smtClean="0"/>
              <a:t>, </a:t>
            </a:r>
            <a:r>
              <a:rPr lang="en-US" dirty="0" err="1" smtClean="0"/>
              <a:t>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260668"/>
              </p:ext>
            </p:extLst>
          </p:nvPr>
        </p:nvGraphicFramePr>
        <p:xfrm>
          <a:off x="936368" y="815975"/>
          <a:ext cx="11350169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" name="Worksheet" r:id="rId3" imgW="6343610" imgH="3152824" progId="Excel.Sheet.8">
                  <p:embed/>
                </p:oleObj>
              </mc:Choice>
              <mc:Fallback>
                <p:oleObj name="Worksheet" r:id="rId3" imgW="6343610" imgH="3152824" progId="Excel.Sheet.8">
                  <p:embed/>
                  <p:pic>
                    <p:nvPicPr>
                      <p:cNvPr id="0" name="Picture 12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368" y="815975"/>
                        <a:ext cx="11350169" cy="4800600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-1291715" y="2927599"/>
            <a:ext cx="394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(No. of children in thousand)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10475061" y="2958377"/>
            <a:ext cx="682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</a:t>
            </a:r>
            <a:r>
              <a:rPr lang="en-US" sz="1400" dirty="0" smtClean="0"/>
              <a:t>4%</a:t>
            </a:r>
            <a:endParaRPr lang="en-IN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279882" y="2931991"/>
            <a:ext cx="682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</a:t>
            </a:r>
            <a:r>
              <a:rPr lang="en-US" sz="1400" dirty="0" smtClean="0"/>
              <a:t>8%</a:t>
            </a:r>
            <a:endParaRPr lang="en-IN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057327" y="2935844"/>
            <a:ext cx="682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78%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192006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Working days coverage</a:t>
            </a:r>
            <a:endParaRPr lang="en-IN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128767"/>
              </p:ext>
            </p:extLst>
          </p:nvPr>
        </p:nvGraphicFramePr>
        <p:xfrm>
          <a:off x="420053" y="962168"/>
          <a:ext cx="11971497" cy="4987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98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Food grain: allocation vs utilization </a:t>
            </a:r>
            <a:r>
              <a:rPr lang="en-US" sz="2400" dirty="0" smtClean="0"/>
              <a:t>(in </a:t>
            </a:r>
            <a:r>
              <a:rPr lang="en-US" sz="2400" dirty="0" err="1" smtClean="0"/>
              <a:t>MTs</a:t>
            </a:r>
            <a:r>
              <a:rPr lang="en-US" sz="2400" dirty="0" smtClean="0"/>
              <a:t>)</a:t>
            </a:r>
            <a:endParaRPr lang="en-IN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590058"/>
              </p:ext>
            </p:extLst>
          </p:nvPr>
        </p:nvGraphicFramePr>
        <p:xfrm>
          <a:off x="420053" y="962168"/>
          <a:ext cx="11971497" cy="4987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1404</Words>
  <Application>Microsoft Office PowerPoint</Application>
  <PresentationFormat>Custom</PresentationFormat>
  <Paragraphs>425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Microsoft Excel 97-2003 Worksheet</vt:lpstr>
      <vt:lpstr>Worksheet</vt:lpstr>
      <vt:lpstr>PowerPoint Presentation</vt:lpstr>
      <vt:lpstr>Best Practices</vt:lpstr>
      <vt:lpstr>Best Practices</vt:lpstr>
      <vt:lpstr>Issues</vt:lpstr>
      <vt:lpstr>Innovations etc. </vt:lpstr>
      <vt:lpstr>Coverage of children (Primary)</vt:lpstr>
      <vt:lpstr>Coverage of children (U. Primary)</vt:lpstr>
      <vt:lpstr>Working days coverage</vt:lpstr>
      <vt:lpstr>Food grain: allocation vs utilization (in MTs)</vt:lpstr>
      <vt:lpstr>Payment of cost  of Food grain to FCI</vt:lpstr>
      <vt:lpstr>COOKING COST: ALLOCATION vs UTILISATION</vt:lpstr>
      <vt:lpstr>Honorarium to Cooks-cum-Helpers</vt:lpstr>
      <vt:lpstr>Transportation : Allocation vs Utilization</vt:lpstr>
      <vt:lpstr>MME : Allocation vs Utilization</vt:lpstr>
      <vt:lpstr>Achievement up to 2016-18 Kitchen cum Stores </vt:lpstr>
      <vt:lpstr>Coverage : Rashtriya Bal Swasthya Karykram</vt:lpstr>
      <vt:lpstr>       Elements of Ayushman Bharat</vt:lpstr>
      <vt:lpstr> Drinking water facilities</vt:lpstr>
      <vt:lpstr>AMS (Real time data)</vt:lpstr>
      <vt:lpstr>Automated Monitoring System</vt:lpstr>
      <vt:lpstr>Comparison : Meal served (Plan vs. AMS)</vt:lpstr>
      <vt:lpstr>Comparison of AWP&amp;B and MIS Data</vt:lpstr>
      <vt:lpstr>Score Card all components : 3 years</vt:lpstr>
      <vt:lpstr>Part-II</vt:lpstr>
      <vt:lpstr>Proposal for 2018-19 : Children (PRIMARY)</vt:lpstr>
      <vt:lpstr>Proposal for 2018-19 : Children (U. PRIMARY)</vt:lpstr>
      <vt:lpstr>Proposals and Recommendations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226</cp:revision>
  <cp:lastPrinted>2018-05-08T05:11:58Z</cp:lastPrinted>
  <dcterms:created xsi:type="dcterms:W3CDTF">2006-08-16T00:00:00Z</dcterms:created>
  <dcterms:modified xsi:type="dcterms:W3CDTF">2018-05-15T12:18:22Z</dcterms:modified>
</cp:coreProperties>
</file>