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85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4" r:id="rId18"/>
    <p:sldId id="276" r:id="rId19"/>
    <p:sldId id="283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715000" type="screen16x10"/>
  <p:notesSz cx="6797675" cy="9928225"/>
  <p:defaultTextStyle>
    <a:defPPr>
      <a:defRPr lang="en-US"/>
    </a:defPPr>
    <a:lvl1pPr marL="0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714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428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142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4856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3571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2285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0999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49713" algn="l" defTabSz="6374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132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1-may-18%20backup\AWPB\2018-19\DNH\Calculation-Sheet_DN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1-may-18%20backup\AWPB\2018-19\DNH\Calculation-Sheet_DNH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6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43859649122844E-2"/>
                  <c:y val="-9.8928276999175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71929824561403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099415204678428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233</c:v>
                </c:pt>
                <c:pt idx="1">
                  <c:v>231</c:v>
                </c:pt>
                <c:pt idx="2">
                  <c:v>231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3808738664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719298245613527E-3"/>
                  <c:y val="-3.957131079967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33918128654951E-2"/>
                  <c:y val="-2.967848309975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235</c:v>
                </c:pt>
                <c:pt idx="1">
                  <c:v>232</c:v>
                </c:pt>
                <c:pt idx="2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255232"/>
        <c:axId val="248256768"/>
        <c:axId val="0"/>
      </c:bar3DChart>
      <c:catAx>
        <c:axId val="24825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48256768"/>
        <c:crosses val="autoZero"/>
        <c:auto val="1"/>
        <c:lblAlgn val="ctr"/>
        <c:lblOffset val="100"/>
        <c:noMultiLvlLbl val="0"/>
      </c:catAx>
      <c:valAx>
        <c:axId val="2482567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48255232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254033032456325"/>
          <c:y val="7.0427821522309711E-2"/>
          <c:w val="0.42004145061135634"/>
          <c:h val="0.6888679790026242"/>
        </c:manualLayout>
      </c:layout>
      <c:radarChart>
        <c:radarStyle val="marker"/>
        <c:varyColors val="0"/>
        <c:ser>
          <c:idx val="0"/>
          <c:order val="0"/>
          <c:tx>
            <c:strRef>
              <c:f>'MIS Comp'!$B$17</c:f>
              <c:strCache>
                <c:ptCount val="1"/>
                <c:pt idx="0">
                  <c:v>% MIS Data</c:v>
                </c:pt>
              </c:strCache>
            </c:strRef>
          </c:tx>
          <c:dLbls>
            <c:dLbl>
              <c:idx val="0"/>
              <c:layout>
                <c:manualLayout>
                  <c:x val="0.16312056737588618"/>
                  <c:y val="-8.333335937175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48463356974019"/>
                  <c:y val="3.9682552081787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912529550827448"/>
                  <c:y val="3.57142968736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475177304964517"/>
                  <c:y val="6.7460338539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765957446808479"/>
                  <c:y val="8.333335937175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368794326241127E-2"/>
                  <c:y val="0.1349206770780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009456264775447E-2"/>
                  <c:y val="0.12301591145354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465721040189138E-2"/>
                  <c:y val="7.142859374721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2742316784870068E-2"/>
                  <c:y val="3.57142968736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096926713947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lang="en-IN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'MIS Comp'!$A$18:$A$27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</c:v>
                </c:pt>
                <c:pt idx="5">
                  <c:v>Cooking Cost </c:v>
                </c:pt>
                <c:pt idx="6">
                  <c:v>Food Grains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'MIS Comp'!$B$18:$B$27</c:f>
              <c:numCache>
                <c:formatCode>0%</c:formatCode>
                <c:ptCount val="10"/>
                <c:pt idx="0">
                  <c:v>1</c:v>
                </c:pt>
                <c:pt idx="1">
                  <c:v>1.0389610389610389</c:v>
                </c:pt>
                <c:pt idx="2">
                  <c:v>0.76824520421887366</c:v>
                </c:pt>
                <c:pt idx="3">
                  <c:v>1.0129729729729731</c:v>
                </c:pt>
                <c:pt idx="4">
                  <c:v>1.0936008439949092</c:v>
                </c:pt>
                <c:pt idx="5">
                  <c:v>0.9917039941299195</c:v>
                </c:pt>
                <c:pt idx="6">
                  <c:v>0.90350575588194171</c:v>
                </c:pt>
                <c:pt idx="7">
                  <c:v>0.99642857142857211</c:v>
                </c:pt>
                <c:pt idx="8">
                  <c:v>0.96428571428571463</c:v>
                </c:pt>
                <c:pt idx="9">
                  <c:v>0.98571428571428499</c:v>
                </c:pt>
              </c:numCache>
            </c:numRef>
          </c:val>
        </c:ser>
        <c:ser>
          <c:idx val="1"/>
          <c:order val="1"/>
          <c:tx>
            <c:strRef>
              <c:f>'MIS Comp'!$C$17</c:f>
              <c:strCache>
                <c:ptCount val="1"/>
                <c:pt idx="0">
                  <c:v>% AWP&amp;B </c:v>
                </c:pt>
              </c:strCache>
            </c:strRef>
          </c:tx>
          <c:dLbls>
            <c:dLbl>
              <c:idx val="0"/>
              <c:layout>
                <c:manualLayout>
                  <c:x val="9.2198581560283724E-2"/>
                  <c:y val="-8.730161457993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1985815602837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29550827423178"/>
                  <c:y val="3.57142968736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29601087098189E-2"/>
                  <c:y val="6.746033853903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562502443647172E-2"/>
                  <c:y val="0.1110653424117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189125295508277E-2"/>
                  <c:y val="0.1269841666617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056737588652496"/>
                  <c:y val="0.1031746354126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765957446808479"/>
                  <c:y val="7.539684895539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4184415777815021"/>
                  <c:y val="3.57142968736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638297872340426"/>
                  <c:y val="-3.9682552081787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'MIS Comp'!$A$18:$A$27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</c:v>
                </c:pt>
                <c:pt idx="5">
                  <c:v>Cooking Cost </c:v>
                </c:pt>
                <c:pt idx="6">
                  <c:v>Food Grains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'MIS Comp'!$C$18:$C$27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0.76598003822467731</c:v>
                </c:pt>
                <c:pt idx="3">
                  <c:v>1</c:v>
                </c:pt>
                <c:pt idx="4">
                  <c:v>0.91466273695492006</c:v>
                </c:pt>
                <c:pt idx="5">
                  <c:v>1.0188037059301942</c:v>
                </c:pt>
                <c:pt idx="6">
                  <c:v>1.0221652415539271</c:v>
                </c:pt>
                <c:pt idx="7">
                  <c:v>0.96785714285714286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035520"/>
        <c:axId val="259037056"/>
      </c:radarChart>
      <c:catAx>
        <c:axId val="2590355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59037056"/>
        <c:crosses val="autoZero"/>
        <c:auto val="1"/>
        <c:lblAlgn val="ctr"/>
        <c:lblOffset val="100"/>
        <c:noMultiLvlLbl val="0"/>
      </c:catAx>
      <c:valAx>
        <c:axId val="259037056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59035520"/>
        <c:crosses val="autoZero"/>
        <c:crossBetween val="between"/>
        <c:minorUnit val="0.5"/>
      </c:valAx>
      <c:spPr>
        <a:noFill/>
      </c:spPr>
    </c:plotArea>
    <c:legend>
      <c:legendPos val="b"/>
      <c:layout>
        <c:manualLayout>
          <c:xMode val="edge"/>
          <c:yMode val="edge"/>
          <c:x val="0.2675582549132578"/>
          <c:y val="0.90152519685039367"/>
          <c:w val="0.42480966474935405"/>
          <c:h val="7.6570140160648725E-2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pattFill prst="trellis">
          <a:fgClr>
            <a:srgbClr val="1F497D">
              <a:lumMod val="75000"/>
            </a:srgbClr>
          </a:fgClr>
          <a:bgClr>
            <a:sysClr val="window" lastClr="FFFFFF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'AMS-DNH'!$G$21</c:f>
              <c:strCache>
                <c:ptCount val="1"/>
                <c:pt idx="0">
                  <c:v>% schools reported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'AMS-DNH'!$B$22:$B$33</c:f>
              <c:numCache>
                <c:formatCode>mmm\-yy</c:formatCode>
                <c:ptCount val="12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</c:numCache>
            </c:numRef>
          </c:cat>
          <c:val>
            <c:numRef>
              <c:f>'AMS-DNH'!$G$22:$G$33</c:f>
              <c:numCache>
                <c:formatCode>0%</c:formatCode>
                <c:ptCount val="12"/>
                <c:pt idx="0">
                  <c:v>4.9469964664310973E-2</c:v>
                </c:pt>
                <c:pt idx="1">
                  <c:v>0</c:v>
                </c:pt>
                <c:pt idx="2">
                  <c:v>3.8869257950530034E-2</c:v>
                </c:pt>
                <c:pt idx="3">
                  <c:v>3.1802120141342753E-2</c:v>
                </c:pt>
                <c:pt idx="4">
                  <c:v>0.12014134275618392</c:v>
                </c:pt>
                <c:pt idx="5">
                  <c:v>0.17667844522968187</c:v>
                </c:pt>
                <c:pt idx="6">
                  <c:v>0.14134275618374559</c:v>
                </c:pt>
                <c:pt idx="7">
                  <c:v>0.12720848056537143</c:v>
                </c:pt>
                <c:pt idx="8">
                  <c:v>0.24381625441696148</c:v>
                </c:pt>
                <c:pt idx="9">
                  <c:v>0.43816254416961176</c:v>
                </c:pt>
                <c:pt idx="10">
                  <c:v>0.49469964664310923</c:v>
                </c:pt>
                <c:pt idx="11">
                  <c:v>0.71024734982332149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017088"/>
        <c:axId val="269018624"/>
        <c:axId val="0"/>
      </c:bar3DChart>
      <c:dateAx>
        <c:axId val="269017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9018624"/>
        <c:crosses val="autoZero"/>
        <c:auto val="1"/>
        <c:lblOffset val="100"/>
        <c:baseTimeUnit val="months"/>
      </c:dateAx>
      <c:valAx>
        <c:axId val="269018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90170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IN"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0068649885583524"/>
                  <c:y val="9.2592592592593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408848207475246E-2"/>
                  <c:y val="-1.388888888888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91685736079329"/>
                  <c:y val="2.397648494448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471395881006864"/>
                  <c:y val="-5.086430915601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832189168573605"/>
                  <c:y val="-1.536016138982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3493516399694891"/>
                  <c:y val="1.8580394942801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814645308924491"/>
                  <c:y val="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6277650648360035E-2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4408848207475246E-2"/>
                  <c:y val="7.870370370370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459954233409682E-2"/>
                  <c:y val="0.10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4408848207475246E-2"/>
                  <c:y val="5.092592592592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4950419527078571"/>
                  <c:y val="1.08231968986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4035087719298248"/>
                  <c:y val="1.391978775945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4340198321891684"/>
                  <c:y val="8.4620888561819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1594202898550729"/>
                  <c:y val="-2.77777777777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PowerPoint]Sheet1'!$A$2:$A$18</c:f>
              <c:strCache>
                <c:ptCount val="17"/>
                <c:pt idx="0">
                  <c:v>Institution</c:v>
                </c:pt>
                <c:pt idx="1">
                  <c:v>Children</c:v>
                </c:pt>
                <c:pt idx="2">
                  <c:v>Working Days</c:v>
                </c:pt>
                <c:pt idx="3">
                  <c:v>FG Utilisation</c:v>
                </c:pt>
                <c:pt idx="4">
                  <c:v>Payment to FCI</c:v>
                </c:pt>
                <c:pt idx="5">
                  <c:v>Cooking Cost</c:v>
                </c:pt>
                <c:pt idx="6">
                  <c:v>Hon. to CCH</c:v>
                </c:pt>
                <c:pt idx="7">
                  <c:v>MME</c:v>
                </c:pt>
                <c:pt idx="8">
                  <c:v>TA</c:v>
                </c:pt>
                <c:pt idx="9">
                  <c:v>Kitchen-cum-store</c:v>
                </c:pt>
                <c:pt idx="10">
                  <c:v>Kitchen Devices</c:v>
                </c:pt>
                <c:pt idx="11">
                  <c:v>School Health</c:v>
                </c:pt>
                <c:pt idx="12">
                  <c:v>Annual D.E</c:v>
                </c:pt>
                <c:pt idx="13">
                  <c:v>Monthly D E</c:v>
                </c:pt>
                <c:pt idx="14">
                  <c:v>Inspection</c:v>
                </c:pt>
                <c:pt idx="15">
                  <c:v>Drinking Water</c:v>
                </c:pt>
                <c:pt idx="16">
                  <c:v>Toilet Facility </c:v>
                </c:pt>
              </c:strCache>
            </c:strRef>
          </c:cat>
          <c:val>
            <c:numRef>
              <c:f>'[Chart in Microsoft PowerPoint]Sheet1'!$B$2:$B$18</c:f>
              <c:numCache>
                <c:formatCode>0.0</c:formatCode>
                <c:ptCount val="17"/>
                <c:pt idx="0">
                  <c:v>10</c:v>
                </c:pt>
                <c:pt idx="1">
                  <c:v>7.8</c:v>
                </c:pt>
                <c:pt idx="2">
                  <c:v>10</c:v>
                </c:pt>
                <c:pt idx="3">
                  <c:v>5.3</c:v>
                </c:pt>
                <c:pt idx="4">
                  <c:v>10</c:v>
                </c:pt>
                <c:pt idx="5">
                  <c:v>5.5</c:v>
                </c:pt>
                <c:pt idx="6">
                  <c:v>5.3</c:v>
                </c:pt>
                <c:pt idx="7">
                  <c:v>6</c:v>
                </c:pt>
                <c:pt idx="8">
                  <c:v>7.3</c:v>
                </c:pt>
                <c:pt idx="9">
                  <c:v>6.4</c:v>
                </c:pt>
                <c:pt idx="10">
                  <c:v>10</c:v>
                </c:pt>
                <c:pt idx="11">
                  <c:v>5.2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000896"/>
        <c:axId val="206002432"/>
      </c:radarChart>
      <c:catAx>
        <c:axId val="2060008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txPr>
          <a:bodyPr/>
          <a:lstStyle/>
          <a:p>
            <a:pPr>
              <a:defRPr lang="en-IN" sz="900"/>
            </a:pPr>
            <a:endParaRPr lang="en-US"/>
          </a:p>
        </c:txPr>
        <c:crossAx val="206000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Radar!$E$1</c:f>
              <c:strCache>
                <c:ptCount val="1"/>
                <c:pt idx="0">
                  <c:v>2016-17</c:v>
                </c:pt>
              </c:strCache>
            </c:strRef>
          </c:tx>
          <c:dLbls>
            <c:dLbl>
              <c:idx val="0"/>
              <c:layout>
                <c:manualLayout>
                  <c:x val="0.10983981693363846"/>
                  <c:y val="1.388888888888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950419527078571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306636155606446"/>
                  <c:y val="6.021611552901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578184591914569"/>
                  <c:y val="2.3300911471832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08619374523267"/>
                  <c:y val="2.241246862194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288329519450801"/>
                  <c:y val="1.3888888888888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832189168573597"/>
                  <c:y val="1.8518518518518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729977116704825"/>
                  <c:y val="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9328756674294426E-2"/>
                  <c:y val="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8817696414950533E-2"/>
                  <c:y val="-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891685736079329"/>
                  <c:y val="3.397114833893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739130434782612"/>
                  <c:y val="3.096590860808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3729977116704822"/>
                  <c:y val="-1.306066224895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4950443551535497"/>
                  <c:y val="-9.1975716745214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6781083142639242"/>
                  <c:y val="1.934689465642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9527078565980169"/>
                  <c:y val="3.246916580697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5766590389016128E-2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Radar!$A$2:$A$18</c:f>
              <c:strCache>
                <c:ptCount val="17"/>
                <c:pt idx="0">
                  <c:v>Institution</c:v>
                </c:pt>
                <c:pt idx="1">
                  <c:v>Children</c:v>
                </c:pt>
                <c:pt idx="2">
                  <c:v>Working Days</c:v>
                </c:pt>
                <c:pt idx="3">
                  <c:v>FG Utilisation</c:v>
                </c:pt>
                <c:pt idx="4">
                  <c:v>Payment to FCI</c:v>
                </c:pt>
                <c:pt idx="5">
                  <c:v>Cooking Cost</c:v>
                </c:pt>
                <c:pt idx="6">
                  <c:v>Hon. to CCH</c:v>
                </c:pt>
                <c:pt idx="7">
                  <c:v>MME</c:v>
                </c:pt>
                <c:pt idx="8">
                  <c:v>TA</c:v>
                </c:pt>
                <c:pt idx="9">
                  <c:v>Kitchen-cum-store</c:v>
                </c:pt>
                <c:pt idx="10">
                  <c:v>Kitchen Devices</c:v>
                </c:pt>
                <c:pt idx="11">
                  <c:v>School Health</c:v>
                </c:pt>
                <c:pt idx="12">
                  <c:v>Annual D.E</c:v>
                </c:pt>
                <c:pt idx="13">
                  <c:v>Monthly D E</c:v>
                </c:pt>
                <c:pt idx="14">
                  <c:v>Inspection</c:v>
                </c:pt>
                <c:pt idx="15">
                  <c:v>Drinking Water</c:v>
                </c:pt>
                <c:pt idx="16">
                  <c:v>Toilet Facility </c:v>
                </c:pt>
              </c:strCache>
            </c:strRef>
          </c:cat>
          <c:val>
            <c:numRef>
              <c:f>Radar!$E$2:$E$18</c:f>
              <c:numCache>
                <c:formatCode>0.0</c:formatCode>
                <c:ptCount val="17"/>
                <c:pt idx="0">
                  <c:v>10</c:v>
                </c:pt>
                <c:pt idx="1">
                  <c:v>7.8</c:v>
                </c:pt>
                <c:pt idx="2">
                  <c:v>10</c:v>
                </c:pt>
                <c:pt idx="3">
                  <c:v>6.2</c:v>
                </c:pt>
                <c:pt idx="4">
                  <c:v>10</c:v>
                </c:pt>
                <c:pt idx="5">
                  <c:v>6.8</c:v>
                </c:pt>
                <c:pt idx="6">
                  <c:v>7.7</c:v>
                </c:pt>
                <c:pt idx="7">
                  <c:v>6</c:v>
                </c:pt>
                <c:pt idx="8">
                  <c:v>8.6</c:v>
                </c:pt>
                <c:pt idx="9">
                  <c:v>10</c:v>
                </c:pt>
                <c:pt idx="10">
                  <c:v>10</c:v>
                </c:pt>
                <c:pt idx="11">
                  <c:v>9.7000000000000011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067968"/>
        <c:axId val="206086144"/>
      </c:radarChart>
      <c:catAx>
        <c:axId val="20606796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06086144"/>
        <c:crosses val="autoZero"/>
        <c:auto val="1"/>
        <c:lblAlgn val="ctr"/>
        <c:lblOffset val="100"/>
        <c:noMultiLvlLbl val="0"/>
      </c:catAx>
      <c:valAx>
        <c:axId val="206086144"/>
        <c:scaling>
          <c:orientation val="minMax"/>
        </c:scaling>
        <c:delete val="0"/>
        <c:axPos val="l"/>
        <c:majorGridlines/>
        <c:numFmt formatCode="0" sourceLinked="0"/>
        <c:majorTickMark val="cross"/>
        <c:minorTickMark val="none"/>
        <c:tickLblPos val="nextTo"/>
        <c:txPr>
          <a:bodyPr/>
          <a:lstStyle/>
          <a:p>
            <a:pPr>
              <a:defRPr lang="en-IN" sz="800"/>
            </a:pPr>
            <a:endParaRPr lang="en-US"/>
          </a:p>
        </c:txPr>
        <c:crossAx val="20606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Radar!$H$1</c:f>
              <c:strCache>
                <c:ptCount val="1"/>
                <c:pt idx="0">
                  <c:v>2017-18</c:v>
                </c:pt>
              </c:strCache>
            </c:strRef>
          </c:tx>
          <c:dLbls>
            <c:dLbl>
              <c:idx val="0"/>
              <c:layout>
                <c:manualLayout>
                  <c:x val="4.8728492271799373E-2"/>
                  <c:y val="1.34919823775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652376786235173E-2"/>
                  <c:y val="-2.308260340739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18343540390789"/>
                  <c:y val="2.779110795548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329687955672222"/>
                  <c:y val="5.637819109225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906430446194242"/>
                  <c:y val="5.079525155856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261767279090114"/>
                  <c:y val="1.819222966178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594178874093827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287984835228975E-2"/>
                  <c:y val="-1.783498811790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584426946631764E-3"/>
                  <c:y val="5.7200563409643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673797025371827"/>
                  <c:y val="-2.215328884626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496821230679499"/>
                  <c:y val="-8.627836253826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1950597841936425"/>
                  <c:y val="-0.1036767826358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0664887722368044"/>
                  <c:y val="-0.1151118189454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0863662875473983E-2"/>
                  <c:y val="-0.11914279699993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4249489647127413E-2"/>
                  <c:y val="-7.179411858270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7.4654564012831784E-2"/>
                  <c:y val="-2.3918512717666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8.7295129775444742E-3"/>
                  <c:y val="-3.108093564987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Radar!$A$2:$A$18</c:f>
              <c:strCache>
                <c:ptCount val="17"/>
                <c:pt idx="0">
                  <c:v>Institution</c:v>
                </c:pt>
                <c:pt idx="1">
                  <c:v>Children</c:v>
                </c:pt>
                <c:pt idx="2">
                  <c:v>Working Days</c:v>
                </c:pt>
                <c:pt idx="3">
                  <c:v>FG Utilisation</c:v>
                </c:pt>
                <c:pt idx="4">
                  <c:v>Payment to FCI</c:v>
                </c:pt>
                <c:pt idx="5">
                  <c:v>Cooking Cost</c:v>
                </c:pt>
                <c:pt idx="6">
                  <c:v>Hon. to CCH</c:v>
                </c:pt>
                <c:pt idx="7">
                  <c:v>MME</c:v>
                </c:pt>
                <c:pt idx="8">
                  <c:v>TA</c:v>
                </c:pt>
                <c:pt idx="9">
                  <c:v>Kitchen-cum-store</c:v>
                </c:pt>
                <c:pt idx="10">
                  <c:v>Kitchen Devices</c:v>
                </c:pt>
                <c:pt idx="11">
                  <c:v>School Health</c:v>
                </c:pt>
                <c:pt idx="12">
                  <c:v>Annual D.E</c:v>
                </c:pt>
                <c:pt idx="13">
                  <c:v>Monthly D E</c:v>
                </c:pt>
                <c:pt idx="14">
                  <c:v>Inspection</c:v>
                </c:pt>
                <c:pt idx="15">
                  <c:v>Drinking Water</c:v>
                </c:pt>
                <c:pt idx="16">
                  <c:v>Toilet Facility </c:v>
                </c:pt>
              </c:strCache>
            </c:strRef>
          </c:cat>
          <c:val>
            <c:numRef>
              <c:f>Radar!$H$2:$H$18</c:f>
              <c:numCache>
                <c:formatCode>General</c:formatCode>
                <c:ptCount val="17"/>
                <c:pt idx="0">
                  <c:v>10</c:v>
                </c:pt>
                <c:pt idx="1">
                  <c:v>7.6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9.1</c:v>
                </c:pt>
                <c:pt idx="7">
                  <c:v>10</c:v>
                </c:pt>
                <c:pt idx="8">
                  <c:v>8.7000000000000011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5152"/>
        <c:axId val="206386688"/>
      </c:radarChart>
      <c:catAx>
        <c:axId val="2063851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06386688"/>
        <c:crosses val="autoZero"/>
        <c:auto val="1"/>
        <c:lblAlgn val="ctr"/>
        <c:lblOffset val="100"/>
        <c:noMultiLvlLbl val="0"/>
      </c:catAx>
      <c:valAx>
        <c:axId val="2063866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0638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988407699037624E-2"/>
          <c:y val="4.6624762291485246E-2"/>
          <c:w val="0.89745603674540686"/>
          <c:h val="0.6955717354779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Sheet2!$B$2</c:f>
              <c:numCache>
                <c:formatCode>0.00</c:formatCode>
                <c:ptCount val="1"/>
                <c:pt idx="0">
                  <c:v>28.295999999999989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Sheet2!$B$3</c:f>
              <c:numCache>
                <c:formatCode>0.00</c:formatCode>
                <c:ptCount val="1"/>
                <c:pt idx="0">
                  <c:v>19.5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Sheet2!$B$4</c:f>
              <c:numCache>
                <c:formatCode>0.00</c:formatCode>
                <c:ptCount val="1"/>
                <c:pt idx="0">
                  <c:v>22.061</c:v>
                </c:pt>
              </c:numCache>
            </c:numRef>
          </c:val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Sheet2!$B$5</c:f>
              <c:numCache>
                <c:formatCode>0.00</c:formatCode>
                <c:ptCount val="1"/>
                <c:pt idx="0">
                  <c:v>19.292999999999989</c:v>
                </c:pt>
              </c:numCache>
            </c:numRef>
          </c:val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Sheet2!$B$6</c:f>
              <c:numCache>
                <c:formatCode>0.00</c:formatCode>
                <c:ptCount val="1"/>
                <c:pt idx="0">
                  <c:v>23.018000000000001</c:v>
                </c:pt>
              </c:numCache>
            </c:numRef>
          </c:val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Q-3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Sheet2!$B$7</c:f>
              <c:numCache>
                <c:formatCode>0.00</c:formatCode>
                <c:ptCount val="1"/>
                <c:pt idx="0">
                  <c:v>22.835000000000001</c:v>
                </c:pt>
              </c:numCache>
            </c:numRef>
          </c:val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Sheet2!$B$8</c:f>
              <c:numCache>
                <c:formatCode>0.00</c:formatCode>
                <c:ptCount val="1"/>
                <c:pt idx="0">
                  <c:v>22.029</c:v>
                </c:pt>
              </c:numCache>
            </c:numRef>
          </c:val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Sheet2!$B$9</c:f>
              <c:numCache>
                <c:formatCode>0.00</c:formatCode>
                <c:ptCount val="1"/>
                <c:pt idx="0">
                  <c:v>22.061</c:v>
                </c:pt>
              </c:numCache>
            </c:numRef>
          </c:val>
        </c:ser>
        <c:ser>
          <c:idx val="8"/>
          <c:order val="8"/>
          <c:tx>
            <c:strRef>
              <c:f>Sheet2!$A$10</c:f>
              <c:strCache>
                <c:ptCount val="1"/>
              </c:strCache>
            </c:strRef>
          </c:tx>
          <c:invertIfNegative val="0"/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Sheet2!$B$10</c:f>
              <c:numCache>
                <c:formatCode>General</c:formatCode>
                <c:ptCount val="1"/>
              </c:numCache>
            </c:numRef>
          </c:val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Proposed for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Sheet2!$B$11</c:f>
              <c:numCache>
                <c:formatCode>0.00</c:formatCode>
                <c:ptCount val="1"/>
                <c:pt idx="0">
                  <c:v>24.279999999999987</c:v>
                </c:pt>
              </c:numCache>
            </c:numRef>
          </c:val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Recommendation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Sheet2!$B$12</c:f>
              <c:numCache>
                <c:formatCode>0.00</c:formatCode>
                <c:ptCount val="1"/>
                <c:pt idx="0">
                  <c:v>23.018000000000001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9259904"/>
        <c:axId val="269261440"/>
      </c:barChart>
      <c:catAx>
        <c:axId val="269259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269261440"/>
        <c:crosses val="autoZero"/>
        <c:auto val="1"/>
        <c:lblAlgn val="ctr"/>
        <c:lblOffset val="100"/>
        <c:noMultiLvlLbl val="0"/>
      </c:catAx>
      <c:valAx>
        <c:axId val="2692614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9259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040901137357814E-2"/>
          <c:y val="0.81551802186835587"/>
          <c:w val="0.84647375328084062"/>
          <c:h val="0.15850805522277578"/>
        </c:manualLayout>
      </c:layout>
      <c:overlay val="0"/>
      <c:txPr>
        <a:bodyPr/>
        <a:lstStyle/>
        <a:p>
          <a:pPr>
            <a:defRPr lang="en-IN"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993559832798634E-2"/>
          <c:y val="3.4913583915218142E-2"/>
          <c:w val="0.943031131525226"/>
          <c:h val="0.73987668994205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Proposal!$A$24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Proposal!$B$24</c:f>
              <c:numCache>
                <c:formatCode>0.00</c:formatCode>
                <c:ptCount val="1"/>
                <c:pt idx="0">
                  <c:v>14.085000000000004</c:v>
                </c:pt>
              </c:numCache>
            </c:numRef>
          </c:val>
        </c:ser>
        <c:ser>
          <c:idx val="1"/>
          <c:order val="1"/>
          <c:tx>
            <c:strRef>
              <c:f>Proposal!$A$25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Proposal!$B$25</c:f>
              <c:numCache>
                <c:formatCode>0.00</c:formatCode>
                <c:ptCount val="1"/>
                <c:pt idx="0">
                  <c:v>13.9</c:v>
                </c:pt>
              </c:numCache>
            </c:numRef>
          </c:val>
        </c:ser>
        <c:ser>
          <c:idx val="2"/>
          <c:order val="2"/>
          <c:tx>
            <c:strRef>
              <c:f>Proposal!$A$26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Proposal!$B$26</c:f>
              <c:numCache>
                <c:formatCode>0.00</c:formatCode>
                <c:ptCount val="1"/>
                <c:pt idx="0">
                  <c:v>10.402000000000006</c:v>
                </c:pt>
              </c:numCache>
            </c:numRef>
          </c:val>
        </c:ser>
        <c:ser>
          <c:idx val="3"/>
          <c:order val="3"/>
          <c:tx>
            <c:strRef>
              <c:f>Proposal!$A$27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Proposal!$B$27</c:f>
              <c:numCache>
                <c:formatCode>0.00</c:formatCode>
                <c:ptCount val="1"/>
                <c:pt idx="0">
                  <c:v>9.4320000000000004</c:v>
                </c:pt>
              </c:numCache>
            </c:numRef>
          </c:val>
        </c:ser>
        <c:ser>
          <c:idx val="4"/>
          <c:order val="4"/>
          <c:tx>
            <c:strRef>
              <c:f>Proposal!$A$28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Proposal!$B$28</c:f>
              <c:numCache>
                <c:formatCode>0.00</c:formatCode>
                <c:ptCount val="1"/>
                <c:pt idx="0">
                  <c:v>10.872000000000011</c:v>
                </c:pt>
              </c:numCache>
            </c:numRef>
          </c:val>
        </c:ser>
        <c:ser>
          <c:idx val="5"/>
          <c:order val="5"/>
          <c:tx>
            <c:strRef>
              <c:f>Proposal!$A$29</c:f>
              <c:strCache>
                <c:ptCount val="1"/>
                <c:pt idx="0">
                  <c:v>Q-3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Proposal!$B$29</c:f>
              <c:numCache>
                <c:formatCode>0.00</c:formatCode>
                <c:ptCount val="1"/>
                <c:pt idx="0">
                  <c:v>10.637</c:v>
                </c:pt>
              </c:numCache>
            </c:numRef>
          </c:val>
        </c:ser>
        <c:ser>
          <c:idx val="6"/>
          <c:order val="6"/>
          <c:tx>
            <c:strRef>
              <c:f>Proposal!$A$30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Proposal!$B$30</c:f>
              <c:numCache>
                <c:formatCode>0.00</c:formatCode>
                <c:ptCount val="1"/>
                <c:pt idx="0">
                  <c:v>10.285</c:v>
                </c:pt>
              </c:numCache>
            </c:numRef>
          </c:val>
        </c:ser>
        <c:ser>
          <c:idx val="7"/>
          <c:order val="7"/>
          <c:tx>
            <c:strRef>
              <c:f>Proposal!$A$31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Proposal!$B$31</c:f>
              <c:numCache>
                <c:formatCode>0.00</c:formatCode>
                <c:ptCount val="1"/>
                <c:pt idx="0">
                  <c:v>10.402000000000006</c:v>
                </c:pt>
              </c:numCache>
            </c:numRef>
          </c:val>
        </c:ser>
        <c:ser>
          <c:idx val="8"/>
          <c:order val="8"/>
          <c:tx>
            <c:strRef>
              <c:f>Proposal!$A$32</c:f>
              <c:strCache>
                <c:ptCount val="1"/>
              </c:strCache>
            </c:strRef>
          </c:tx>
          <c:invertIfNegative val="0"/>
          <c:val>
            <c:numRef>
              <c:f>Proposal!$B$32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9"/>
          <c:tx>
            <c:strRef>
              <c:f>Proposal!$A$33</c:f>
              <c:strCache>
                <c:ptCount val="1"/>
                <c:pt idx="0">
                  <c:v>Proposed for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Proposal!$B$33</c:f>
              <c:numCache>
                <c:formatCode>0.00</c:formatCode>
                <c:ptCount val="1"/>
                <c:pt idx="0">
                  <c:v>11.5</c:v>
                </c:pt>
              </c:numCache>
            </c:numRef>
          </c:val>
        </c:ser>
        <c:ser>
          <c:idx val="10"/>
          <c:order val="10"/>
          <c:tx>
            <c:strRef>
              <c:f>Proposal!$A$34</c:f>
              <c:strCache>
                <c:ptCount val="1"/>
                <c:pt idx="0">
                  <c:v>Recommendation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Proposal!$B$34</c:f>
              <c:numCache>
                <c:formatCode>0.00</c:formatCode>
                <c:ptCount val="1"/>
                <c:pt idx="0">
                  <c:v>10.871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429376"/>
        <c:axId val="269435264"/>
      </c:barChart>
      <c:catAx>
        <c:axId val="269429376"/>
        <c:scaling>
          <c:orientation val="minMax"/>
        </c:scaling>
        <c:delete val="1"/>
        <c:axPos val="b"/>
        <c:majorTickMark val="out"/>
        <c:minorTickMark val="none"/>
        <c:tickLblPos val="nextTo"/>
        <c:crossAx val="269435264"/>
        <c:crosses val="autoZero"/>
        <c:auto val="1"/>
        <c:lblAlgn val="ctr"/>
        <c:lblOffset val="100"/>
        <c:noMultiLvlLbl val="0"/>
      </c:catAx>
      <c:valAx>
        <c:axId val="26943526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9429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448332847282972E-2"/>
          <c:y val="0.83011291041450064"/>
          <c:w val="0.89647375328084"/>
          <c:h val="0.16988708958550014"/>
        </c:manualLayout>
      </c:layout>
      <c:overlay val="0"/>
      <c:txPr>
        <a:bodyPr/>
        <a:lstStyle/>
        <a:p>
          <a:pPr>
            <a:defRPr lang="en-IN"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127E-3"/>
                  <c:y val="-2.308326463314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099415204678428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99415204678428E-3"/>
                  <c:y val="-5.2761747732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1072</c:v>
                </c:pt>
                <c:pt idx="1">
                  <c:v>969</c:v>
                </c:pt>
                <c:pt idx="2">
                  <c:v>932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42E-2"/>
                  <c:y val="-1.978565539983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91812865497082E-2"/>
                  <c:y val="-4.28689200329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797</c:v>
                </c:pt>
                <c:pt idx="1">
                  <c:v>792</c:v>
                </c:pt>
                <c:pt idx="2">
                  <c:v>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464896"/>
        <c:axId val="144478976"/>
        <c:axId val="0"/>
      </c:bar3DChart>
      <c:catAx>
        <c:axId val="14446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4478976"/>
        <c:crosses val="autoZero"/>
        <c:auto val="1"/>
        <c:lblAlgn val="ctr"/>
        <c:lblOffset val="100"/>
        <c:noMultiLvlLbl val="0"/>
      </c:catAx>
      <c:valAx>
        <c:axId val="14447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44648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tx2">
              <a:lumMod val="75000"/>
            </a:schemeClr>
          </a:fgClr>
          <a:bgClr>
            <a:schemeClr val="tx2">
              <a:lumMod val="20000"/>
              <a:lumOff val="80000"/>
            </a:schemeClr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408E-3"/>
                  <c:y val="-5.935696619950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79532163742704E-3"/>
                  <c:y val="-3.957131079967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24.479999999999986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Bill Raised by FCI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92E-2"/>
                  <c:y val="-3.957131079967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7894736841999E-2"/>
                  <c:y val="-3.62737015663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27.68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to CCH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315789473684216E-2"/>
                  <c:y val="-3.957131079967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97660818713587E-2"/>
                  <c:y val="-1.648804616652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499904"/>
        <c:axId val="149501440"/>
        <c:axId val="0"/>
      </c:bar3DChart>
      <c:catAx>
        <c:axId val="14949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9501440"/>
        <c:crosses val="autoZero"/>
        <c:auto val="1"/>
        <c:lblAlgn val="ctr"/>
        <c:lblOffset val="100"/>
        <c:noMultiLvlLbl val="0"/>
      </c:catAx>
      <c:valAx>
        <c:axId val="14950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9499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80">
          <a:fgClr>
            <a:schemeClr val="tx2">
              <a:lumMod val="75000"/>
            </a:schemeClr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19883040935689E-3"/>
                  <c:y val="-3.627370156636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80709170932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43859649122844E-2"/>
                  <c:y val="-4.35287579857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1115</c:v>
                </c:pt>
                <c:pt idx="1">
                  <c:v>1258</c:v>
                </c:pt>
                <c:pt idx="2">
                  <c:v>1131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1871345029281E-2"/>
                  <c:y val="-3.297609233305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66081871399E-2"/>
                  <c:y val="-3.2976092333058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7894736842111E-2"/>
                  <c:y val="-1.978565539983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967</c:v>
                </c:pt>
                <c:pt idx="1">
                  <c:v>951</c:v>
                </c:pt>
                <c:pt idx="2">
                  <c:v>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497344"/>
        <c:axId val="149498880"/>
        <c:axId val="0"/>
      </c:bar3DChart>
      <c:catAx>
        <c:axId val="14949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9498880"/>
        <c:crosses val="autoZero"/>
        <c:auto val="1"/>
        <c:lblAlgn val="ctr"/>
        <c:lblOffset val="100"/>
        <c:noMultiLvlLbl val="0"/>
      </c:catAx>
      <c:valAx>
        <c:axId val="1494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9497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30">
          <a:fgClr>
            <a:schemeClr val="tx2">
              <a:lumMod val="75000"/>
            </a:schemeClr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43859649122844E-2"/>
                  <c:y val="-6.924979935396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Availability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29824561403535E-2"/>
                  <c:y val="-5.893890877026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made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05847953216373E-2"/>
                  <c:y val="-5.601848890827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754048"/>
        <c:axId val="258755584"/>
        <c:axId val="0"/>
      </c:bar3DChart>
      <c:catAx>
        <c:axId val="25875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58755584"/>
        <c:crosses val="autoZero"/>
        <c:auto val="1"/>
        <c:lblAlgn val="ctr"/>
        <c:lblOffset val="100"/>
        <c:noMultiLvlLbl val="0"/>
      </c:catAx>
      <c:valAx>
        <c:axId val="25875558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58754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80">
          <a:fgClr>
            <a:schemeClr val="tx2">
              <a:lumMod val="75000"/>
            </a:schemeClr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06432748536E-2"/>
                  <c:y val="-1.648804616652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9E-3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8.0400000000000009</c:v>
                </c:pt>
                <c:pt idx="1">
                  <c:v>7.2700000000000014</c:v>
                </c:pt>
                <c:pt idx="2">
                  <c:v>6.99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81871345029281E-2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8.89</c:v>
                </c:pt>
                <c:pt idx="1">
                  <c:v>10.450000000000006</c:v>
                </c:pt>
                <c:pt idx="2">
                  <c:v>6.02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056192"/>
        <c:axId val="260057728"/>
        <c:axId val="0"/>
      </c:bar3DChart>
      <c:catAx>
        <c:axId val="260056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057728"/>
        <c:crosses val="autoZero"/>
        <c:auto val="1"/>
        <c:lblAlgn val="ctr"/>
        <c:lblOffset val="100"/>
        <c:noMultiLvlLbl val="0"/>
      </c:catAx>
      <c:valAx>
        <c:axId val="26005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056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tx2">
              <a:lumMod val="75000"/>
            </a:schemeClr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43859649122844E-2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66081871408E-3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564812930526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408E-3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871345029281E-2"/>
                  <c:y val="-1.978565539983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43859649122844E-2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22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144512"/>
        <c:axId val="260150400"/>
        <c:axId val="0"/>
      </c:bar3DChart>
      <c:catAx>
        <c:axId val="26014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150400"/>
        <c:crosses val="autoZero"/>
        <c:auto val="1"/>
        <c:lblAlgn val="ctr"/>
        <c:lblOffset val="100"/>
        <c:noMultiLvlLbl val="0"/>
      </c:catAx>
      <c:valAx>
        <c:axId val="2601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144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70"/>
      <c:rAngAx val="1"/>
    </c:view3D>
    <c:floor>
      <c:thickness val="0"/>
      <c:spPr>
        <a:pattFill prst="pct60">
          <a:fgClr>
            <a:schemeClr val="accent1"/>
          </a:fgClr>
          <a:bgClr>
            <a:schemeClr val="bg1"/>
          </a:bgClr>
        </a:pattFill>
      </c:spPr>
    </c:floor>
    <c:sideWall>
      <c:thickness val="0"/>
      <c:spPr>
        <a:pattFill prst="diagBrick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diagBrick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Sanction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01754385964921E-2"/>
                  <c:y val="-9.8927508311144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9E-3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2006-18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399E-2"/>
                  <c:y val="1.5828448067556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871345029281E-2"/>
                  <c:y val="-1.978565539983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81871345029281E-2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2006-18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0200320"/>
        <c:axId val="260201856"/>
        <c:axId val="260062272"/>
      </c:bar3DChart>
      <c:catAx>
        <c:axId val="2602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201856"/>
        <c:crosses val="autoZero"/>
        <c:auto val="1"/>
        <c:lblAlgn val="ctr"/>
        <c:lblOffset val="100"/>
        <c:noMultiLvlLbl val="0"/>
      </c:catAx>
      <c:valAx>
        <c:axId val="2602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200320"/>
        <c:crosses val="autoZero"/>
        <c:crossBetween val="between"/>
      </c:valAx>
      <c:serAx>
        <c:axId val="26006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60201856"/>
        <c:crosses val="autoZero"/>
      </c:ser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05532402374015E-2"/>
          <c:y val="5.6249999999999946E-2"/>
          <c:w val="0.89798893519525158"/>
          <c:h val="0.88749999999999996"/>
        </c:manualLayout>
      </c:layout>
      <c:pie3D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% coverage</c:v>
                </c:pt>
              </c:strCache>
            </c:strRef>
          </c:tx>
          <c:dLbls>
            <c:txPr>
              <a:bodyPr/>
              <a:lstStyle/>
              <a:p>
                <a:pPr>
                  <a:defRPr lang="en-IN" sz="11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Sheet1!$A$3:$A$7</c:f>
              <c:strCache>
                <c:ptCount val="5"/>
                <c:pt idx="0">
                  <c:v>Total Children</c:v>
                </c:pt>
                <c:pt idx="1">
                  <c:v>Health Check UP</c:v>
                </c:pt>
                <c:pt idx="2">
                  <c:v>IFA Distribution</c:v>
                </c:pt>
                <c:pt idx="3">
                  <c:v>Deworming Tablets</c:v>
                </c:pt>
                <c:pt idx="4">
                  <c:v>Spectacles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1">
                  <c:v>0.9989853943984337</c:v>
                </c:pt>
                <c:pt idx="2">
                  <c:v>0.9517944361860281</c:v>
                </c:pt>
                <c:pt idx="3">
                  <c:v>0.9989853943984337</c:v>
                </c:pt>
                <c:pt idx="4">
                  <c:v>1.033481984851705E-2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noFill/>
    <a:ln>
      <a:gradFill flip="none" rotWithShape="1">
        <a:gsLst>
          <a:gs pos="0">
            <a:schemeClr val="tx2"/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13500000" scaled="1"/>
        <a:tileRect/>
      </a:gra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500" b="1" dirty="0"/>
            <a:t>Electronic</a:t>
          </a:r>
          <a:r>
            <a:rPr lang="en-US" sz="1500" dirty="0"/>
            <a:t> </a:t>
          </a:r>
          <a:r>
            <a:rPr lang="en-US" sz="15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5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5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500" dirty="0"/>
            <a:t>Electronic health record for each  </a:t>
          </a:r>
          <a:r>
            <a:rPr lang="en-US" sz="1500" dirty="0" smtClean="0"/>
            <a:t>child</a:t>
          </a:r>
          <a:endParaRPr lang="en-US" sz="15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5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5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500" b="1" dirty="0"/>
            <a:t>Upgrading skills of emergency care </a:t>
          </a:r>
          <a:r>
            <a:rPr lang="en-US" sz="15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5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5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5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5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5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500" b="1" dirty="0" smtClean="0"/>
            <a:t>School </a:t>
          </a:r>
          <a:r>
            <a:rPr lang="en-US" sz="15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5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5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5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5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5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5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5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5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500" dirty="0"/>
            <a:t>Age appropriate </a:t>
          </a:r>
          <a:r>
            <a:rPr lang="en-US" sz="1500" dirty="0" smtClean="0"/>
            <a:t>learning </a:t>
          </a:r>
          <a:r>
            <a:rPr lang="en-US" sz="15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5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5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500" dirty="0"/>
            <a:t>Delivered through school </a:t>
          </a:r>
          <a:r>
            <a:rPr lang="en-US" sz="1500" dirty="0" smtClean="0"/>
            <a:t>teachers trained as Health Ambassadors in coordination with health department staff.</a:t>
          </a:r>
          <a:endParaRPr lang="en-US" sz="15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5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5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500" dirty="0" smtClean="0"/>
            <a:t>Screening </a:t>
          </a:r>
          <a:r>
            <a:rPr lang="en-US" sz="1500" dirty="0"/>
            <a:t>of children </a:t>
          </a:r>
          <a:r>
            <a:rPr lang="en-US" sz="1500" dirty="0" smtClean="0"/>
            <a:t>30 </a:t>
          </a:r>
          <a:r>
            <a:rPr lang="en-US" sz="1500" dirty="0"/>
            <a:t>identified health conditions for early detection, free treatment and management through dedicated </a:t>
          </a:r>
          <a:r>
            <a:rPr lang="en-US" sz="1500" dirty="0" smtClean="0"/>
            <a:t>RBSK </a:t>
          </a:r>
          <a:r>
            <a:rPr lang="en-US" sz="15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5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5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300" dirty="0"/>
            <a:t>Iron Folic Acid (IFA) tablets, </a:t>
          </a:r>
          <a:r>
            <a:rPr lang="en-US" sz="1300" dirty="0" err="1"/>
            <a:t>Albendazole</a:t>
          </a:r>
          <a:r>
            <a:rPr lang="en-US" sz="1300" dirty="0"/>
            <a:t> administration will be provided by teachers through </a:t>
          </a:r>
          <a:r>
            <a:rPr lang="en-US" sz="1300" dirty="0" smtClean="0"/>
            <a:t>WIFS and National Deworming </a:t>
          </a:r>
          <a:r>
            <a:rPr lang="en-US" sz="1300" dirty="0"/>
            <a:t>Day (NDD) </a:t>
          </a:r>
          <a:r>
            <a:rPr lang="en-US" sz="1300" dirty="0" err="1"/>
            <a:t>programme</a:t>
          </a:r>
          <a:r>
            <a:rPr lang="en-US" sz="13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5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5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300" dirty="0"/>
            <a:t> </a:t>
          </a:r>
          <a:r>
            <a:rPr lang="en-US" sz="1300" dirty="0" smtClean="0"/>
            <a:t>Provision </a:t>
          </a:r>
          <a:r>
            <a:rPr lang="en-US" sz="1300" dirty="0"/>
            <a:t>of Sanitary </a:t>
          </a:r>
          <a:r>
            <a:rPr lang="en-US" sz="1300" dirty="0" smtClean="0"/>
            <a:t>Napkins.</a:t>
          </a:r>
          <a:endParaRPr lang="en-US" sz="13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5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5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500" dirty="0" smtClean="0"/>
            <a:t>Identification of malnourished and anemic children and appropriate referrals to PHCs and hospitals. The periodicity of such checkups may be increased.</a:t>
          </a:r>
          <a:endParaRPr lang="en-US" sz="15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5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5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300" dirty="0" smtClean="0"/>
            <a:t>Age appropriate vaccination.</a:t>
          </a:r>
          <a:endParaRPr lang="en-US" sz="13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5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5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300" dirty="0" smtClean="0"/>
            <a:t>Availability of potable drinking water</a:t>
          </a:r>
          <a:endParaRPr lang="en-US" sz="13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5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500"/>
        </a:p>
      </dgm:t>
    </dgm:pt>
    <dgm:pt modelId="{75E09F83-CDE0-44C9-B560-D8D1AE4025A4}">
      <dgm:prSet custT="1"/>
      <dgm:spPr/>
      <dgm:t>
        <a:bodyPr/>
        <a:lstStyle/>
        <a:p>
          <a:pPr algn="just"/>
          <a:r>
            <a:rPr lang="en-US" sz="1300" dirty="0" smtClean="0"/>
            <a:t>Yoga and Meditation</a:t>
          </a:r>
          <a:endParaRPr lang="en-US" sz="1300" dirty="0"/>
        </a:p>
      </dgm:t>
    </dgm:pt>
    <dgm:pt modelId="{4C90B932-E8DF-40BD-89DC-B50A432AB504}" type="parTrans" cxnId="{C369B286-F586-4D77-A3F5-E92A53CC8A67}">
      <dgm:prSet/>
      <dgm:spPr/>
    </dgm:pt>
    <dgm:pt modelId="{674F1130-ED70-4BF9-A9FD-A49778322B25}" type="sibTrans" cxnId="{C369B286-F586-4D77-A3F5-E92A53CC8A67}">
      <dgm:prSet/>
      <dgm:spPr/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231397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7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62130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84849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93034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AF041-8A10-4395-9EB5-FEF060F6735C}" type="presOf" srcId="{16ED46F1-8A61-49B2-8F34-729040D0F741}" destId="{00405C89-0C79-4E98-9EF8-1CE5C01EFC58}" srcOrd="0" destOrd="0" presId="urn:microsoft.com/office/officeart/2005/8/layout/vList5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64F73539-DEED-47BA-B693-E1035DD40DEB}" type="presOf" srcId="{7F368BA0-B9A8-4A03-AA6C-464E5650579B}" destId="{944E1ECD-3A86-4042-932B-27C0349CD91B}" srcOrd="0" destOrd="0" presId="urn:microsoft.com/office/officeart/2005/8/layout/vList5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64A1694B-B255-4A7A-BA58-015E95E0773A}" type="presOf" srcId="{DEC7ACD3-106C-461B-8F51-A650F2585A6C}" destId="{AAC8AD6C-5EFA-453F-AD8D-42F85762E8D5}" srcOrd="0" destOrd="1" presId="urn:microsoft.com/office/officeart/2005/8/layout/vList5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C76C7201-5CC0-44FE-9171-2A2FFFF3FE1A}" type="presOf" srcId="{0AC3ED6E-AADD-4885-9FEF-15636B916EBF}" destId="{EAD9F6A1-B048-417B-ADD5-10E34845BDC3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1972323C-0A7F-4868-9B77-3BFBFB17E11B}" type="presOf" srcId="{F4021611-4149-4CF3-95CC-7EFEC967DF55}" destId="{EA752DB1-D6A1-4D83-8114-1223FE357855}" srcOrd="0" destOrd="0" presId="urn:microsoft.com/office/officeart/2005/8/layout/vList5"/>
    <dgm:cxn modelId="{3B41718D-185F-4B2B-8517-14D61586420A}" type="presOf" srcId="{1D616D02-800C-48F9-B8C0-FAFDCD089647}" destId="{473C8F4B-602D-44C7-A5EF-0EB298883D66}" srcOrd="0" destOrd="0" presId="urn:microsoft.com/office/officeart/2005/8/layout/vList5"/>
    <dgm:cxn modelId="{372FD405-6980-4EC3-AF79-6C85F3DD8698}" type="presOf" srcId="{4AD4B199-2F00-44E1-AD21-63BEDCC87BA4}" destId="{1CAFD841-D32E-4B21-BB53-A52E5BA75F8C}" srcOrd="0" destOrd="0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C369B286-F586-4D77-A3F5-E92A53CC8A67}" srcId="{1C368E23-C205-4BDA-BDCA-2B0EC02439BA}" destId="{75E09F83-CDE0-44C9-B560-D8D1AE4025A4}" srcOrd="4" destOrd="0" parTransId="{4C90B932-E8DF-40BD-89DC-B50A432AB504}" sibTransId="{674F1130-ED70-4BF9-A9FD-A49778322B25}"/>
    <dgm:cxn modelId="{0DC06DC3-8CB8-4DC1-948A-3297C65C4D26}" type="presOf" srcId="{A7B7BEA8-FDEA-45E1-9723-309FBE88BB68}" destId="{AAC8AD6C-5EFA-453F-AD8D-42F85762E8D5}" srcOrd="0" destOrd="0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B2C50F7F-DC00-4D84-AAB8-0A7EA281207F}" type="presOf" srcId="{75530C06-B4DC-4A85-AF2A-F668DA482AED}" destId="{473C8F4B-602D-44C7-A5EF-0EB298883D66}" srcOrd="0" destOrd="2" presId="urn:microsoft.com/office/officeart/2005/8/layout/vList5"/>
    <dgm:cxn modelId="{94DC97D3-93FC-497F-90E1-91D9B8C72BBC}" type="presOf" srcId="{75E09F83-CDE0-44C9-B560-D8D1AE4025A4}" destId="{473C8F4B-602D-44C7-A5EF-0EB298883D66}" srcOrd="0" destOrd="4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88C4C972-7CD8-4CF7-9D55-2018C04205BD}" type="presOf" srcId="{1721D1EB-5D82-41FF-BE40-D41DBB13BC6F}" destId="{473C8F4B-602D-44C7-A5EF-0EB298883D66}" srcOrd="0" destOrd="1" presId="urn:microsoft.com/office/officeart/2005/8/layout/vList5"/>
    <dgm:cxn modelId="{3CB5308F-707F-4FF4-8059-A7A9893D586A}" type="presOf" srcId="{6660F718-3E31-472D-A9E8-1FC5E718250F}" destId="{28F709A0-81CF-49E5-AC89-9D7CDAD1FA2F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2C0A4838-7749-4189-9A24-9F9506CD1374}" type="presOf" srcId="{445214BC-2882-4385-8CBC-5F291D98C24F}" destId="{473C8F4B-602D-44C7-A5EF-0EB298883D66}" srcOrd="0" destOrd="3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00FCB9E0-88C4-42CD-B324-34FC0AA264E7}" type="presOf" srcId="{5158A189-202B-47C8-BE8B-6625C1D061C6}" destId="{E4C69CEA-D2B4-4245-81CC-6244868797AD}" srcOrd="0" destOrd="0" presId="urn:microsoft.com/office/officeart/2005/8/layout/vList5"/>
    <dgm:cxn modelId="{C49CBF26-AF68-4E49-969E-A94BA46D4B37}" type="presOf" srcId="{5EE4D596-9ED4-472C-8E16-C32F0E1185D2}" destId="{D95089AA-EACC-4A6D-8332-0E68B108F8DC}" srcOrd="0" destOrd="0" presId="urn:microsoft.com/office/officeart/2005/8/layout/vList5"/>
    <dgm:cxn modelId="{6B6CA664-6E5E-4F7B-A582-4B422D53FA96}" type="presOf" srcId="{1C368E23-C205-4BDA-BDCA-2B0EC02439BA}" destId="{02A5CEB2-C911-45CA-B46C-B7A80E9CDE78}" srcOrd="0" destOrd="0" presId="urn:microsoft.com/office/officeart/2005/8/layout/vList5"/>
    <dgm:cxn modelId="{3F5C516C-97CF-4533-A444-EBD2C3B37502}" type="presOf" srcId="{BDCC679A-9D38-438F-B16F-C1419D1B1C8E}" destId="{944E1ECD-3A86-4042-932B-27C0349CD91B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C27489FB-9FD4-4AAE-AD77-183FC01BBCD4}" type="presParOf" srcId="{00405C89-0C79-4E98-9EF8-1CE5C01EFC58}" destId="{852B557A-E646-40A1-89F7-C47CED9725CC}" srcOrd="0" destOrd="0" presId="urn:microsoft.com/office/officeart/2005/8/layout/vList5"/>
    <dgm:cxn modelId="{9864D93A-B84C-4340-BB77-8B0093C3DF08}" type="presParOf" srcId="{852B557A-E646-40A1-89F7-C47CED9725CC}" destId="{D95089AA-EACC-4A6D-8332-0E68B108F8DC}" srcOrd="0" destOrd="0" presId="urn:microsoft.com/office/officeart/2005/8/layout/vList5"/>
    <dgm:cxn modelId="{1C8AC483-AC1A-411E-B7E3-EF702836C2D1}" type="presParOf" srcId="{852B557A-E646-40A1-89F7-C47CED9725CC}" destId="{944E1ECD-3A86-4042-932B-27C0349CD91B}" srcOrd="1" destOrd="0" presId="urn:microsoft.com/office/officeart/2005/8/layout/vList5"/>
    <dgm:cxn modelId="{BE74D8D1-C069-44AC-86A9-429805C97B99}" type="presParOf" srcId="{00405C89-0C79-4E98-9EF8-1CE5C01EFC58}" destId="{FAD045EF-3C09-4B63-AC91-DE69E4E25012}" srcOrd="1" destOrd="0" presId="urn:microsoft.com/office/officeart/2005/8/layout/vList5"/>
    <dgm:cxn modelId="{88964AE4-922F-4DC0-A19C-1491253AC7E2}" type="presParOf" srcId="{00405C89-0C79-4E98-9EF8-1CE5C01EFC58}" destId="{F9EEA38A-2E46-441B-855E-990AED148710}" srcOrd="2" destOrd="0" presId="urn:microsoft.com/office/officeart/2005/8/layout/vList5"/>
    <dgm:cxn modelId="{7FE5F5EF-3CBE-47B9-ACEE-9CCDB7A92CE1}" type="presParOf" srcId="{F9EEA38A-2E46-441B-855E-990AED148710}" destId="{E4C69CEA-D2B4-4245-81CC-6244868797AD}" srcOrd="0" destOrd="0" presId="urn:microsoft.com/office/officeart/2005/8/layout/vList5"/>
    <dgm:cxn modelId="{A1480754-855A-4B90-8295-8B625E708FE4}" type="presParOf" srcId="{F9EEA38A-2E46-441B-855E-990AED148710}" destId="{AAC8AD6C-5EFA-453F-AD8D-42F85762E8D5}" srcOrd="1" destOrd="0" presId="urn:microsoft.com/office/officeart/2005/8/layout/vList5"/>
    <dgm:cxn modelId="{C947314B-0356-4CD3-BB01-CCEF960E579A}" type="presParOf" srcId="{00405C89-0C79-4E98-9EF8-1CE5C01EFC58}" destId="{904BA450-6ABD-422F-B04E-C1370E3F9358}" srcOrd="3" destOrd="0" presId="urn:microsoft.com/office/officeart/2005/8/layout/vList5"/>
    <dgm:cxn modelId="{6B65CCFF-753B-4453-8BD6-D50295AEFE94}" type="presParOf" srcId="{00405C89-0C79-4E98-9EF8-1CE5C01EFC58}" destId="{C226A346-1727-49CC-8162-2192D69EEE30}" srcOrd="4" destOrd="0" presId="urn:microsoft.com/office/officeart/2005/8/layout/vList5"/>
    <dgm:cxn modelId="{6F0D8828-7988-40F1-8656-E2B2F6EFD0BF}" type="presParOf" srcId="{C226A346-1727-49CC-8162-2192D69EEE30}" destId="{02A5CEB2-C911-45CA-B46C-B7A80E9CDE78}" srcOrd="0" destOrd="0" presId="urn:microsoft.com/office/officeart/2005/8/layout/vList5"/>
    <dgm:cxn modelId="{6608E795-8FBC-40DE-ABDF-B3F98EF879E8}" type="presParOf" srcId="{C226A346-1727-49CC-8162-2192D69EEE30}" destId="{473C8F4B-602D-44C7-A5EF-0EB298883D66}" srcOrd="1" destOrd="0" presId="urn:microsoft.com/office/officeart/2005/8/layout/vList5"/>
    <dgm:cxn modelId="{CB93C1C3-E498-44A0-9BEA-DE165D12BD48}" type="presParOf" srcId="{00405C89-0C79-4E98-9EF8-1CE5C01EFC58}" destId="{3FB74CA0-16D7-44DB-80E8-1D328AF4305E}" srcOrd="5" destOrd="0" presId="urn:microsoft.com/office/officeart/2005/8/layout/vList5"/>
    <dgm:cxn modelId="{8BE85503-E4FE-4DA2-BFEC-1D0B66878FF4}" type="presParOf" srcId="{00405C89-0C79-4E98-9EF8-1CE5C01EFC58}" destId="{11B12FA9-7BD2-4B6E-AECC-2C495D4AD7C2}" srcOrd="6" destOrd="0" presId="urn:microsoft.com/office/officeart/2005/8/layout/vList5"/>
    <dgm:cxn modelId="{651285B9-7D27-49B2-8423-832E682DB542}" type="presParOf" srcId="{11B12FA9-7BD2-4B6E-AECC-2C495D4AD7C2}" destId="{1CAFD841-D32E-4B21-BB53-A52E5BA75F8C}" srcOrd="0" destOrd="0" presId="urn:microsoft.com/office/officeart/2005/8/layout/vList5"/>
    <dgm:cxn modelId="{656AFFB2-876D-4CD1-9456-1B1E7E73E604}" type="presParOf" srcId="{11B12FA9-7BD2-4B6E-AECC-2C495D4AD7C2}" destId="{EAD9F6A1-B048-417B-ADD5-10E34845BDC3}" srcOrd="1" destOrd="0" presId="urn:microsoft.com/office/officeart/2005/8/layout/vList5"/>
    <dgm:cxn modelId="{AEE72D5A-6D1F-4E2D-9270-2F97829BB5B9}" type="presParOf" srcId="{00405C89-0C79-4E98-9EF8-1CE5C01EFC58}" destId="{CA87CA31-3014-43ED-AE5B-A4723D7DF449}" srcOrd="7" destOrd="0" presId="urn:microsoft.com/office/officeart/2005/8/layout/vList5"/>
    <dgm:cxn modelId="{DEF3274E-51E8-4674-A85D-2F2453F8336F}" type="presParOf" srcId="{00405C89-0C79-4E98-9EF8-1CE5C01EFC58}" destId="{80B79A40-9C57-4923-8E53-41CAD816483B}" srcOrd="8" destOrd="0" presId="urn:microsoft.com/office/officeart/2005/8/layout/vList5"/>
    <dgm:cxn modelId="{5F914E0E-C8A7-4F2A-B9EB-D93893468E9D}" type="presParOf" srcId="{80B79A40-9C57-4923-8E53-41CAD816483B}" destId="{28F709A0-81CF-49E5-AC89-9D7CDAD1FA2F}" srcOrd="0" destOrd="0" presId="urn:microsoft.com/office/officeart/2005/8/layout/vList5"/>
    <dgm:cxn modelId="{E4DB65CE-6F10-497C-985A-F48E0FD70010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0.29825</cdr:x>
      <cdr:y>0.40363</cdr:y>
    </cdr:from>
    <cdr:to>
      <cdr:x>0.35088</cdr:x>
      <cdr:y>0.51047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799" y="1727198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0.51754</cdr:x>
      <cdr:y>0.35021</cdr:y>
    </cdr:from>
    <cdr:to>
      <cdr:x>0.57895</cdr:x>
      <cdr:y>0.42143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799" y="1498598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2"/>
              </a:solidFill>
            </a:rPr>
            <a:t>100%</a:t>
          </a:r>
          <a:endParaRPr lang="en-IN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0.27193</cdr:x>
      <cdr:y>0.35021</cdr:y>
    </cdr:from>
    <cdr:to>
      <cdr:x>0.33333</cdr:x>
      <cdr:y>0.42143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2199" y="1498598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2"/>
              </a:solidFill>
            </a:rPr>
            <a:t>101%</a:t>
          </a:r>
          <a:endParaRPr lang="en-IN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0.7807</cdr:x>
      <cdr:y>0.36801</cdr:y>
    </cdr:from>
    <cdr:to>
      <cdr:x>0.84211</cdr:x>
      <cdr:y>0.43924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81799" y="1574798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2"/>
              </a:solidFill>
            </a:rPr>
            <a:t>104%</a:t>
          </a:r>
          <a:endParaRPr lang="en-IN" sz="1100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0.79825</cdr:x>
      <cdr:y>0.39571</cdr:y>
    </cdr:from>
    <cdr:to>
      <cdr:x>0.87719</cdr:x>
      <cdr:y>0.47486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102%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0.54386</cdr:x>
      <cdr:y>0.39571</cdr:y>
    </cdr:from>
    <cdr:to>
      <cdr:x>0.62281</cdr:x>
      <cdr:y>0.47486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44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84%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0.28947</cdr:x>
      <cdr:y>0.39571</cdr:y>
    </cdr:from>
    <cdr:to>
      <cdr:x>0.36842</cdr:x>
      <cdr:y>0.47486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146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0.7807</cdr:x>
      <cdr:y>0.45507</cdr:y>
    </cdr:from>
    <cdr:to>
      <cdr:x>0.88596</cdr:x>
      <cdr:y>0.57378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17526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0.79825</cdr:x>
      <cdr:y>0.33636</cdr:y>
    </cdr:from>
    <cdr:to>
      <cdr:x>0.90351</cdr:x>
      <cdr:y>0.45507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0" y="1295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102%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0.52632</cdr:x>
      <cdr:y>0.33636</cdr:y>
    </cdr:from>
    <cdr:to>
      <cdr:x>0.63158</cdr:x>
      <cdr:y>0.45507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00" y="1295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76%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0.27193</cdr:x>
      <cdr:y>0.33636</cdr:y>
    </cdr:from>
    <cdr:to>
      <cdr:x>0.37719</cdr:x>
      <cdr:y>0.45507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62200" y="1295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87%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0.84211</cdr:x>
      <cdr:y>0.63314</cdr:y>
    </cdr:from>
    <cdr:to>
      <cdr:x>0.94737</cdr:x>
      <cdr:y>0.87057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0.27193</cdr:x>
      <cdr:y>0.47486</cdr:y>
    </cdr:from>
    <cdr:to>
      <cdr:x>0.32456</cdr:x>
      <cdr:y>0.57378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111%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0.52632</cdr:x>
      <cdr:y>0.47486</cdr:y>
    </cdr:from>
    <cdr:to>
      <cdr:x>0.57895</cdr:x>
      <cdr:y>0.57378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144%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0.7807</cdr:x>
      <cdr:y>0.47486</cdr:y>
    </cdr:from>
    <cdr:to>
      <cdr:x>0.83333</cdr:x>
      <cdr:y>0.57378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87%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0.27193</cdr:x>
      <cdr:y>0.47486</cdr:y>
    </cdr:from>
    <cdr:to>
      <cdr:x>0.32456</cdr:x>
      <cdr:y>0.57378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100%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0.52632</cdr:x>
      <cdr:y>0.47486</cdr:y>
    </cdr:from>
    <cdr:to>
      <cdr:x>0.57895</cdr:x>
      <cdr:y>0.57378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73%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0.7807</cdr:x>
      <cdr:y>0.47486</cdr:y>
    </cdr:from>
    <cdr:to>
      <cdr:x>0.83333</cdr:x>
      <cdr:y>0.57378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100%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0.64912</cdr:x>
      <cdr:y>0.31459</cdr:y>
    </cdr:from>
    <cdr:to>
      <cdr:x>0.70175</cdr:x>
      <cdr:y>0.41351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8799" y="1346198"/>
          <a:ext cx="457186" cy="42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100%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D1F6BC5-DE93-44F3-87BB-85E3866CB60D}" type="datetimeFigureOut">
              <a:rPr lang="en-IN" smtClean="0"/>
              <a:pPr/>
              <a:t>27-06-2018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58F7738-1EDE-477C-90EA-5C8AD5F852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6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AA52DCD-1C86-471C-8A1B-64062813C2CE}" type="datetimeFigureOut">
              <a:rPr lang="en-IN" smtClean="0"/>
              <a:pPr/>
              <a:t>27-06-2018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99C0B65-1CD5-4795-8179-05E78A3195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5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8714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37428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56142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74856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93571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12285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30999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49713" algn="l" defTabSz="637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0011" fontAlgn="base">
              <a:spcBef>
                <a:spcPct val="0"/>
              </a:spcBef>
              <a:spcAft>
                <a:spcPct val="0"/>
              </a:spcAft>
              <a:defRPr/>
            </a:pPr>
            <a:fld id="{8682AFF9-7B3B-4D39-AE2F-40211E9A3688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defTabSz="910011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6"/>
            <a:ext cx="7772400" cy="1225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1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0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49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140"/>
            <a:ext cx="7848600" cy="7489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25501"/>
            <a:ext cx="8686800" cy="4279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" y="25353"/>
            <a:ext cx="457200" cy="6540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4569" y="5228167"/>
            <a:ext cx="2942492" cy="486833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SE&amp;L</a:t>
            </a:r>
            <a:r>
              <a:rPr lang="en-US" dirty="0" smtClean="0"/>
              <a:t>, </a:t>
            </a:r>
            <a:r>
              <a:rPr lang="en-US" dirty="0" err="1" smtClean="0"/>
              <a:t>MHRD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2775" y="5143501"/>
            <a:ext cx="609600" cy="454734"/>
          </a:xfrm>
        </p:spPr>
        <p:txBody>
          <a:bodyPr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2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7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4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14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48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357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22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099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4971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714" indent="0">
              <a:buNone/>
              <a:defRPr sz="1400" b="1"/>
            </a:lvl2pPr>
            <a:lvl3pPr marL="637428" indent="0">
              <a:buNone/>
              <a:defRPr sz="1300" b="1"/>
            </a:lvl3pPr>
            <a:lvl4pPr marL="956142" indent="0">
              <a:buNone/>
              <a:defRPr sz="1100" b="1"/>
            </a:lvl4pPr>
            <a:lvl5pPr marL="1274856" indent="0">
              <a:buNone/>
              <a:defRPr sz="1100" b="1"/>
            </a:lvl5pPr>
            <a:lvl6pPr marL="1593571" indent="0">
              <a:buNone/>
              <a:defRPr sz="1100" b="1"/>
            </a:lvl6pPr>
            <a:lvl7pPr marL="1912285" indent="0">
              <a:buNone/>
              <a:defRPr sz="1100" b="1"/>
            </a:lvl7pPr>
            <a:lvl8pPr marL="2230999" indent="0">
              <a:buNone/>
              <a:defRPr sz="1100" b="1"/>
            </a:lvl8pPr>
            <a:lvl9pPr marL="2549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2"/>
            <a:ext cx="4041775" cy="533135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714" indent="0">
              <a:buNone/>
              <a:defRPr sz="1400" b="1"/>
            </a:lvl2pPr>
            <a:lvl3pPr marL="637428" indent="0">
              <a:buNone/>
              <a:defRPr sz="1300" b="1"/>
            </a:lvl3pPr>
            <a:lvl4pPr marL="956142" indent="0">
              <a:buNone/>
              <a:defRPr sz="1100" b="1"/>
            </a:lvl4pPr>
            <a:lvl5pPr marL="1274856" indent="0">
              <a:buNone/>
              <a:defRPr sz="1100" b="1"/>
            </a:lvl5pPr>
            <a:lvl6pPr marL="1593571" indent="0">
              <a:buNone/>
              <a:defRPr sz="1100" b="1"/>
            </a:lvl6pPr>
            <a:lvl7pPr marL="1912285" indent="0">
              <a:buNone/>
              <a:defRPr sz="1100" b="1"/>
            </a:lvl7pPr>
            <a:lvl8pPr marL="2230999" indent="0">
              <a:buNone/>
              <a:defRPr sz="1100" b="1"/>
            </a:lvl8pPr>
            <a:lvl9pPr marL="2549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7"/>
            <a:ext cx="4041775" cy="32927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2" cy="9683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2" cy="3909219"/>
          </a:xfrm>
        </p:spPr>
        <p:txBody>
          <a:bodyPr/>
          <a:lstStyle>
            <a:lvl1pPr marL="0" indent="0">
              <a:buNone/>
              <a:defRPr sz="1000"/>
            </a:lvl1pPr>
            <a:lvl2pPr marL="318714" indent="0">
              <a:buNone/>
              <a:defRPr sz="800"/>
            </a:lvl2pPr>
            <a:lvl3pPr marL="637428" indent="0">
              <a:buNone/>
              <a:defRPr sz="700"/>
            </a:lvl3pPr>
            <a:lvl4pPr marL="956142" indent="0">
              <a:buNone/>
              <a:defRPr sz="600"/>
            </a:lvl4pPr>
            <a:lvl5pPr marL="1274856" indent="0">
              <a:buNone/>
              <a:defRPr sz="600"/>
            </a:lvl5pPr>
            <a:lvl6pPr marL="1593571" indent="0">
              <a:buNone/>
              <a:defRPr sz="600"/>
            </a:lvl6pPr>
            <a:lvl7pPr marL="1912285" indent="0">
              <a:buNone/>
              <a:defRPr sz="600"/>
            </a:lvl7pPr>
            <a:lvl8pPr marL="2230999" indent="0">
              <a:buNone/>
              <a:defRPr sz="600"/>
            </a:lvl8pPr>
            <a:lvl9pPr marL="2549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0"/>
            <a:ext cx="5486400" cy="47228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7"/>
            <a:ext cx="5486400" cy="3429000"/>
          </a:xfrm>
        </p:spPr>
        <p:txBody>
          <a:bodyPr/>
          <a:lstStyle>
            <a:lvl1pPr marL="0" indent="0">
              <a:buNone/>
              <a:defRPr sz="2200"/>
            </a:lvl1pPr>
            <a:lvl2pPr marL="318714" indent="0">
              <a:buNone/>
              <a:defRPr sz="2000"/>
            </a:lvl2pPr>
            <a:lvl3pPr marL="637428" indent="0">
              <a:buNone/>
              <a:defRPr sz="1700"/>
            </a:lvl3pPr>
            <a:lvl4pPr marL="956142" indent="0">
              <a:buNone/>
              <a:defRPr sz="1400"/>
            </a:lvl4pPr>
            <a:lvl5pPr marL="1274856" indent="0">
              <a:buNone/>
              <a:defRPr sz="1400"/>
            </a:lvl5pPr>
            <a:lvl6pPr marL="1593571" indent="0">
              <a:buNone/>
              <a:defRPr sz="1400"/>
            </a:lvl6pPr>
            <a:lvl7pPr marL="1912285" indent="0">
              <a:buNone/>
              <a:defRPr sz="1400"/>
            </a:lvl7pPr>
            <a:lvl8pPr marL="2230999" indent="0">
              <a:buNone/>
              <a:defRPr sz="1400"/>
            </a:lvl8pPr>
            <a:lvl9pPr marL="2549713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000"/>
            </a:lvl1pPr>
            <a:lvl2pPr marL="318714" indent="0">
              <a:buNone/>
              <a:defRPr sz="800"/>
            </a:lvl2pPr>
            <a:lvl3pPr marL="637428" indent="0">
              <a:buNone/>
              <a:defRPr sz="700"/>
            </a:lvl3pPr>
            <a:lvl4pPr marL="956142" indent="0">
              <a:buNone/>
              <a:defRPr sz="600"/>
            </a:lvl4pPr>
            <a:lvl5pPr marL="1274856" indent="0">
              <a:buNone/>
              <a:defRPr sz="600"/>
            </a:lvl5pPr>
            <a:lvl6pPr marL="1593571" indent="0">
              <a:buNone/>
              <a:defRPr sz="600"/>
            </a:lvl6pPr>
            <a:lvl7pPr marL="1912285" indent="0">
              <a:buNone/>
              <a:defRPr sz="600"/>
            </a:lvl7pPr>
            <a:lvl8pPr marL="2230999" indent="0">
              <a:buNone/>
              <a:defRPr sz="600"/>
            </a:lvl8pPr>
            <a:lvl9pPr marL="2549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63743" tIns="31871" rIns="63743" bIns="318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63743" tIns="31871" rIns="63743" bIns="318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2"/>
          </a:xfrm>
          <a:prstGeom prst="rect">
            <a:avLst/>
          </a:prstGeom>
        </p:spPr>
        <p:txBody>
          <a:bodyPr vert="horz" lIns="63743" tIns="31871" rIns="63743" bIns="3187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1" cy="304272"/>
          </a:xfrm>
          <a:prstGeom prst="rect">
            <a:avLst/>
          </a:prstGeom>
        </p:spPr>
        <p:txBody>
          <a:bodyPr vert="horz" lIns="63743" tIns="31871" rIns="63743" bIns="3187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5296960"/>
            <a:ext cx="2133600" cy="304272"/>
          </a:xfrm>
          <a:prstGeom prst="rect">
            <a:avLst/>
          </a:prstGeom>
        </p:spPr>
        <p:txBody>
          <a:bodyPr vert="horz" lIns="63743" tIns="31871" rIns="63743" bIns="3187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637428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036" indent="-239036" algn="l" defTabSz="637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10" indent="-199196" algn="l" defTabSz="6374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6785" indent="-159357" algn="l" defTabSz="637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499" indent="-159357" algn="l" defTabSz="63742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4214" indent="-159357" algn="l" defTabSz="637428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2928" indent="-159357" algn="l" defTabSz="63742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1642" indent="-159357" algn="l" defTabSz="63742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356" indent="-159357" algn="l" defTabSz="63742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09070" indent="-159357" algn="l" defTabSz="63742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714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428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142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4856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3571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2285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0999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9713" algn="l" defTabSz="6374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3" tIns="31871" rIns="63743" bIns="31871" rtlCol="0" anchor="ctr"/>
          <a:lstStyle/>
          <a:p>
            <a:pPr algn="ctr"/>
            <a:endParaRPr lang="en-IN"/>
          </a:p>
        </p:txBody>
      </p:sp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58200" y="190500"/>
            <a:ext cx="685800" cy="89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603499"/>
            <a:ext cx="9144000" cy="84181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 cap="sq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3743" tIns="31871" rIns="63743" bIns="3187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Mid Day Meal Scheme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" y="3803976"/>
            <a:ext cx="9144000" cy="1911024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743" tIns="31871" rIns="63743" bIns="31871">
            <a:spAutoFit/>
          </a:bodyPr>
          <a:lstStyle/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PAB-MDM-2018-19</a:t>
            </a:r>
          </a:p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 </a:t>
            </a:r>
          </a:p>
          <a:p>
            <a:pPr algn="ctr"/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Dadra &amp; Nagar Haveli</a:t>
            </a:r>
          </a:p>
          <a:p>
            <a:pPr algn="ctr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</a:p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09-05-2018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140"/>
            <a:ext cx="8153399" cy="748974"/>
          </a:xfrm>
        </p:spPr>
        <p:txBody>
          <a:bodyPr>
            <a:noAutofit/>
          </a:bodyPr>
          <a:lstStyle/>
          <a:p>
            <a:r>
              <a:rPr lang="en-US" sz="2200" dirty="0"/>
              <a:t>COOKING COST: ALLOCATION vs </a:t>
            </a:r>
            <a:r>
              <a:rPr lang="en-US" sz="2200" dirty="0" err="1"/>
              <a:t>UTILISATION</a:t>
            </a:r>
            <a:endParaRPr lang="en-IN" sz="2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937998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3524" y="2731171"/>
            <a:ext cx="1105986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Figure  in Lakh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35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Honorarium to Cooks-cum-Helpers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25629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7814" y="2054175"/>
            <a:ext cx="417272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91%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 flipH="1">
            <a:off x="7185067" y="3926558"/>
            <a:ext cx="1905000" cy="1295400"/>
          </a:xfrm>
          <a:prstGeom prst="snip1Rect">
            <a:avLst>
              <a:gd name="adj" fmla="val 15509"/>
            </a:avLst>
          </a:prstGeom>
          <a:ln>
            <a:noFill/>
          </a:ln>
          <a:effectLst>
            <a:outerShdw blurRad="12700" dist="76200" dir="5400000" algn="ctr" rotWithShape="0">
              <a:srgbClr val="000000">
                <a:alpha val="56000"/>
              </a:srgbClr>
            </a:outerShdw>
            <a:reflection stA="77000" endPos="11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3" tIns="31871" rIns="63743" bIns="31871" rtlCol="0" anchor="ctr"/>
          <a:lstStyle/>
          <a:p>
            <a:pPr algn="ctr"/>
            <a:r>
              <a:rPr lang="en-US" dirty="0" smtClean="0"/>
              <a:t>Payment of honorarium to CCH  through e-transfer 100%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09882" y="2986439"/>
            <a:ext cx="2046298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35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140"/>
            <a:ext cx="8382001" cy="748974"/>
          </a:xfrm>
        </p:spPr>
        <p:txBody>
          <a:bodyPr>
            <a:normAutofit/>
          </a:bodyPr>
          <a:lstStyle/>
          <a:p>
            <a:r>
              <a:rPr lang="en-US" sz="2500" dirty="0"/>
              <a:t>Transportation : Allocation vs Utilization</a:t>
            </a:r>
            <a:endParaRPr lang="en-IN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09259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6293" y="2812233"/>
            <a:ext cx="991147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2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140"/>
            <a:ext cx="8382001" cy="748974"/>
          </a:xfrm>
        </p:spPr>
        <p:txBody>
          <a:bodyPr>
            <a:normAutofit/>
          </a:bodyPr>
          <a:lstStyle/>
          <a:p>
            <a:r>
              <a:rPr lang="en-US" sz="2500" dirty="0" err="1"/>
              <a:t>MME</a:t>
            </a:r>
            <a:r>
              <a:rPr lang="en-US" sz="2500" dirty="0"/>
              <a:t> : Allocation vs Utilization</a:t>
            </a:r>
            <a:endParaRPr lang="en-IN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502092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6293" y="2812233"/>
            <a:ext cx="991147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64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140"/>
            <a:ext cx="8382001" cy="748974"/>
          </a:xfrm>
        </p:spPr>
        <p:txBody>
          <a:bodyPr>
            <a:normAutofit/>
          </a:bodyPr>
          <a:lstStyle/>
          <a:p>
            <a:r>
              <a:rPr lang="en-US" sz="2500" dirty="0"/>
              <a:t>Achievement up to 2016-18 Kitchen cum Stores </a:t>
            </a:r>
            <a:endParaRPr lang="en-IN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474545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140"/>
            <a:ext cx="8458200" cy="748974"/>
          </a:xfrm>
        </p:spPr>
        <p:txBody>
          <a:bodyPr>
            <a:noAutofit/>
          </a:bodyPr>
          <a:lstStyle/>
          <a:p>
            <a:r>
              <a:rPr lang="en-IN" sz="2200" dirty="0"/>
              <a:t>Coverage : </a:t>
            </a:r>
            <a:r>
              <a:rPr lang="en-IN" sz="2200" dirty="0" err="1"/>
              <a:t>Rashtriya</a:t>
            </a:r>
            <a:r>
              <a:rPr lang="en-IN" sz="2200" dirty="0"/>
              <a:t> Bal </a:t>
            </a:r>
            <a:r>
              <a:rPr lang="en-IN" sz="2200" dirty="0" err="1"/>
              <a:t>Swasthya</a:t>
            </a:r>
            <a:r>
              <a:rPr lang="en-IN" sz="2200" dirty="0"/>
              <a:t> </a:t>
            </a:r>
            <a:r>
              <a:rPr lang="en-IN" sz="2200" dirty="0" err="1"/>
              <a:t>Karykram</a:t>
            </a:r>
            <a:endParaRPr lang="en-IN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124297"/>
              </p:ext>
            </p:extLst>
          </p:nvPr>
        </p:nvGraphicFramePr>
        <p:xfrm>
          <a:off x="4495801" y="825501"/>
          <a:ext cx="44195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85066"/>
              </p:ext>
            </p:extLst>
          </p:nvPr>
        </p:nvGraphicFramePr>
        <p:xfrm>
          <a:off x="304804" y="825502"/>
          <a:ext cx="4190995" cy="396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06"/>
                <a:gridCol w="1370133"/>
                <a:gridCol w="886556"/>
              </a:tblGrid>
              <a:tr h="58419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Details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Institutions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Children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  <a:tr h="6508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 smtClean="0">
                          <a:effectLst/>
                        </a:rPr>
                        <a:t>Total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280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42338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  <a:tr h="6508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Health Check UP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280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42338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  <a:tr h="7811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IFA Distribution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271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40338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  <a:tr h="6508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Deworming Tablets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280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42338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  <a:tr h="6508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Spectacles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280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438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9" marR="9299" marT="103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00925" y="4766264"/>
            <a:ext cx="539354" cy="216297"/>
          </a:xfrm>
          <a:prstGeom prst="rect">
            <a:avLst/>
          </a:prstGeom>
        </p:spPr>
        <p:txBody>
          <a:bodyPr/>
          <a:lstStyle/>
          <a:p>
            <a:pPr defTabSz="534924">
              <a:defRPr/>
            </a:pPr>
            <a:fld id="{A2923F38-85FD-41D2-A422-3A687593ED59}" type="slidenum">
              <a:rPr lang="es-ES" altLang="en-US" sz="9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pPr defTabSz="534924">
                <a:defRPr/>
              </a:pPr>
              <a:t>16</a:t>
            </a:fld>
            <a:endParaRPr lang="es-ES" altLang="en-US" sz="9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52400" y="52820"/>
            <a:ext cx="8991600" cy="523875"/>
          </a:xfrm>
          <a:prstGeom prst="rect">
            <a:avLst/>
          </a:prstGeom>
          <a:solidFill>
            <a:srgbClr val="666699"/>
          </a:solidFill>
        </p:spPr>
        <p:txBody>
          <a:bodyPr vert="horz" lIns="53492" tIns="26746" rIns="53492" bIns="26746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/>
              <a:t>       Elements of </a:t>
            </a:r>
            <a:r>
              <a:rPr lang="en-US" sz="2100" dirty="0" err="1"/>
              <a:t>Ayushman</a:t>
            </a:r>
            <a:r>
              <a:rPr lang="en-US" sz="2100" dirty="0"/>
              <a:t> Bharat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28601" y="635001"/>
          <a:ext cx="868680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5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 </a:t>
            </a:r>
            <a:r>
              <a:rPr lang="en-US" dirty="0" err="1" smtClean="0"/>
              <a:t>facilites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8255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3276600"/>
              </a:tblGrid>
              <a:tr h="4147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 Schools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280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63742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Drinking water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280</a:t>
                      </a:r>
                    </a:p>
                  </a:txBody>
                  <a:tcPr/>
                </a:tc>
              </a:tr>
              <a:tr h="532107">
                <a:tc>
                  <a:txBody>
                    <a:bodyPr/>
                    <a:lstStyle/>
                    <a:p>
                      <a:pPr marL="0" marR="0" indent="0" algn="ctr" defTabSz="63742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Safe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280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29430">
                <a:tc>
                  <a:txBody>
                    <a:bodyPr/>
                    <a:lstStyle/>
                    <a:p>
                      <a:pPr marL="0" marR="0" indent="0" algn="ctr" defTabSz="63742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Water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280</a:t>
                      </a:r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latin typeface="+mj-lt"/>
                        </a:rPr>
                        <a:t>RO/UF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79 (28%)</a:t>
                      </a:r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UV purification or e-boiling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Nil</a:t>
                      </a:r>
                      <a:r>
                        <a:rPr lang="en-US" sz="2400" b="1" i="0" u="none" strike="noStrike" baseline="0" dirty="0" smtClean="0">
                          <a:latin typeface="+mj-lt"/>
                        </a:rPr>
                        <a:t> </a:t>
                      </a:r>
                      <a:endParaRPr lang="en-US" sz="2400" b="1" i="0" u="none" strike="noStrike" dirty="0" smtClean="0">
                        <a:latin typeface="+mj-lt"/>
                      </a:endParaRPr>
                    </a:p>
                  </a:txBody>
                  <a:tcPr/>
                </a:tc>
              </a:tr>
              <a:tr h="4624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Candle filter purifier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Nil</a:t>
                      </a:r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Activated carbon filter purifier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637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+mj-lt"/>
                        </a:rPr>
                        <a:t>Nil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data: MIS vs </a:t>
            </a:r>
            <a:r>
              <a:rPr lang="en-US" dirty="0" err="1" smtClean="0"/>
              <a:t>AWP&amp;B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0463232"/>
              </p:ext>
            </p:extLst>
          </p:nvPr>
        </p:nvGraphicFramePr>
        <p:xfrm>
          <a:off x="1676400" y="1028700"/>
          <a:ext cx="6248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8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(Real time data)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2100"/>
            <a:ext cx="69342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140"/>
            <a:ext cx="8153399" cy="748974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00101"/>
            <a:ext cx="8686800" cy="4305038"/>
          </a:xfrm>
        </p:spPr>
        <p:txBody>
          <a:bodyPr>
            <a:noAutofit/>
          </a:bodyPr>
          <a:lstStyle/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>
                <a:latin typeface="Century" panose="02040604050505020304" pitchFamily="18" charset="0"/>
              </a:rPr>
              <a:t>Additional </a:t>
            </a:r>
            <a:r>
              <a:rPr lang="en-US" sz="1800" dirty="0" smtClean="0">
                <a:latin typeface="Century" panose="02040604050505020304" pitchFamily="18" charset="0"/>
              </a:rPr>
              <a:t>of contribution </a:t>
            </a:r>
            <a:r>
              <a:rPr lang="en-US" sz="1800" dirty="0" err="1">
                <a:latin typeface="Century" panose="02040604050505020304" pitchFamily="18" charset="0"/>
              </a:rPr>
              <a:t>Rs</a:t>
            </a:r>
            <a:r>
              <a:rPr lang="en-US" sz="1800" dirty="0">
                <a:latin typeface="Century" panose="02040604050505020304" pitchFamily="18" charset="0"/>
              </a:rPr>
              <a:t> 9.37 in Primary and </a:t>
            </a:r>
            <a:r>
              <a:rPr lang="en-US" sz="1800" dirty="0" err="1">
                <a:latin typeface="Century" panose="02040604050505020304" pitchFamily="18" charset="0"/>
              </a:rPr>
              <a:t>Rs</a:t>
            </a:r>
            <a:r>
              <a:rPr lang="en-US" sz="1800" dirty="0">
                <a:latin typeface="Century" panose="02040604050505020304" pitchFamily="18" charset="0"/>
              </a:rPr>
              <a:t>. 10.11 in upper primary in cooking cost from their own UT funds. 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>
                <a:latin typeface="Century" panose="02040604050505020304" pitchFamily="18" charset="0"/>
              </a:rPr>
              <a:t>Additional honorarium </a:t>
            </a:r>
            <a:r>
              <a:rPr lang="en-US" sz="1800" dirty="0" smtClean="0">
                <a:latin typeface="Century" panose="02040604050505020304" pitchFamily="18" charset="0"/>
              </a:rPr>
              <a:t>of </a:t>
            </a:r>
            <a:r>
              <a:rPr lang="en-US" sz="1800" dirty="0" err="1" smtClean="0">
                <a:latin typeface="Century" panose="02040604050505020304" pitchFamily="18" charset="0"/>
              </a:rPr>
              <a:t>Rs</a:t>
            </a:r>
            <a:r>
              <a:rPr lang="en-US" sz="1800" dirty="0">
                <a:latin typeface="Century" panose="02040604050505020304" pitchFamily="18" charset="0"/>
              </a:rPr>
              <a:t>. 2831/- </a:t>
            </a:r>
            <a:r>
              <a:rPr lang="en-US" sz="1800" dirty="0" smtClean="0">
                <a:latin typeface="Century" panose="02040604050505020304" pitchFamily="18" charset="0"/>
              </a:rPr>
              <a:t>per cook-cum-helpers per month is </a:t>
            </a:r>
            <a:r>
              <a:rPr lang="en-US" sz="1800" dirty="0">
                <a:latin typeface="Century" panose="02040604050505020304" pitchFamily="18" charset="0"/>
              </a:rPr>
              <a:t>being paid by UT from their own </a:t>
            </a:r>
            <a:r>
              <a:rPr lang="en-US" sz="1800" dirty="0" smtClean="0">
                <a:latin typeface="Century" panose="02040604050505020304" pitchFamily="18" charset="0"/>
              </a:rPr>
              <a:t>resources through </a:t>
            </a:r>
            <a:r>
              <a:rPr lang="en-US" sz="1800" dirty="0">
                <a:latin typeface="Century" panose="02040604050505020304" pitchFamily="18" charset="0"/>
              </a:rPr>
              <a:t>e-transfer to their bank accounts.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>
                <a:latin typeface="Century" panose="02040604050505020304" pitchFamily="18" charset="0"/>
              </a:rPr>
              <a:t>Seasonal fruits, </a:t>
            </a:r>
            <a:r>
              <a:rPr lang="en-US" sz="1800" dirty="0" err="1">
                <a:latin typeface="Century" panose="02040604050505020304" pitchFamily="18" charset="0"/>
              </a:rPr>
              <a:t>Sukhadi</a:t>
            </a:r>
            <a:r>
              <a:rPr lang="en-US" sz="1800" dirty="0">
                <a:latin typeface="Century" panose="02040604050505020304" pitchFamily="18" charset="0"/>
              </a:rPr>
              <a:t>, </a:t>
            </a:r>
            <a:r>
              <a:rPr lang="en-US" sz="1800" dirty="0" err="1">
                <a:latin typeface="Century" panose="02040604050505020304" pitchFamily="18" charset="0"/>
              </a:rPr>
              <a:t>Lapsi</a:t>
            </a:r>
            <a:r>
              <a:rPr lang="en-US" sz="1800" dirty="0">
                <a:latin typeface="Century" panose="02040604050505020304" pitchFamily="18" charset="0"/>
              </a:rPr>
              <a:t>, </a:t>
            </a:r>
            <a:r>
              <a:rPr lang="en-US" sz="1800" dirty="0" err="1">
                <a:latin typeface="Century" panose="02040604050505020304" pitchFamily="18" charset="0"/>
              </a:rPr>
              <a:t>Sheera</a:t>
            </a:r>
            <a:r>
              <a:rPr lang="en-US" sz="1800" dirty="0">
                <a:latin typeface="Century" panose="02040604050505020304" pitchFamily="18" charset="0"/>
              </a:rPr>
              <a:t>  served thrice a week. 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>
                <a:latin typeface="Century" panose="02040604050505020304" pitchFamily="18" charset="0"/>
              </a:rPr>
              <a:t>LPG (100%) in all schools</a:t>
            </a:r>
            <a:r>
              <a:rPr lang="en-US" sz="1800" dirty="0" smtClean="0">
                <a:latin typeface="Century" panose="02040604050505020304" pitchFamily="18" charset="0"/>
              </a:rPr>
              <a:t>.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 smtClean="0">
                <a:latin typeface="Century" panose="02040604050505020304" pitchFamily="18" charset="0"/>
              </a:rPr>
              <a:t>Health </a:t>
            </a:r>
            <a:r>
              <a:rPr lang="en-US" sz="1800" dirty="0">
                <a:latin typeface="Century" panose="02040604050505020304" pitchFamily="18" charset="0"/>
              </a:rPr>
              <a:t>checkup of all </a:t>
            </a:r>
            <a:r>
              <a:rPr lang="en-US" sz="1800" dirty="0" smtClean="0">
                <a:latin typeface="Century" panose="02040604050505020304" pitchFamily="18" charset="0"/>
              </a:rPr>
              <a:t>children. </a:t>
            </a:r>
            <a:endParaRPr lang="en-US" sz="1800" dirty="0">
              <a:latin typeface="Century" panose="02040604050505020304" pitchFamily="18" charset="0"/>
            </a:endParaRP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 smtClean="0">
                <a:latin typeface="Century" panose="02040604050505020304" pitchFamily="18" charset="0"/>
              </a:rPr>
              <a:t>All </a:t>
            </a:r>
            <a:r>
              <a:rPr lang="en-US" sz="1800" dirty="0">
                <a:latin typeface="Century" panose="02040604050505020304" pitchFamily="18" charset="0"/>
              </a:rPr>
              <a:t>cook-cum-helpers </a:t>
            </a:r>
            <a:r>
              <a:rPr lang="en-US" sz="1800" dirty="0" smtClean="0">
                <a:latin typeface="Century" panose="02040604050505020304" pitchFamily="18" charset="0"/>
              </a:rPr>
              <a:t>wear </a:t>
            </a:r>
            <a:r>
              <a:rPr lang="en-US" sz="1800" dirty="0">
                <a:latin typeface="Century" panose="02040604050505020304" pitchFamily="18" charset="0"/>
              </a:rPr>
              <a:t>apron and head gear during preparation of meal</a:t>
            </a:r>
            <a:r>
              <a:rPr lang="en-US" sz="1800" dirty="0" smtClean="0">
                <a:latin typeface="Century" panose="02040604050505020304" pitchFamily="18" charset="0"/>
              </a:rPr>
              <a:t>.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 smtClean="0">
                <a:latin typeface="Century" panose="02040604050505020304" pitchFamily="18" charset="0"/>
              </a:rPr>
              <a:t>Constructed dining hall on the roof of many schools as a pilot basis. </a:t>
            </a: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sz="1800" dirty="0" smtClean="0">
                <a:latin typeface="Century" panose="02040604050505020304" pitchFamily="18" charset="0"/>
              </a:rPr>
              <a:t>ROs provided by the UT Administration for 79 Schools  (35%) as pilot basis.  </a:t>
            </a:r>
            <a:endParaRPr lang="en-US" sz="1800" dirty="0">
              <a:latin typeface="Century" panose="02040604050505020304" pitchFamily="18" charset="0"/>
            </a:endParaRPr>
          </a:p>
          <a:p>
            <a:pPr algn="just">
              <a:spcBef>
                <a:spcPts val="418"/>
              </a:spcBef>
              <a:spcAft>
                <a:spcPts val="418"/>
              </a:spcAft>
            </a:pPr>
            <a:endParaRPr lang="en-US" sz="1800" dirty="0">
              <a:latin typeface="Century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1" y="5143501"/>
            <a:ext cx="609600" cy="45473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</a:t>
            </a:r>
            <a:r>
              <a:rPr lang="en-US" dirty="0"/>
              <a:t>M</a:t>
            </a:r>
            <a:r>
              <a:rPr lang="en-US" dirty="0" smtClean="0"/>
              <a:t>onitoring System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43542"/>
              </p:ext>
            </p:extLst>
          </p:nvPr>
        </p:nvGraphicFramePr>
        <p:xfrm>
          <a:off x="381001" y="825502"/>
          <a:ext cx="8382000" cy="439419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7443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Month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No of schools Reported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Meal Served Days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Meal Served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Avg No. of Chidren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Apr-17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14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25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30930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1237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May-17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0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0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Jun-17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11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16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18386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1149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Jul-17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9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26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26733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1028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Aug-17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34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23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78751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3424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Sep-17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50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23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108252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4707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Oct-17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40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10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38534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3853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Nov-17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36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22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73181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3326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Dec-17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69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215534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8981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Jan-18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124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25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407018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16281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Feb-18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140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23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412457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17933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  <a:tr h="30998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Mar-18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</a:rPr>
                        <a:t>201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>
                          <a:effectLst/>
                        </a:rPr>
                        <a:t>23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</a:rPr>
                        <a:t>512948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22302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05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Monitoring System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33058"/>
              </p:ext>
            </p:extLst>
          </p:nvPr>
        </p:nvGraphicFramePr>
        <p:xfrm>
          <a:off x="304800" y="910168"/>
          <a:ext cx="8458200" cy="414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Card all components : 3 years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740834"/>
            <a:ext cx="9144000" cy="4974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3" tIns="31871" rIns="63743" bIns="31871" rtlCol="0" anchor="ctr"/>
          <a:lstStyle/>
          <a:p>
            <a:pPr algn="ctr"/>
            <a:endParaRPr lang="en-IN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1734"/>
              </p:ext>
            </p:extLst>
          </p:nvPr>
        </p:nvGraphicFramePr>
        <p:xfrm>
          <a:off x="4419601" y="3227916"/>
          <a:ext cx="4162425" cy="235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07588"/>
              </p:ext>
            </p:extLst>
          </p:nvPr>
        </p:nvGraphicFramePr>
        <p:xfrm>
          <a:off x="409577" y="3214792"/>
          <a:ext cx="4162425" cy="235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515"/>
              </p:ext>
            </p:extLst>
          </p:nvPr>
        </p:nvGraphicFramePr>
        <p:xfrm>
          <a:off x="914401" y="740834"/>
          <a:ext cx="6858000" cy="295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63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1" y="830828"/>
            <a:ext cx="7772400" cy="1225020"/>
          </a:xfrm>
        </p:spPr>
        <p:txBody>
          <a:bodyPr/>
          <a:lstStyle/>
          <a:p>
            <a:r>
              <a:rPr lang="en-US" dirty="0" smtClean="0"/>
              <a:t>Part-II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1" y="2269112"/>
            <a:ext cx="6400800" cy="665025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UT’s Proposal for </a:t>
            </a:r>
          </a:p>
          <a:p>
            <a:r>
              <a:rPr lang="en-US" sz="3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2018-19</a:t>
            </a:r>
            <a:endParaRPr lang="en-IN" sz="31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1" y="5276432"/>
            <a:ext cx="2895601" cy="304272"/>
          </a:xfrm>
        </p:spPr>
        <p:txBody>
          <a:bodyPr/>
          <a:lstStyle/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SE&amp;L</a:t>
            </a:r>
            <a:r>
              <a:rPr lang="en-US" dirty="0" smtClean="0"/>
              <a:t>, </a:t>
            </a:r>
            <a:r>
              <a:rPr lang="en-US" dirty="0" err="1" smtClean="0"/>
              <a:t>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5276432"/>
            <a:ext cx="2133600" cy="30427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512954"/>
              </p:ext>
            </p:extLst>
          </p:nvPr>
        </p:nvGraphicFramePr>
        <p:xfrm>
          <a:off x="0" y="706584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140"/>
            <a:ext cx="8458200" cy="748974"/>
          </a:xfrm>
        </p:spPr>
        <p:txBody>
          <a:bodyPr>
            <a:normAutofit/>
          </a:bodyPr>
          <a:lstStyle/>
          <a:p>
            <a:r>
              <a:rPr lang="en-US" sz="2500" dirty="0"/>
              <a:t>Proposal for 2018-19 : Children (PRIMARY)</a:t>
            </a:r>
            <a:endParaRPr lang="en-IN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442519" y="2860375"/>
            <a:ext cx="1047893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UT’s Proposal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986524" y="2860375"/>
            <a:ext cx="1331496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Recommendation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2868237" y="2989734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Q-1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9290" y="2989734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Q-2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1292" y="2989734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Q-3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9001" y="2986398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Q-4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334127" y="2860375"/>
            <a:ext cx="673880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Average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3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49126"/>
              </p:ext>
            </p:extLst>
          </p:nvPr>
        </p:nvGraphicFramePr>
        <p:xfrm>
          <a:off x="457200" y="7239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140"/>
            <a:ext cx="8458200" cy="748974"/>
          </a:xfrm>
        </p:spPr>
        <p:txBody>
          <a:bodyPr>
            <a:normAutofit/>
          </a:bodyPr>
          <a:lstStyle/>
          <a:p>
            <a:r>
              <a:rPr lang="en-US" sz="2500" dirty="0"/>
              <a:t>Proposal for 2018-19 : Children (U. PRIMARY)</a:t>
            </a:r>
            <a:endParaRPr lang="en-IN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582837" y="2860375"/>
            <a:ext cx="1047893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UT’s Proposal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126842" y="2860375"/>
            <a:ext cx="1331496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Recommendation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173037" y="2860836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Q-1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4090" y="2860836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Q-2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56092" y="2860836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Q-3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3801" y="2857500"/>
            <a:ext cx="378799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b="1" dirty="0" smtClean="0"/>
              <a:t>Q-4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550650" y="2860375"/>
            <a:ext cx="673880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Average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19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Proposals and Recommendations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60326"/>
              </p:ext>
            </p:extLst>
          </p:nvPr>
        </p:nvGraphicFramePr>
        <p:xfrm>
          <a:off x="304800" y="723900"/>
          <a:ext cx="8534401" cy="43950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55796"/>
                <a:gridCol w="2000089"/>
                <a:gridCol w="1865300"/>
                <a:gridCol w="2243577"/>
                <a:gridCol w="1669639"/>
              </a:tblGrid>
              <a:tr h="5735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S. No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Component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PAB Approval </a:t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>
                          <a:effectLst/>
                        </a:rPr>
                        <a:t> 2017-18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Proposal for </a:t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 err="1">
                          <a:effectLst/>
                        </a:rPr>
                        <a:t>AWP&amp;B</a:t>
                      </a:r>
                      <a:r>
                        <a:rPr lang="en-IN" sz="1400" u="none" strike="noStrike" dirty="0">
                          <a:effectLst/>
                        </a:rPr>
                        <a:t> 18-19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Recommendation </a:t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>
                          <a:effectLst/>
                        </a:rPr>
                        <a:t>by Appraisal Team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10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Children (Pry)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19500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24280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23018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26150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Children (U Pry)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13900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11500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10871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6658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Working Day 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(Pry and U Pry)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231 </a:t>
                      </a:r>
                      <a:br>
                        <a:rPr lang="en-IN" sz="1400" u="none" strike="noStrike">
                          <a:effectLst/>
                        </a:rPr>
                      </a:br>
                      <a:r>
                        <a:rPr lang="en-IN" sz="1400" u="none" strike="noStrike">
                          <a:effectLst/>
                        </a:rPr>
                        <a:t>(Pry &amp; U Pry)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244 </a:t>
                      </a:r>
                      <a:r>
                        <a:rPr lang="en-IN" sz="1400" u="none" strike="noStrike" dirty="0">
                          <a:effectLst/>
                        </a:rPr>
                        <a:t/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>
                          <a:effectLst/>
                        </a:rPr>
                        <a:t>(Pry &amp; U Pry)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244 </a:t>
                      </a:r>
                      <a:r>
                        <a:rPr lang="en-IN" sz="1400" u="none" strike="noStrike" dirty="0">
                          <a:effectLst/>
                        </a:rPr>
                        <a:t/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>
                          <a:effectLst/>
                        </a:rPr>
                        <a:t>(Pry &amp; U Pry)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2158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Kitchen cum Store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Nil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50622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Cook cum Helper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925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926 (925</a:t>
                      </a:r>
                      <a:r>
                        <a:rPr lang="en-IN" sz="1400" u="none" strike="noStrike" baseline="0" dirty="0" smtClean="0">
                          <a:effectLst/>
                        </a:rPr>
                        <a:t> +1)</a:t>
                      </a:r>
                      <a:r>
                        <a:rPr lang="en-IN" sz="1400" u="none" strike="noStrike" dirty="0" smtClean="0">
                          <a:effectLst/>
                        </a:rPr>
                        <a:t> </a:t>
                      </a:r>
                      <a:r>
                        <a:rPr lang="en-IN" sz="1400" u="none" strike="noStrike" dirty="0">
                          <a:effectLst/>
                        </a:rPr>
                        <a:t/>
                      </a:r>
                      <a:br>
                        <a:rPr lang="en-IN" sz="1400" u="none" strike="noStrike" dirty="0">
                          <a:effectLst/>
                        </a:rPr>
                      </a:br>
                      <a:r>
                        <a:rPr lang="en-IN" sz="1400" u="none" strike="noStrike" dirty="0">
                          <a:effectLst/>
                        </a:rPr>
                        <a:t>1 (Additional)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926 (925 +1)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25366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Kitchen Devices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4534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Kitchen Devices (Replacement/Repair)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Nil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280 Units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25311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MME Plan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Rs 30 lakh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Rs 30 lakh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Rs 30 lakh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50888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Notional Requirement of Central Assistance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err="1">
                          <a:effectLst/>
                        </a:rPr>
                        <a:t>Rs</a:t>
                      </a:r>
                      <a:r>
                        <a:rPr lang="en-IN" sz="1400" u="none" strike="noStrike" dirty="0">
                          <a:effectLst/>
                        </a:rPr>
                        <a:t>. 549.63 Lakh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err="1">
                          <a:effectLst/>
                        </a:rPr>
                        <a:t>Rs</a:t>
                      </a:r>
                      <a:r>
                        <a:rPr lang="en-IN" sz="1400" u="none" strike="noStrike" dirty="0">
                          <a:effectLst/>
                        </a:rPr>
                        <a:t>. </a:t>
                      </a:r>
                      <a:r>
                        <a:rPr lang="en-IN" sz="1400" u="none" strike="noStrike" dirty="0" smtClean="0">
                          <a:effectLst/>
                        </a:rPr>
                        <a:t>592.99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 err="1" smtClean="0">
                          <a:effectLst/>
                        </a:rPr>
                        <a:t>Rs</a:t>
                      </a:r>
                      <a:r>
                        <a:rPr lang="en-IN" sz="1400" b="1" u="none" strike="noStrike" dirty="0" smtClean="0">
                          <a:effectLst/>
                        </a:rPr>
                        <a:t>. 568.75 Lakh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</a:tr>
              <a:tr h="508886"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Pending liability of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Rs.318.03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lakh  which was sanctioned on 31-March-2017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8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886.78</a:t>
                      </a:r>
                      <a:r>
                        <a:rPr lang="en-I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Lakh</a:t>
                      </a:r>
                      <a:endParaRPr lang="en-I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817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3" tIns="31871" rIns="63743" bIns="31871"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1165373"/>
            <a:ext cx="9144000" cy="4554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43" tIns="31871" rIns="63743" bIns="31871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514602" y="373191"/>
            <a:ext cx="4114800" cy="649140"/>
          </a:xfrm>
          <a:prstGeom prst="rect">
            <a:avLst/>
          </a:prstGeom>
          <a:noFill/>
        </p:spPr>
        <p:txBody>
          <a:bodyPr wrap="square" lIns="63743" tIns="31871" rIns="63743" bIns="31871">
            <a:spAutoFit/>
          </a:bodyPr>
          <a:lstStyle/>
          <a:p>
            <a:pPr algn="ctr"/>
            <a:r>
              <a:rPr lang="en-US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799" y="5007114"/>
            <a:ext cx="5105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Dining hall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 roof of </a:t>
            </a:r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CPS, </a:t>
            </a:r>
            <a:r>
              <a:rPr lang="en-US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Khardpada,Dadra</a:t>
            </a:r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&amp; Nagar Haveli</a:t>
            </a:r>
            <a:endParaRPr 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2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10169"/>
            <a:ext cx="8686800" cy="4157132"/>
          </a:xfrm>
        </p:spPr>
        <p:txBody>
          <a:bodyPr>
            <a:normAutofit/>
          </a:bodyPr>
          <a:lstStyle/>
          <a:p>
            <a:pPr algn="just">
              <a:spcBef>
                <a:spcPts val="418"/>
              </a:spcBef>
              <a:spcAft>
                <a:spcPts val="418"/>
              </a:spcAft>
            </a:pPr>
            <a:r>
              <a:rPr lang="en-US" dirty="0" smtClean="0">
                <a:latin typeface="Century" panose="02040604050505020304" pitchFamily="18" charset="0"/>
              </a:rPr>
              <a:t>Almost </a:t>
            </a:r>
            <a:r>
              <a:rPr lang="en-US" dirty="0">
                <a:latin typeface="Century" panose="02040604050505020304" pitchFamily="18" charset="0"/>
              </a:rPr>
              <a:t>4 months delay in the fund release of central assistance from Finance Department of UT to the </a:t>
            </a:r>
            <a:r>
              <a:rPr lang="en-US" dirty="0" smtClean="0">
                <a:latin typeface="Century" panose="02040604050505020304" pitchFamily="18" charset="0"/>
              </a:rPr>
              <a:t>Directorate of </a:t>
            </a:r>
            <a:r>
              <a:rPr lang="en-US" dirty="0" err="1" smtClean="0">
                <a:latin typeface="Century" panose="02040604050505020304" pitchFamily="18" charset="0"/>
              </a:rPr>
              <a:t>Panchyat</a:t>
            </a:r>
            <a:r>
              <a:rPr lang="en-US" dirty="0" smtClean="0">
                <a:latin typeface="Century" panose="02040604050505020304" pitchFamily="18" charset="0"/>
              </a:rPr>
              <a:t> Department.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27001"/>
            <a:ext cx="6172200" cy="4696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Innovations etc. 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1" y="952501"/>
            <a:ext cx="87630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marL="366522" indent="-36652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2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366522" indent="-36652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2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Some of the suggested innovation may be in the field of </a:t>
            </a:r>
            <a:r>
              <a:rPr lang="en-IN" sz="2200" i="1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Water filters, kitchen gardens, provision of LPG connections, use of millets </a:t>
            </a:r>
            <a:r>
              <a:rPr lang="en-IN" sz="22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etc. These are only illustrative and not exhaustive</a:t>
            </a:r>
            <a:r>
              <a:rPr lang="en-IN" sz="2200" kern="0" dirty="0" smtClean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.</a:t>
            </a:r>
          </a:p>
          <a:p>
            <a:pPr marL="366522" indent="-366522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200" kern="0" dirty="0"/>
              <a:t>Community participation.</a:t>
            </a:r>
          </a:p>
          <a:p>
            <a:pPr marL="366522" indent="-366522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200" kern="0" dirty="0"/>
              <a:t>Meetings of District committee headed by Dist. Collector.</a:t>
            </a:r>
          </a:p>
          <a:p>
            <a:pPr marL="366522" indent="-36652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2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366522" indent="-36652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2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 of children (Primary)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115728"/>
              </p:ext>
            </p:extLst>
          </p:nvPr>
        </p:nvGraphicFramePr>
        <p:xfrm>
          <a:off x="949325" y="984250"/>
          <a:ext cx="77009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Worksheet" r:id="rId3" imgW="7220062" imgH="3714684" progId="Excel.Sheet.8">
                  <p:embed/>
                </p:oleObj>
              </mc:Choice>
              <mc:Fallback>
                <p:oleObj name="Worksheet" r:id="rId3" imgW="7220062" imgH="3714684" progId="Excel.Sheet.8">
                  <p:embed/>
                  <p:pic>
                    <p:nvPicPr>
                      <p:cNvPr id="0" name="Picture 14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984250"/>
                        <a:ext cx="7700963" cy="39624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198487" y="2725293"/>
            <a:ext cx="3386670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pPr algn="ctr"/>
            <a:r>
              <a:rPr lang="en-US" dirty="0" smtClean="0"/>
              <a:t>(No. of children in thousand)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1" y="2866507"/>
            <a:ext cx="609600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8</a:t>
            </a:r>
            <a:r>
              <a:rPr lang="en-US" dirty="0" smtClean="0"/>
              <a:t>%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1" y="2857502"/>
            <a:ext cx="609600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r>
              <a:rPr lang="en-US" dirty="0" smtClean="0"/>
              <a:t>80%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1" y="2857502"/>
            <a:ext cx="609600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r>
              <a:rPr lang="en-US" dirty="0" smtClean="0"/>
              <a:t>90%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7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 of children (U. Primary)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074833"/>
              </p:ext>
            </p:extLst>
          </p:nvPr>
        </p:nvGraphicFramePr>
        <p:xfrm>
          <a:off x="1143000" y="800100"/>
          <a:ext cx="7467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Worksheet" r:id="rId3" imgW="6410286" imgH="2848069" progId="Excel.Sheet.8">
                  <p:embed/>
                </p:oleObj>
              </mc:Choice>
              <mc:Fallback>
                <p:oleObj name="Worksheet" r:id="rId3" imgW="6410286" imgH="2848069" progId="Excel.Sheet.8">
                  <p:embed/>
                  <p:pic>
                    <p:nvPicPr>
                      <p:cNvPr id="0" name="Picture 13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00100"/>
                        <a:ext cx="7467600" cy="42672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722925" y="2970827"/>
            <a:ext cx="3386670" cy="264419"/>
          </a:xfrm>
          <a:prstGeom prst="rect">
            <a:avLst/>
          </a:prstGeom>
          <a:noFill/>
        </p:spPr>
        <p:txBody>
          <a:bodyPr wrap="square" lIns="63743" tIns="31871" rIns="63743" bIns="31871" rtlCol="0">
            <a:spAutoFit/>
          </a:bodyPr>
          <a:lstStyle/>
          <a:p>
            <a:pPr algn="ctr"/>
            <a:r>
              <a:rPr lang="en-US" dirty="0" smtClean="0"/>
              <a:t>(No. of children in thousand)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7429501" y="2513430"/>
            <a:ext cx="367553" cy="2182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3743" tIns="31871" rIns="63743" bIns="31871" rtlCol="0">
            <a:spAutoFit/>
          </a:bodyPr>
          <a:lstStyle/>
          <a:p>
            <a:r>
              <a:rPr lang="en-US" sz="1000" dirty="0"/>
              <a:t>74%</a:t>
            </a:r>
            <a:endParaRPr lang="en-IN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358654" y="2510125"/>
            <a:ext cx="367553" cy="2182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3743" tIns="31871" rIns="63743" bIns="31871" rtlCol="0">
            <a:spAutoFit/>
          </a:bodyPr>
          <a:lstStyle/>
          <a:p>
            <a:r>
              <a:rPr lang="en-US" sz="1000" dirty="0"/>
              <a:t>78%</a:t>
            </a:r>
            <a:endParaRPr lang="en-IN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2513430"/>
            <a:ext cx="367553" cy="2182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3743" tIns="31871" rIns="63743" bIns="31871" rtlCol="0">
            <a:spAutoFit/>
          </a:bodyPr>
          <a:lstStyle/>
          <a:p>
            <a:r>
              <a:rPr lang="en-US" sz="1000" dirty="0"/>
              <a:t>79%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19200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days coverage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635745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Food grain: allocation vs utilization </a:t>
            </a:r>
            <a:r>
              <a:rPr lang="en-US" sz="1700" dirty="0"/>
              <a:t>(in </a:t>
            </a:r>
            <a:r>
              <a:rPr lang="en-US" sz="1700" dirty="0" err="1"/>
              <a:t>MTs</a:t>
            </a:r>
            <a:r>
              <a:rPr lang="en-US" sz="1700" dirty="0"/>
              <a:t>)</a:t>
            </a:r>
            <a:endParaRPr lang="en-IN" sz="1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458220"/>
              </p:ext>
            </p:extLst>
          </p:nvPr>
        </p:nvGraphicFramePr>
        <p:xfrm>
          <a:off x="304801" y="825502"/>
          <a:ext cx="86868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of cost  of Food grain to </a:t>
            </a:r>
            <a:r>
              <a:rPr lang="en-US" dirty="0" err="1" smtClean="0"/>
              <a:t>FCI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95075"/>
              </p:ext>
            </p:extLst>
          </p:nvPr>
        </p:nvGraphicFramePr>
        <p:xfrm>
          <a:off x="762000" y="825502"/>
          <a:ext cx="8229600" cy="42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46293" y="2812233"/>
            <a:ext cx="991147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209723" y="2027692"/>
            <a:ext cx="502231" cy="264419"/>
          </a:xfrm>
          <a:prstGeom prst="rect">
            <a:avLst/>
          </a:prstGeom>
          <a:noFill/>
        </p:spPr>
        <p:txBody>
          <a:bodyPr wrap="none" lIns="63743" tIns="31871" rIns="63743" bIns="31871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100%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1204</Words>
  <Application>Microsoft Office PowerPoint</Application>
  <PresentationFormat>On-screen Show (16:10)</PresentationFormat>
  <Paragraphs>374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Microsoft Excel 97-2003 Worksheet</vt:lpstr>
      <vt:lpstr>Worksheet</vt:lpstr>
      <vt:lpstr>PowerPoint Presentation</vt:lpstr>
      <vt:lpstr>Best Practices</vt:lpstr>
      <vt:lpstr>Issues</vt:lpstr>
      <vt:lpstr>Innovations etc. </vt:lpstr>
      <vt:lpstr>Coverage of children (Primary)</vt:lpstr>
      <vt:lpstr>Coverage of children (U. Primary)</vt:lpstr>
      <vt:lpstr>Working days coverage</vt:lpstr>
      <vt:lpstr>Food grain: allocation vs utilization (in MTs)</vt:lpstr>
      <vt:lpstr>Payment of cost  of Food grain to FCI</vt:lpstr>
      <vt:lpstr>COOKING COST: ALLOCATION vs UTILISATION</vt:lpstr>
      <vt:lpstr>Honorarium to Cooks-cum-Helpers</vt:lpstr>
      <vt:lpstr>Transportation : Allocation vs Utilization</vt:lpstr>
      <vt:lpstr>MME : Allocation vs Utilization</vt:lpstr>
      <vt:lpstr>Achievement up to 2016-18 Kitchen cum Stores </vt:lpstr>
      <vt:lpstr>Coverage : Rashtriya Bal Swasthya Karykram</vt:lpstr>
      <vt:lpstr>       Elements of Ayushman Bharat</vt:lpstr>
      <vt:lpstr>Drinking water facilites</vt:lpstr>
      <vt:lpstr>Comparison of data: MIS vs AWP&amp;B</vt:lpstr>
      <vt:lpstr>AMS (Real time data)</vt:lpstr>
      <vt:lpstr>Automated Monitoring System</vt:lpstr>
      <vt:lpstr>Automated Monitoring System</vt:lpstr>
      <vt:lpstr>Score Card all components : 3 years</vt:lpstr>
      <vt:lpstr>Part-II</vt:lpstr>
      <vt:lpstr>Proposal for 2018-19 : Children (PRIMARY)</vt:lpstr>
      <vt:lpstr>Proposal for 2018-19 : Children (U. PRIMARY)</vt:lpstr>
      <vt:lpstr>Proposals and Recommendations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182</cp:revision>
  <cp:lastPrinted>2018-05-04T09:25:14Z</cp:lastPrinted>
  <dcterms:created xsi:type="dcterms:W3CDTF">2006-08-16T00:00:00Z</dcterms:created>
  <dcterms:modified xsi:type="dcterms:W3CDTF">2018-06-27T06:52:24Z</dcterms:modified>
</cp:coreProperties>
</file>