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70" r:id="rId14"/>
    <p:sldId id="271" r:id="rId15"/>
    <p:sldId id="272" r:id="rId16"/>
    <p:sldId id="273" r:id="rId17"/>
    <p:sldId id="274" r:id="rId18"/>
    <p:sldId id="276" r:id="rId19"/>
    <p:sldId id="277" r:id="rId20"/>
    <p:sldId id="278" r:id="rId21"/>
    <p:sldId id="293" r:id="rId22"/>
    <p:sldId id="279" r:id="rId23"/>
    <p:sldId id="283" r:id="rId24"/>
    <p:sldId id="307" r:id="rId25"/>
    <p:sldId id="308" r:id="rId26"/>
    <p:sldId id="30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4624" autoAdjust="0"/>
  </p:normalViewPr>
  <p:slideViewPr>
    <p:cSldViewPr>
      <p:cViewPr>
        <p:scale>
          <a:sx n="100" d="100"/>
          <a:sy n="100" d="100"/>
        </p:scale>
        <p:origin x="-504" y="31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1D6CE5-5ECD-409E-8FD2-D99BF91982E0}" type="datetimeFigureOut">
              <a:rPr lang="en-US" smtClean="0"/>
              <a:pPr/>
              <a:t>5/18/2018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AAE401-207C-425D-A8D1-D552B550AC4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extLst/>
        </p:spPr>
        <p:txBody>
          <a:bodyPr/>
          <a:lstStyle>
            <a:lvl1pPr defTabSz="916316" eaLnBrk="0" hangingPunct="0">
              <a:defRPr>
                <a:solidFill>
                  <a:schemeClr val="tx1"/>
                </a:solidFill>
                <a:latin typeface="Arial" pitchFamily="34" charset="0"/>
              </a:defRPr>
            </a:lvl1pPr>
            <a:lvl2pPr marL="745801" indent="-286847" defTabSz="916316" eaLnBrk="0" hangingPunct="0">
              <a:defRPr>
                <a:solidFill>
                  <a:schemeClr val="tx1"/>
                </a:solidFill>
                <a:latin typeface="Arial" pitchFamily="34" charset="0"/>
              </a:defRPr>
            </a:lvl2pPr>
            <a:lvl3pPr marL="1147387" indent="-229477" defTabSz="916316" eaLnBrk="0" hangingPunct="0">
              <a:defRPr>
                <a:solidFill>
                  <a:schemeClr val="tx1"/>
                </a:solidFill>
                <a:latin typeface="Arial" pitchFamily="34" charset="0"/>
              </a:defRPr>
            </a:lvl3pPr>
            <a:lvl4pPr marL="1606341" indent="-229477" defTabSz="916316" eaLnBrk="0" hangingPunct="0">
              <a:defRPr>
                <a:solidFill>
                  <a:schemeClr val="tx1"/>
                </a:solidFill>
                <a:latin typeface="Arial" pitchFamily="34" charset="0"/>
              </a:defRPr>
            </a:lvl4pPr>
            <a:lvl5pPr marL="2065295" indent="-229477" defTabSz="916316" eaLnBrk="0" hangingPunct="0">
              <a:defRPr>
                <a:solidFill>
                  <a:schemeClr val="tx1"/>
                </a:solidFill>
                <a:latin typeface="Arial" pitchFamily="34" charset="0"/>
              </a:defRPr>
            </a:lvl5pPr>
            <a:lvl6pPr marL="2524250" indent="-229477" defTabSz="916316" eaLnBrk="0" fontAlgn="base" hangingPunct="0">
              <a:spcBef>
                <a:spcPct val="0"/>
              </a:spcBef>
              <a:spcAft>
                <a:spcPct val="0"/>
              </a:spcAft>
              <a:defRPr>
                <a:solidFill>
                  <a:schemeClr val="tx1"/>
                </a:solidFill>
                <a:latin typeface="Arial" pitchFamily="34" charset="0"/>
              </a:defRPr>
            </a:lvl6pPr>
            <a:lvl7pPr marL="2983205" indent="-229477" defTabSz="916316" eaLnBrk="0" fontAlgn="base" hangingPunct="0">
              <a:spcBef>
                <a:spcPct val="0"/>
              </a:spcBef>
              <a:spcAft>
                <a:spcPct val="0"/>
              </a:spcAft>
              <a:defRPr>
                <a:solidFill>
                  <a:schemeClr val="tx1"/>
                </a:solidFill>
                <a:latin typeface="Arial" pitchFamily="34" charset="0"/>
              </a:defRPr>
            </a:lvl7pPr>
            <a:lvl8pPr marL="3442159" indent="-229477" defTabSz="916316" eaLnBrk="0" fontAlgn="base" hangingPunct="0">
              <a:spcBef>
                <a:spcPct val="0"/>
              </a:spcBef>
              <a:spcAft>
                <a:spcPct val="0"/>
              </a:spcAft>
              <a:defRPr>
                <a:solidFill>
                  <a:schemeClr val="tx1"/>
                </a:solidFill>
                <a:latin typeface="Arial" pitchFamily="34" charset="0"/>
              </a:defRPr>
            </a:lvl8pPr>
            <a:lvl9pPr marL="3901113" indent="-229477" defTabSz="916316" eaLnBrk="0" fontAlgn="base" hangingPunct="0">
              <a:spcBef>
                <a:spcPct val="0"/>
              </a:spcBef>
              <a:spcAft>
                <a:spcPct val="0"/>
              </a:spcAft>
              <a:defRPr>
                <a:solidFill>
                  <a:schemeClr val="tx1"/>
                </a:solidFill>
                <a:latin typeface="Arial" pitchFamily="34" charset="0"/>
              </a:defRPr>
            </a:lvl9pPr>
          </a:lstStyle>
          <a:p>
            <a:pPr eaLnBrk="1" hangingPunct="1">
              <a:defRPr/>
            </a:pPr>
            <a:fld id="{A875AF8A-5CA0-4765-80B3-7119E54E7F25}" type="slidenum">
              <a:rPr lang="en-US" smtClean="0"/>
              <a:pPr eaLnBrk="1" hangingPunct="1">
                <a:defRPr/>
              </a:pPr>
              <a:t>1</a:t>
            </a:fld>
            <a:endParaRPr lang="en-US" dirty="0" smtClean="0"/>
          </a:p>
        </p:txBody>
      </p:sp>
      <p:sp>
        <p:nvSpPr>
          <p:cNvPr id="45059" name="Rectangle 2"/>
          <p:cNvSpPr>
            <a:spLocks noGrp="1" noRot="1" noChangeAspect="1" noChangeArrowheads="1" noTextEdit="1"/>
          </p:cNvSpPr>
          <p:nvPr>
            <p:ph type="sldImg"/>
          </p:nvPr>
        </p:nvSpPr>
        <p:spPr>
          <a:xfrm>
            <a:off x="1147763" y="685800"/>
            <a:ext cx="4570412" cy="3429000"/>
          </a:xfrm>
          <a:ln/>
        </p:spPr>
      </p:sp>
      <p:sp>
        <p:nvSpPr>
          <p:cNvPr id="45060" name="Rectangle 3"/>
          <p:cNvSpPr>
            <a:spLocks noGrp="1" noChangeArrowheads="1"/>
          </p:cNvSpPr>
          <p:nvPr>
            <p:ph type="body" idx="1"/>
          </p:nvPr>
        </p:nvSpPr>
        <p:spPr>
          <a:xfrm>
            <a:off x="914400" y="4344025"/>
            <a:ext cx="5029200" cy="4114488"/>
          </a:xfrm>
          <a:noFill/>
          <a:ln/>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4AAE401-207C-425D-A8D1-D552B550AC41}" type="slidenum">
              <a:rPr lang="en-US" smtClean="0"/>
              <a:pPr/>
              <a:t>10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2AECEA0F-A80A-4974-B3C1-7FD5A2C95980}" type="slidenum">
              <a:rPr lang="en-US" smtClean="0"/>
              <a:pPr>
                <a:defRPr/>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ECB67C-326A-491F-89C8-7F4395028EE3}" type="datetimeFigureOut">
              <a:rPr lang="en-US" smtClean="0"/>
              <a:pPr/>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DE24E-235D-4BC3-BCE7-0A642DC585D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ECB67C-326A-491F-89C8-7F4395028EE3}" type="datetimeFigureOut">
              <a:rPr lang="en-US" smtClean="0"/>
              <a:pPr/>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DE24E-235D-4BC3-BCE7-0A642DC585D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ECB67C-326A-491F-89C8-7F4395028EE3}" type="datetimeFigureOut">
              <a:rPr lang="en-US" smtClean="0"/>
              <a:pPr/>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DE24E-235D-4BC3-BCE7-0A642DC585D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40"/>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6B53BA50-A22E-4EAE-B73B-1D39DD91E14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ECB67C-326A-491F-89C8-7F4395028EE3}" type="datetimeFigureOut">
              <a:rPr lang="en-US" smtClean="0"/>
              <a:pPr/>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DE24E-235D-4BC3-BCE7-0A642DC585D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ECB67C-326A-491F-89C8-7F4395028EE3}" type="datetimeFigureOut">
              <a:rPr lang="en-US" smtClean="0"/>
              <a:pPr/>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DE24E-235D-4BC3-BCE7-0A642DC585D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ECB67C-326A-491F-89C8-7F4395028EE3}" type="datetimeFigureOut">
              <a:rPr lang="en-US" smtClean="0"/>
              <a:pPr/>
              <a:t>5/18/2018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8DE24E-235D-4BC3-BCE7-0A642DC585D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ECB67C-326A-491F-89C8-7F4395028EE3}" type="datetimeFigureOut">
              <a:rPr lang="en-US" smtClean="0"/>
              <a:pPr/>
              <a:t>5/18/2018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8DE24E-235D-4BC3-BCE7-0A642DC585D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ECB67C-326A-491F-89C8-7F4395028EE3}" type="datetimeFigureOut">
              <a:rPr lang="en-US" smtClean="0"/>
              <a:pPr/>
              <a:t>5/18/2018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8DE24E-235D-4BC3-BCE7-0A642DC585D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ECB67C-326A-491F-89C8-7F4395028EE3}" type="datetimeFigureOut">
              <a:rPr lang="en-US" smtClean="0"/>
              <a:pPr/>
              <a:t>5/18/2018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8DE24E-235D-4BC3-BCE7-0A642DC585D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CB67C-326A-491F-89C8-7F4395028EE3}" type="datetimeFigureOut">
              <a:rPr lang="en-US" smtClean="0"/>
              <a:pPr/>
              <a:t>5/18/2018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8DE24E-235D-4BC3-BCE7-0A642DC585D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CB67C-326A-491F-89C8-7F4395028EE3}" type="datetimeFigureOut">
              <a:rPr lang="en-US" smtClean="0"/>
              <a:pPr/>
              <a:t>5/18/2018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8DE24E-235D-4BC3-BCE7-0A642DC585D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ECB67C-326A-491F-89C8-7F4395028EE3}" type="datetimeFigureOut">
              <a:rPr lang="en-US" smtClean="0"/>
              <a:pPr/>
              <a:t>5/18/2018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8DE24E-235D-4BC3-BCE7-0A642DC585D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282593A3-BCA9-4C37-B982-74EFA4FC7F43}" type="slidenum">
              <a:rPr lang="en-US" smtClean="0">
                <a:solidFill>
                  <a:schemeClr val="tx1"/>
                </a:solidFill>
              </a:rPr>
              <a:pPr/>
              <a:t>1</a:t>
            </a:fld>
            <a:endParaRPr lang="en-US" smtClean="0">
              <a:solidFill>
                <a:schemeClr val="tx1"/>
              </a:solidFill>
            </a:endParaRPr>
          </a:p>
        </p:txBody>
      </p:sp>
      <p:pic>
        <p:nvPicPr>
          <p:cNvPr id="3075" name="Picture 5" descr="C:\Documents and Settings\user\Desktop\LOGO\MDM_LOGO_JPEG.JPG"/>
          <p:cNvPicPr>
            <a:picLocks noChangeAspect="1" noChangeArrowheads="1"/>
          </p:cNvPicPr>
          <p:nvPr/>
        </p:nvPicPr>
        <p:blipFill>
          <a:blip r:embed="rId3"/>
          <a:srcRect l="27779" t="13121" r="27777" b="10283"/>
          <a:stretch>
            <a:fillRect/>
          </a:stretch>
        </p:blipFill>
        <p:spPr bwMode="auto">
          <a:xfrm>
            <a:off x="7162801" y="228416"/>
            <a:ext cx="1743075" cy="1605830"/>
          </a:xfrm>
          <a:prstGeom prst="rect">
            <a:avLst/>
          </a:prstGeom>
          <a:noFill/>
          <a:ln w="9525">
            <a:noFill/>
            <a:miter lim="800000"/>
            <a:headEnd/>
            <a:tailEnd/>
          </a:ln>
        </p:spPr>
      </p:pic>
      <p:pic>
        <p:nvPicPr>
          <p:cNvPr id="3077" name="Picture 7"/>
          <p:cNvPicPr>
            <a:picLocks noChangeAspect="1" noChangeArrowheads="1"/>
          </p:cNvPicPr>
          <p:nvPr/>
        </p:nvPicPr>
        <p:blipFill>
          <a:blip r:embed="rId4"/>
          <a:srcRect/>
          <a:stretch>
            <a:fillRect/>
          </a:stretch>
        </p:blipFill>
        <p:spPr bwMode="auto">
          <a:xfrm>
            <a:off x="3810000" y="239491"/>
            <a:ext cx="1524000" cy="1852241"/>
          </a:xfrm>
          <a:prstGeom prst="rect">
            <a:avLst/>
          </a:prstGeom>
          <a:noFill/>
          <a:ln w="9525">
            <a:noFill/>
            <a:miter lim="800000"/>
            <a:headEnd/>
            <a:tailEnd/>
          </a:ln>
        </p:spPr>
      </p:pic>
      <p:sp>
        <p:nvSpPr>
          <p:cNvPr id="10" name="Rectangle 9"/>
          <p:cNvSpPr/>
          <p:nvPr/>
        </p:nvSpPr>
        <p:spPr>
          <a:xfrm>
            <a:off x="-12700" y="2963863"/>
            <a:ext cx="9144000" cy="2277547"/>
          </a:xfrm>
          <a:prstGeom prst="rect">
            <a:avLst/>
          </a:prstGeom>
          <a:noFill/>
        </p:spPr>
        <p:txBody>
          <a:bodyPr>
            <a:spAutoFit/>
          </a:bodyPr>
          <a:lstStyle/>
          <a:p>
            <a:pPr algn="ctr">
              <a:defRPr/>
            </a:pPr>
            <a:r>
              <a:rPr lang="en-US" sz="4400" b="1" dirty="0">
                <a:ln w="12700">
                  <a:solidFill>
                    <a:schemeClr val="tx2">
                      <a:satMod val="155000"/>
                    </a:schemeClr>
                  </a:solidFill>
                  <a:prstDash val="solid"/>
                </a:ln>
                <a:solidFill>
                  <a:srgbClr val="FF0000"/>
                </a:solidFill>
                <a:effectLst>
                  <a:outerShdw blurRad="38100" dist="38100" dir="2700000" algn="tl">
                    <a:srgbClr val="000000">
                      <a:alpha val="43137"/>
                    </a:srgbClr>
                  </a:outerShdw>
                </a:effectLst>
                <a:latin typeface="Book Antiqua" pitchFamily="18" charset="0"/>
                <a:cs typeface="+mn-cs"/>
              </a:rPr>
              <a:t>Directorate of Education</a:t>
            </a:r>
            <a:br>
              <a:rPr lang="en-US" sz="4400" b="1" dirty="0">
                <a:ln w="12700">
                  <a:solidFill>
                    <a:schemeClr val="tx2">
                      <a:satMod val="155000"/>
                    </a:schemeClr>
                  </a:solidFill>
                  <a:prstDash val="solid"/>
                </a:ln>
                <a:solidFill>
                  <a:srgbClr val="FF0000"/>
                </a:solidFill>
                <a:effectLst>
                  <a:outerShdw blurRad="38100" dist="38100" dir="2700000" algn="tl">
                    <a:srgbClr val="000000">
                      <a:alpha val="43137"/>
                    </a:srgbClr>
                  </a:outerShdw>
                </a:effectLst>
                <a:latin typeface="Book Antiqua" pitchFamily="18" charset="0"/>
                <a:cs typeface="+mn-cs"/>
              </a:rPr>
            </a:br>
            <a:r>
              <a:rPr lang="en-US" sz="4400" b="1" dirty="0">
                <a:ln w="12700">
                  <a:solidFill>
                    <a:schemeClr val="tx2">
                      <a:satMod val="155000"/>
                    </a:schemeClr>
                  </a:solidFill>
                  <a:prstDash val="solid"/>
                </a:ln>
                <a:solidFill>
                  <a:srgbClr val="FF0000"/>
                </a:solidFill>
                <a:effectLst>
                  <a:outerShdw blurRad="38100" dist="38100" dir="2700000" algn="tl">
                    <a:srgbClr val="000000">
                      <a:alpha val="43137"/>
                    </a:srgbClr>
                  </a:outerShdw>
                </a:effectLst>
                <a:latin typeface="Book Antiqua" pitchFamily="18" charset="0"/>
                <a:cs typeface="+mn-cs"/>
              </a:rPr>
              <a:t>Government of Goa</a:t>
            </a:r>
            <a:r>
              <a:rPr lang="en-US" sz="5400" b="1" dirty="0">
                <a:ln w="12700">
                  <a:solidFill>
                    <a:schemeClr val="tx2">
                      <a:satMod val="155000"/>
                    </a:schemeClr>
                  </a:solidFill>
                  <a:prstDash val="solid"/>
                </a:ln>
                <a:solidFill>
                  <a:srgbClr val="FF0000"/>
                </a:solidFill>
                <a:effectLst>
                  <a:outerShdw blurRad="38100" dist="38100" dir="2700000" algn="tl">
                    <a:srgbClr val="000000">
                      <a:alpha val="43137"/>
                    </a:srgbClr>
                  </a:outerShdw>
                </a:effectLst>
                <a:latin typeface="Book Antiqua" pitchFamily="18" charset="0"/>
                <a:cs typeface="+mn-cs"/>
              </a:rPr>
              <a:t/>
            </a:r>
            <a:br>
              <a:rPr lang="en-US" sz="5400" b="1" dirty="0">
                <a:ln w="12700">
                  <a:solidFill>
                    <a:schemeClr val="tx2">
                      <a:satMod val="155000"/>
                    </a:schemeClr>
                  </a:solidFill>
                  <a:prstDash val="solid"/>
                </a:ln>
                <a:solidFill>
                  <a:srgbClr val="FF0000"/>
                </a:solidFill>
                <a:effectLst>
                  <a:outerShdw blurRad="38100" dist="38100" dir="2700000" algn="tl">
                    <a:srgbClr val="000000">
                      <a:alpha val="43137"/>
                    </a:srgbClr>
                  </a:outerShdw>
                </a:effectLst>
                <a:latin typeface="Book Antiqua" pitchFamily="18" charset="0"/>
                <a:cs typeface="+mn-cs"/>
              </a:rPr>
            </a:br>
            <a:r>
              <a:rPr lang="en-US" sz="5400" b="1" dirty="0">
                <a:ln w="12700">
                  <a:solidFill>
                    <a:schemeClr val="tx2">
                      <a:satMod val="155000"/>
                    </a:schemeClr>
                  </a:solidFill>
                  <a:prstDash val="solid"/>
                </a:ln>
                <a:solidFill>
                  <a:srgbClr val="FF0000"/>
                </a:solidFill>
                <a:effectLst>
                  <a:outerShdw blurRad="38100" dist="38100" dir="2700000" algn="tl">
                    <a:srgbClr val="000000">
                      <a:alpha val="43137"/>
                    </a:srgbClr>
                  </a:outerShdw>
                </a:effectLst>
                <a:latin typeface="Book Antiqua" pitchFamily="18" charset="0"/>
                <a:cs typeface="+mn-cs"/>
              </a:rPr>
              <a:t>MID DAY MEAL SCHEME</a:t>
            </a:r>
            <a:endParaRPr lang="en-IN" sz="5400" b="1" dirty="0">
              <a:ln w="12700">
                <a:solidFill>
                  <a:schemeClr val="tx2">
                    <a:satMod val="155000"/>
                  </a:schemeClr>
                </a:solidFill>
                <a:prstDash val="solid"/>
              </a:ln>
              <a:solidFill>
                <a:srgbClr val="FF0000"/>
              </a:solidFill>
              <a:effectLst>
                <a:outerShdw blurRad="38100" dist="38100" dir="2700000" algn="tl">
                  <a:srgbClr val="000000">
                    <a:alpha val="43137"/>
                  </a:srgbClr>
                </a:outerShdw>
              </a:effectLst>
              <a:cs typeface="+mn-cs"/>
            </a:endParaRPr>
          </a:p>
        </p:txBody>
      </p:sp>
      <p:pic>
        <p:nvPicPr>
          <p:cNvPr id="2055" name="Picture 7"/>
          <p:cNvPicPr>
            <a:picLocks noChangeAspect="1" noChangeArrowheads="1"/>
          </p:cNvPicPr>
          <p:nvPr/>
        </p:nvPicPr>
        <p:blipFill>
          <a:blip r:embed="rId5"/>
          <a:srcRect/>
          <a:stretch>
            <a:fillRect/>
          </a:stretch>
        </p:blipFill>
        <p:spPr bwMode="auto">
          <a:xfrm>
            <a:off x="304800" y="181349"/>
            <a:ext cx="3152775" cy="2782515"/>
          </a:xfrm>
          <a:prstGeom prst="rect">
            <a:avLst/>
          </a:prstGeom>
          <a:noFill/>
          <a:ln w="9525">
            <a:noFill/>
            <a:miter lim="800000"/>
            <a:headEnd/>
            <a:tailEnd/>
          </a:ln>
        </p:spPr>
      </p:pic>
      <p:pic>
        <p:nvPicPr>
          <p:cNvPr id="9223" name="Picture 9" descr="C:\Users\Admin\Desktop\photos of goa\2.jpg"/>
          <p:cNvPicPr>
            <a:picLocks noChangeAspect="1" noChangeArrowheads="1"/>
          </p:cNvPicPr>
          <p:nvPr/>
        </p:nvPicPr>
        <p:blipFill>
          <a:blip r:embed="rId6"/>
          <a:srcRect/>
          <a:stretch>
            <a:fillRect/>
          </a:stretch>
        </p:blipFill>
        <p:spPr bwMode="auto">
          <a:xfrm>
            <a:off x="0" y="4979457"/>
            <a:ext cx="2590800" cy="1878543"/>
          </a:xfrm>
          <a:prstGeom prst="rect">
            <a:avLst/>
          </a:prstGeom>
          <a:noFill/>
          <a:ln w="9525">
            <a:noFill/>
            <a:miter lim="800000"/>
            <a:headEnd/>
            <a:tailEnd/>
          </a:ln>
        </p:spPr>
      </p:pic>
      <p:pic>
        <p:nvPicPr>
          <p:cNvPr id="9224" name="Picture 10" descr="C:\Users\Admin\Desktop\photos of goa\images2.jpg"/>
          <p:cNvPicPr>
            <a:picLocks noChangeAspect="1" noChangeArrowheads="1"/>
          </p:cNvPicPr>
          <p:nvPr/>
        </p:nvPicPr>
        <p:blipFill>
          <a:blip r:embed="rId7"/>
          <a:srcRect/>
          <a:stretch>
            <a:fillRect/>
          </a:stretch>
        </p:blipFill>
        <p:spPr bwMode="auto">
          <a:xfrm>
            <a:off x="6248400" y="4979457"/>
            <a:ext cx="2882900" cy="1878543"/>
          </a:xfrm>
          <a:prstGeom prst="rect">
            <a:avLst/>
          </a:prstGeom>
          <a:noFill/>
          <a:ln w="9525">
            <a:noFill/>
            <a:miter lim="800000"/>
            <a:headEnd/>
            <a:tailEnd/>
          </a:ln>
        </p:spPr>
      </p:pic>
      <p:pic>
        <p:nvPicPr>
          <p:cNvPr id="9225" name="Picture 11" descr="C:\Users\Admin\Desktop\photos of goa\images1.jpg"/>
          <p:cNvPicPr>
            <a:picLocks noChangeAspect="1" noChangeArrowheads="1"/>
          </p:cNvPicPr>
          <p:nvPr/>
        </p:nvPicPr>
        <p:blipFill>
          <a:blip r:embed="rId8"/>
          <a:srcRect/>
          <a:stretch>
            <a:fillRect/>
          </a:stretch>
        </p:blipFill>
        <p:spPr bwMode="auto">
          <a:xfrm>
            <a:off x="2590800" y="4989147"/>
            <a:ext cx="3657600" cy="1868853"/>
          </a:xfrm>
          <a:prstGeom prst="rect">
            <a:avLst/>
          </a:prstGeom>
          <a:noFill/>
          <a:ln w="9525">
            <a:noFill/>
            <a:miter lim="800000"/>
            <a:headEnd/>
            <a:tailEnd/>
          </a:ln>
        </p:spPr>
      </p:pic>
    </p:spTree>
  </p:cSld>
  <p:clrMapOvr>
    <a:masterClrMapping/>
  </p:clrMapOvr>
  <p:transition advClick="0" advTm="5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3077"/>
                                        </p:tgtEl>
                                        <p:attrNameLst>
                                          <p:attrName>style.visibility</p:attrName>
                                        </p:attrNameLst>
                                      </p:cBhvr>
                                      <p:to>
                                        <p:strVal val="visible"/>
                                      </p:to>
                                    </p:set>
                                    <p:animEffect transition="in" filter="fade">
                                      <p:cBhvr>
                                        <p:cTn id="7" dur="500"/>
                                        <p:tgtEl>
                                          <p:spTgt spid="3077"/>
                                        </p:tgtEl>
                                      </p:cBhvr>
                                    </p:animEffect>
                                    <p:anim calcmode="lin" valueType="num">
                                      <p:cBhvr>
                                        <p:cTn id="8" dur="500" fill="hold"/>
                                        <p:tgtEl>
                                          <p:spTgt spid="3077"/>
                                        </p:tgtEl>
                                        <p:attrNameLst>
                                          <p:attrName>ppt_x</p:attrName>
                                        </p:attrNameLst>
                                      </p:cBhvr>
                                      <p:tavLst>
                                        <p:tav tm="0">
                                          <p:val>
                                            <p:strVal val="#ppt_x"/>
                                          </p:val>
                                        </p:tav>
                                        <p:tav tm="100000">
                                          <p:val>
                                            <p:strVal val="#ppt_x"/>
                                          </p:val>
                                        </p:tav>
                                      </p:tavLst>
                                    </p:anim>
                                    <p:anim calcmode="lin" valueType="num">
                                      <p:cBhvr>
                                        <p:cTn id="9" dur="500" fill="hold"/>
                                        <p:tgtEl>
                                          <p:spTgt spid="3077"/>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5" presetClass="entr" presetSubtype="10" fill="hold" nodeType="afterEffect">
                                  <p:stCondLst>
                                    <p:cond delay="0"/>
                                  </p:stCondLst>
                                  <p:childTnLst>
                                    <p:set>
                                      <p:cBhvr>
                                        <p:cTn id="12" dur="1" fill="hold">
                                          <p:stCondLst>
                                            <p:cond delay="0"/>
                                          </p:stCondLst>
                                        </p:cTn>
                                        <p:tgtEl>
                                          <p:spTgt spid="3075"/>
                                        </p:tgtEl>
                                        <p:attrNameLst>
                                          <p:attrName>style.visibility</p:attrName>
                                        </p:attrNameLst>
                                      </p:cBhvr>
                                      <p:to>
                                        <p:strVal val="visible"/>
                                      </p:to>
                                    </p:set>
                                    <p:animEffect transition="in" filter="checkerboard(across)">
                                      <p:cBhvr>
                                        <p:cTn id="13" dur="500"/>
                                        <p:tgtEl>
                                          <p:spTgt spid="3075"/>
                                        </p:tgtEl>
                                      </p:cBhvr>
                                    </p:animEffect>
                                  </p:childTnLst>
                                </p:cTn>
                              </p:par>
                            </p:childTnLst>
                          </p:cTn>
                        </p:par>
                        <p:par>
                          <p:cTn id="14" fill="hold" nodeType="afterGroup">
                            <p:stCondLst>
                              <p:cond delay="1000"/>
                            </p:stCondLst>
                            <p:childTnLst>
                              <p:par>
                                <p:cTn id="15" presetID="9" presetClass="entr" presetSubtype="0"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ssolve">
                                      <p:cBhvr>
                                        <p:cTn id="17" dur="500"/>
                                        <p:tgtEl>
                                          <p:spTgt spid="10"/>
                                        </p:tgtEl>
                                      </p:cBhvr>
                                    </p:animEffect>
                                  </p:childTnLst>
                                </p:cTn>
                              </p:par>
                            </p:childTnLst>
                          </p:cTn>
                        </p:par>
                        <p:par>
                          <p:cTn id="18" fill="hold" nodeType="afterGroup">
                            <p:stCondLst>
                              <p:cond delay="1500"/>
                            </p:stCondLst>
                            <p:childTnLst>
                              <p:par>
                                <p:cTn id="19" presetID="6" presetClass="entr" presetSubtype="16" fill="hold" nodeType="afterEffect">
                                  <p:stCondLst>
                                    <p:cond delay="0"/>
                                  </p:stCondLst>
                                  <p:childTnLst>
                                    <p:set>
                                      <p:cBhvr>
                                        <p:cTn id="20" dur="1" fill="hold">
                                          <p:stCondLst>
                                            <p:cond delay="0"/>
                                          </p:stCondLst>
                                        </p:cTn>
                                        <p:tgtEl>
                                          <p:spTgt spid="2055"/>
                                        </p:tgtEl>
                                        <p:attrNameLst>
                                          <p:attrName>style.visibility</p:attrName>
                                        </p:attrNameLst>
                                      </p:cBhvr>
                                      <p:to>
                                        <p:strVal val="visible"/>
                                      </p:to>
                                    </p:set>
                                    <p:animEffect transition="in" filter="circle(in)">
                                      <p:cBhvr>
                                        <p:cTn id="21" dur="1000"/>
                                        <p:tgtEl>
                                          <p:spTgt spid="20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descr="C:\Users\Admin\Desktop\MDM logo edited.jpg"/>
          <p:cNvPicPr>
            <a:picLocks noChangeAspect="1" noChangeArrowheads="1"/>
          </p:cNvPicPr>
          <p:nvPr/>
        </p:nvPicPr>
        <p:blipFill>
          <a:blip r:embed="rId3"/>
          <a:srcRect/>
          <a:stretch>
            <a:fillRect/>
          </a:stretch>
        </p:blipFill>
        <p:spPr bwMode="auto">
          <a:xfrm>
            <a:off x="990600" y="762000"/>
            <a:ext cx="6853237" cy="5248017"/>
          </a:xfrm>
          <a:prstGeom prst="rect">
            <a:avLst/>
          </a:prstGeom>
          <a:noFill/>
          <a:ln w="9525">
            <a:noFill/>
            <a:miter lim="800000"/>
            <a:headEnd/>
            <a:tailEnd/>
          </a:ln>
        </p:spPr>
      </p:pic>
      <p:sp>
        <p:nvSpPr>
          <p:cNvPr id="10243" name="Text Box 6"/>
          <p:cNvSpPr>
            <a:spLocks noGrp="1" noChangeArrowheads="1"/>
          </p:cNvSpPr>
          <p:nvPr>
            <p:ph idx="1"/>
          </p:nvPr>
        </p:nvSpPr>
        <p:spPr>
          <a:xfrm>
            <a:off x="533400" y="704629"/>
            <a:ext cx="8229600" cy="4909036"/>
          </a:xfrm>
          <a:solidFill>
            <a:schemeClr val="bg1"/>
          </a:solidFill>
        </p:spPr>
        <p:txBody>
          <a:bodyPr wrap="square" rtlCol="0">
            <a:spAutoFit/>
          </a:bodyPr>
          <a:lstStyle/>
          <a:p>
            <a:pPr marL="800100" lvl="1" indent="-342900" eaLnBrk="1" fontAlgn="auto" hangingPunct="1">
              <a:spcBef>
                <a:spcPts val="324"/>
              </a:spcBef>
              <a:spcAft>
                <a:spcPts val="0"/>
              </a:spcAft>
              <a:buClr>
                <a:schemeClr val="accent6">
                  <a:lumMod val="75000"/>
                </a:schemeClr>
              </a:buClr>
              <a:buFont typeface="Wingdings" pitchFamily="2" charset="2"/>
              <a:buChar char="v"/>
              <a:defRPr/>
            </a:pPr>
            <a:r>
              <a:rPr lang="en-US" altLang="en-US" sz="1700" b="1" dirty="0" smtClean="0">
                <a:solidFill>
                  <a:schemeClr val="hlink"/>
                </a:solidFill>
                <a:latin typeface="Book Antiqua" pitchFamily="18" charset="0"/>
              </a:rPr>
              <a:t>   </a:t>
            </a:r>
            <a:r>
              <a:rPr lang="en-US" altLang="en-US" sz="1700" b="1" u="sng" dirty="0" smtClean="0">
                <a:solidFill>
                  <a:srgbClr val="FF0000"/>
                </a:solidFill>
                <a:latin typeface="Book Antiqua" pitchFamily="18" charset="0"/>
              </a:rPr>
              <a:t>F.C.I. Depot (Food grain)</a:t>
            </a:r>
            <a:r>
              <a:rPr lang="en-US" altLang="en-US" sz="1700" b="1" dirty="0" smtClean="0">
                <a:solidFill>
                  <a:srgbClr val="FF0000"/>
                </a:solidFill>
                <a:latin typeface="Book Antiqua" pitchFamily="18" charset="0"/>
              </a:rPr>
              <a:t>		</a:t>
            </a:r>
          </a:p>
          <a:p>
            <a:pPr marL="800100" lvl="1" indent="-342900">
              <a:spcBef>
                <a:spcPts val="324"/>
              </a:spcBef>
              <a:buClr>
                <a:schemeClr val="accent6">
                  <a:lumMod val="75000"/>
                </a:schemeClr>
              </a:buClr>
              <a:buFont typeface="Wingdings" pitchFamily="2" charset="2"/>
              <a:buChar char="q"/>
              <a:defRPr/>
            </a:pPr>
            <a:r>
              <a:rPr lang="en-US" altLang="en-US" sz="1700" dirty="0" smtClean="0">
                <a:solidFill>
                  <a:schemeClr val="tx1">
                    <a:lumMod val="75000"/>
                    <a:lumOff val="25000"/>
                  </a:schemeClr>
                </a:solidFill>
                <a:latin typeface="Book Antiqua" pitchFamily="18" charset="0"/>
              </a:rPr>
              <a:t>Quality Control Officer of FCI and Vocational Education Officer (VEO)  </a:t>
            </a:r>
          </a:p>
          <a:p>
            <a:pPr marL="800100" lvl="1" indent="-342900" eaLnBrk="1" fontAlgn="auto" hangingPunct="1">
              <a:spcBef>
                <a:spcPts val="324"/>
              </a:spcBef>
              <a:spcAft>
                <a:spcPts val="0"/>
              </a:spcAft>
              <a:buClr>
                <a:schemeClr val="accent6">
                  <a:lumMod val="75000"/>
                </a:schemeClr>
              </a:buClr>
              <a:buFont typeface="Wingdings" pitchFamily="2" charset="2"/>
              <a:buChar char="q"/>
              <a:defRPr/>
            </a:pPr>
            <a:r>
              <a:rPr lang="en-US" altLang="en-US" sz="1700" dirty="0" smtClean="0">
                <a:solidFill>
                  <a:schemeClr val="tx1">
                    <a:lumMod val="75000"/>
                    <a:lumOff val="25000"/>
                  </a:schemeClr>
                </a:solidFill>
                <a:latin typeface="Book Antiqua" pitchFamily="18" charset="0"/>
              </a:rPr>
              <a:t>Samples are stored in the Directorate of Education.</a:t>
            </a:r>
          </a:p>
          <a:p>
            <a:pPr marL="800100" lvl="1" indent="-342900" eaLnBrk="1" fontAlgn="auto" hangingPunct="1">
              <a:spcBef>
                <a:spcPts val="324"/>
              </a:spcBef>
              <a:spcAft>
                <a:spcPts val="0"/>
              </a:spcAft>
              <a:buClr>
                <a:schemeClr val="accent6">
                  <a:lumMod val="75000"/>
                </a:schemeClr>
              </a:buClr>
              <a:buFont typeface="Wingdings" pitchFamily="2" charset="2"/>
              <a:buChar char="q"/>
              <a:defRPr/>
            </a:pPr>
            <a:r>
              <a:rPr lang="en-US" altLang="en-US" sz="1700" dirty="0" smtClean="0">
                <a:solidFill>
                  <a:schemeClr val="tx1">
                    <a:lumMod val="75000"/>
                    <a:lumOff val="25000"/>
                  </a:schemeClr>
                </a:solidFill>
                <a:latin typeface="Book Antiqua" pitchFamily="18" charset="0"/>
              </a:rPr>
              <a:t>Self Help Groups are provided with the samples to cross check the quality at the time of receiving the food grains from the civil supply godown/s.</a:t>
            </a:r>
          </a:p>
          <a:p>
            <a:pPr marL="457200" lvl="1" indent="0" eaLnBrk="1" fontAlgn="auto" hangingPunct="1">
              <a:spcBef>
                <a:spcPts val="324"/>
              </a:spcBef>
              <a:spcAft>
                <a:spcPts val="0"/>
              </a:spcAft>
              <a:buClr>
                <a:schemeClr val="accent6">
                  <a:lumMod val="75000"/>
                </a:schemeClr>
              </a:buClr>
              <a:buFontTx/>
              <a:buNone/>
              <a:defRPr/>
            </a:pPr>
            <a:endParaRPr lang="en-US" altLang="en-US" sz="1700" dirty="0" smtClean="0">
              <a:solidFill>
                <a:schemeClr val="tx1">
                  <a:lumMod val="75000"/>
                  <a:lumOff val="25000"/>
                </a:schemeClr>
              </a:solidFill>
              <a:latin typeface="Book Antiqua" pitchFamily="18" charset="0"/>
            </a:endParaRPr>
          </a:p>
          <a:p>
            <a:pPr marL="800100" lvl="1" indent="-342900" eaLnBrk="1" fontAlgn="auto" hangingPunct="1">
              <a:spcBef>
                <a:spcPts val="324"/>
              </a:spcBef>
              <a:spcAft>
                <a:spcPts val="0"/>
              </a:spcAft>
              <a:buClr>
                <a:schemeClr val="accent6">
                  <a:lumMod val="75000"/>
                </a:schemeClr>
              </a:buClr>
              <a:buFont typeface="Wingdings" pitchFamily="2" charset="2"/>
              <a:buChar char="v"/>
              <a:defRPr/>
            </a:pPr>
            <a:r>
              <a:rPr lang="en-US" altLang="en-US" sz="1700" b="1" dirty="0" smtClean="0">
                <a:solidFill>
                  <a:srgbClr val="FF0000"/>
                </a:solidFill>
                <a:latin typeface="Book Antiqua" pitchFamily="18" charset="0"/>
              </a:rPr>
              <a:t>   </a:t>
            </a:r>
            <a:r>
              <a:rPr lang="en-US" altLang="en-US" sz="1700" b="1" u="sng" dirty="0" smtClean="0">
                <a:solidFill>
                  <a:srgbClr val="FF0000"/>
                </a:solidFill>
                <a:latin typeface="Book Antiqua" pitchFamily="18" charset="0"/>
              </a:rPr>
              <a:t>Kitchen (Preparation)</a:t>
            </a:r>
          </a:p>
          <a:p>
            <a:pPr marL="800100" lvl="1" indent="-342900" eaLnBrk="1" fontAlgn="auto" hangingPunct="1">
              <a:spcBef>
                <a:spcPts val="324"/>
              </a:spcBef>
              <a:spcAft>
                <a:spcPts val="0"/>
              </a:spcAft>
              <a:buClr>
                <a:schemeClr val="accent6">
                  <a:lumMod val="75000"/>
                </a:schemeClr>
              </a:buClr>
              <a:buFont typeface="Wingdings" pitchFamily="2" charset="2"/>
              <a:buNone/>
              <a:defRPr/>
            </a:pPr>
            <a:r>
              <a:rPr lang="en-US" altLang="en-US" sz="1700" dirty="0" smtClean="0">
                <a:solidFill>
                  <a:schemeClr val="tx1">
                    <a:lumMod val="75000"/>
                    <a:lumOff val="25000"/>
                  </a:schemeClr>
                </a:solidFill>
                <a:latin typeface="Book Antiqua" pitchFamily="18" charset="0"/>
              </a:rPr>
              <a:t>Inspected by:</a:t>
            </a:r>
          </a:p>
          <a:p>
            <a:pPr marL="800100" lvl="1" indent="-342900" eaLnBrk="1" fontAlgn="auto" hangingPunct="1">
              <a:spcBef>
                <a:spcPts val="324"/>
              </a:spcBef>
              <a:spcAft>
                <a:spcPts val="0"/>
              </a:spcAft>
              <a:buClr>
                <a:schemeClr val="accent6">
                  <a:lumMod val="75000"/>
                </a:schemeClr>
              </a:buClr>
              <a:buFont typeface="Wingdings" pitchFamily="2" charset="2"/>
              <a:buChar char="q"/>
              <a:defRPr/>
            </a:pPr>
            <a:r>
              <a:rPr lang="en-US" altLang="en-US" sz="1700" dirty="0" smtClean="0">
                <a:solidFill>
                  <a:schemeClr val="tx1">
                    <a:lumMod val="75000"/>
                    <a:lumOff val="25000"/>
                  </a:schemeClr>
                </a:solidFill>
                <a:latin typeface="Book Antiqua" pitchFamily="18" charset="0"/>
              </a:rPr>
              <a:t>Officials from the Directorate of Food and Drug Administration.</a:t>
            </a:r>
          </a:p>
          <a:p>
            <a:pPr marL="800100" lvl="1" indent="-342900" eaLnBrk="1" fontAlgn="auto" hangingPunct="1">
              <a:spcBef>
                <a:spcPts val="324"/>
              </a:spcBef>
              <a:spcAft>
                <a:spcPts val="0"/>
              </a:spcAft>
              <a:buClr>
                <a:schemeClr val="accent6">
                  <a:lumMod val="75000"/>
                </a:schemeClr>
              </a:buClr>
              <a:buFont typeface="Wingdings" pitchFamily="2" charset="2"/>
              <a:buChar char="q"/>
              <a:defRPr/>
            </a:pPr>
            <a:r>
              <a:rPr lang="en-US" altLang="en-US" sz="1700" dirty="0" smtClean="0">
                <a:solidFill>
                  <a:schemeClr val="tx1">
                    <a:lumMod val="75000"/>
                    <a:lumOff val="25000"/>
                  </a:schemeClr>
                </a:solidFill>
                <a:latin typeface="Book Antiqua" pitchFamily="18" charset="0"/>
              </a:rPr>
              <a:t>Vocational Education Officer (VEO)  </a:t>
            </a:r>
          </a:p>
          <a:p>
            <a:pPr marL="800100" lvl="1" indent="-342900" eaLnBrk="1" fontAlgn="auto" hangingPunct="1">
              <a:spcBef>
                <a:spcPts val="324"/>
              </a:spcBef>
              <a:spcAft>
                <a:spcPts val="0"/>
              </a:spcAft>
              <a:buClr>
                <a:schemeClr val="accent6">
                  <a:lumMod val="75000"/>
                </a:schemeClr>
              </a:buClr>
              <a:buFont typeface="Wingdings" pitchFamily="2" charset="2"/>
              <a:buChar char="q"/>
              <a:defRPr/>
            </a:pPr>
            <a:r>
              <a:rPr lang="en-US" altLang="en-US" sz="1700" dirty="0" smtClean="0">
                <a:solidFill>
                  <a:schemeClr val="tx1">
                    <a:lumMod val="75000"/>
                    <a:lumOff val="25000"/>
                  </a:schemeClr>
                </a:solidFill>
                <a:latin typeface="Book Antiqua" pitchFamily="18" charset="0"/>
              </a:rPr>
              <a:t>Heads of the Schools</a:t>
            </a:r>
          </a:p>
          <a:p>
            <a:pPr marL="800100" lvl="1" indent="-342900" eaLnBrk="1" fontAlgn="auto" hangingPunct="1">
              <a:spcBef>
                <a:spcPts val="324"/>
              </a:spcBef>
              <a:spcAft>
                <a:spcPts val="0"/>
              </a:spcAft>
              <a:buClr>
                <a:schemeClr val="accent6">
                  <a:lumMod val="75000"/>
                </a:schemeClr>
              </a:buClr>
              <a:buFont typeface="Wingdings" pitchFamily="2" charset="2"/>
              <a:buChar char="q"/>
              <a:defRPr/>
            </a:pPr>
            <a:r>
              <a:rPr lang="en-US" altLang="en-US" sz="1700" dirty="0" smtClean="0">
                <a:solidFill>
                  <a:schemeClr val="tx1">
                    <a:lumMod val="75000"/>
                    <a:lumOff val="25000"/>
                  </a:schemeClr>
                </a:solidFill>
                <a:latin typeface="Book Antiqua" pitchFamily="18" charset="0"/>
              </a:rPr>
              <a:t>A.D.E.I.s of respective </a:t>
            </a:r>
            <a:r>
              <a:rPr lang="en-US" altLang="en-US" sz="1700" dirty="0" err="1" smtClean="0">
                <a:solidFill>
                  <a:schemeClr val="tx1">
                    <a:lumMod val="75000"/>
                    <a:lumOff val="25000"/>
                  </a:schemeClr>
                </a:solidFill>
                <a:latin typeface="Book Antiqua" pitchFamily="18" charset="0"/>
              </a:rPr>
              <a:t>Taluka</a:t>
            </a:r>
            <a:r>
              <a:rPr lang="en-US" altLang="en-US" sz="1700" dirty="0" smtClean="0">
                <a:solidFill>
                  <a:schemeClr val="tx1">
                    <a:lumMod val="75000"/>
                    <a:lumOff val="25000"/>
                  </a:schemeClr>
                </a:solidFill>
                <a:latin typeface="Book Antiqua" pitchFamily="18" charset="0"/>
              </a:rPr>
              <a:t>.   </a:t>
            </a:r>
          </a:p>
          <a:p>
            <a:pPr marL="800100" lvl="1" indent="-342900" eaLnBrk="1" fontAlgn="auto" hangingPunct="1">
              <a:spcBef>
                <a:spcPts val="324"/>
              </a:spcBef>
              <a:spcAft>
                <a:spcPts val="0"/>
              </a:spcAft>
              <a:buClr>
                <a:schemeClr val="accent6">
                  <a:lumMod val="75000"/>
                </a:schemeClr>
              </a:buClr>
              <a:buFont typeface="Wingdings" pitchFamily="2" charset="2"/>
              <a:buChar char="q"/>
              <a:defRPr/>
            </a:pPr>
            <a:r>
              <a:rPr lang="en-US" altLang="en-US" sz="1700" dirty="0" smtClean="0">
                <a:solidFill>
                  <a:schemeClr val="tx1">
                    <a:lumMod val="75000"/>
                    <a:lumOff val="25000"/>
                  </a:schemeClr>
                </a:solidFill>
                <a:latin typeface="Book Antiqua" pitchFamily="18" charset="0"/>
              </a:rPr>
              <a:t>Health Officer.</a:t>
            </a:r>
          </a:p>
          <a:p>
            <a:pPr marL="800100" lvl="1" indent="-342900" eaLnBrk="1" fontAlgn="auto" hangingPunct="1">
              <a:spcBef>
                <a:spcPts val="324"/>
              </a:spcBef>
              <a:spcAft>
                <a:spcPts val="0"/>
              </a:spcAft>
              <a:buClr>
                <a:schemeClr val="accent6">
                  <a:lumMod val="75000"/>
                </a:schemeClr>
              </a:buClr>
              <a:buFont typeface="Wingdings" pitchFamily="2" charset="2"/>
              <a:buChar char="q"/>
              <a:defRPr/>
            </a:pPr>
            <a:r>
              <a:rPr lang="en-US" altLang="en-US" sz="1700" dirty="0" smtClean="0">
                <a:solidFill>
                  <a:schemeClr val="tx1">
                    <a:lumMod val="75000"/>
                    <a:lumOff val="25000"/>
                  </a:schemeClr>
                </a:solidFill>
                <a:latin typeface="Book Antiqua" pitchFamily="18" charset="0"/>
              </a:rPr>
              <a:t>Block Resource Person/Cluster Resource Person of </a:t>
            </a:r>
            <a:r>
              <a:rPr lang="en-US" altLang="en-US" sz="1700" dirty="0" err="1" smtClean="0">
                <a:solidFill>
                  <a:schemeClr val="tx1">
                    <a:lumMod val="75000"/>
                    <a:lumOff val="25000"/>
                  </a:schemeClr>
                </a:solidFill>
                <a:latin typeface="Book Antiqua" pitchFamily="18" charset="0"/>
              </a:rPr>
              <a:t>Sarva</a:t>
            </a:r>
            <a:r>
              <a:rPr lang="en-US" altLang="en-US" sz="1700" dirty="0" smtClean="0">
                <a:solidFill>
                  <a:schemeClr val="tx1">
                    <a:lumMod val="75000"/>
                    <a:lumOff val="25000"/>
                  </a:schemeClr>
                </a:solidFill>
                <a:latin typeface="Book Antiqua" pitchFamily="18" charset="0"/>
              </a:rPr>
              <a:t> Shiksha Abhiyan.</a:t>
            </a:r>
          </a:p>
          <a:p>
            <a:pPr marL="800100" lvl="1" indent="-342900" eaLnBrk="1" fontAlgn="auto" hangingPunct="1">
              <a:spcBef>
                <a:spcPts val="324"/>
              </a:spcBef>
              <a:spcAft>
                <a:spcPts val="0"/>
              </a:spcAft>
              <a:buClr>
                <a:schemeClr val="accent6">
                  <a:lumMod val="75000"/>
                </a:schemeClr>
              </a:buClr>
              <a:buFont typeface="Wingdings" pitchFamily="2" charset="2"/>
              <a:buChar char="q"/>
              <a:defRPr/>
            </a:pPr>
            <a:r>
              <a:rPr lang="en-US" altLang="en-US" sz="1700" dirty="0" smtClean="0">
                <a:solidFill>
                  <a:schemeClr val="tx1">
                    <a:lumMod val="75000"/>
                    <a:lumOff val="25000"/>
                  </a:schemeClr>
                </a:solidFill>
                <a:latin typeface="Book Antiqua" pitchFamily="18" charset="0"/>
              </a:rPr>
              <a:t>Nutrition experts   </a:t>
            </a:r>
          </a:p>
          <a:p>
            <a:pPr marL="365760" indent="-182880" eaLnBrk="1" fontAlgn="auto" hangingPunct="1">
              <a:spcBef>
                <a:spcPct val="50000"/>
              </a:spcBef>
              <a:spcAft>
                <a:spcPts val="0"/>
              </a:spcAft>
              <a:buClr>
                <a:schemeClr val="accent6">
                  <a:lumMod val="75000"/>
                </a:schemeClr>
              </a:buClr>
              <a:buNone/>
              <a:defRPr/>
            </a:pPr>
            <a:endParaRPr lang="en-US" altLang="en-US" sz="1700" dirty="0" smtClean="0">
              <a:solidFill>
                <a:schemeClr val="hlink"/>
              </a:solidFill>
              <a:latin typeface="Book Antiqua" pitchFamily="18" charset="0"/>
            </a:endParaRPr>
          </a:p>
        </p:txBody>
      </p:sp>
      <p:sp>
        <p:nvSpPr>
          <p:cNvPr id="18436"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DD521AB-8C64-4D13-BF3C-213639CA30AC}" type="slidenum">
              <a:rPr lang="en-US" smtClean="0"/>
              <a:pPr/>
              <a:t>10</a:t>
            </a:fld>
            <a:endParaRPr lang="en-US" smtClean="0"/>
          </a:p>
        </p:txBody>
      </p:sp>
      <p:sp>
        <p:nvSpPr>
          <p:cNvPr id="4" name="Text Box 5"/>
          <p:cNvSpPr txBox="1">
            <a:spLocks noGrp="1" noChangeArrowheads="1"/>
          </p:cNvSpPr>
          <p:nvPr>
            <p:ph type="title"/>
          </p:nvPr>
        </p:nvSpPr>
        <p:spPr>
          <a:xfrm>
            <a:off x="457200" y="106594"/>
            <a:ext cx="8229600" cy="646331"/>
          </a:xfrm>
        </p:spPr>
        <p:txBody>
          <a:bodyPr>
            <a:spAutoFit/>
          </a:bodyPr>
          <a:lstStyle/>
          <a:p>
            <a:pPr algn="ctr" eaLnBrk="1" fontAlgn="auto" hangingPunct="1">
              <a:spcBef>
                <a:spcPct val="50000"/>
              </a:spcBef>
              <a:spcAft>
                <a:spcPts val="0"/>
              </a:spcAft>
              <a:buClr>
                <a:schemeClr val="accent6">
                  <a:lumMod val="75000"/>
                </a:schemeClr>
              </a:buClr>
              <a:buFont typeface="Georgia" pitchFamily="18" charset="0"/>
              <a:buNone/>
              <a:defRPr/>
            </a:pPr>
            <a:r>
              <a:rPr lang="en-US" sz="3600" i="1" u="sng" dirty="0">
                <a:solidFill>
                  <a:srgbClr val="FF0000"/>
                </a:solidFill>
                <a:effectLst>
                  <a:outerShdw blurRad="38100" dist="38100" dir="2700000" algn="tl">
                    <a:srgbClr val="C0C0C0"/>
                  </a:outerShdw>
                </a:effectLst>
                <a:latin typeface="Book Antiqua" pitchFamily="18" charset="0"/>
              </a:rPr>
              <a:t>Checking Quantity and Quality</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5"/>
          <p:cNvSpPr>
            <a:spLocks noGrp="1" noChangeArrowheads="1"/>
          </p:cNvSpPr>
          <p:nvPr>
            <p:ph idx="1"/>
          </p:nvPr>
        </p:nvSpPr>
        <p:spPr>
          <a:xfrm>
            <a:off x="457200" y="1067323"/>
            <a:ext cx="8229600" cy="4016484"/>
          </a:xfrm>
        </p:spPr>
        <p:txBody>
          <a:bodyPr>
            <a:spAutoFit/>
          </a:bodyPr>
          <a:lstStyle/>
          <a:p>
            <a:pPr eaLnBrk="1" hangingPunct="1">
              <a:spcBef>
                <a:spcPct val="50000"/>
              </a:spcBef>
              <a:buFont typeface="Wingdings" pitchFamily="2" charset="2"/>
              <a:buChar char="v"/>
            </a:pPr>
            <a:r>
              <a:rPr lang="en-US" altLang="en-US" sz="2400" b="1" dirty="0" smtClean="0">
                <a:solidFill>
                  <a:srgbClr val="FF0000"/>
                </a:solidFill>
                <a:latin typeface="Book Antiqua" pitchFamily="18" charset="0"/>
              </a:rPr>
              <a:t>  </a:t>
            </a:r>
            <a:r>
              <a:rPr lang="en-US" altLang="en-US" sz="2400" b="1" u="sng" dirty="0" smtClean="0">
                <a:solidFill>
                  <a:srgbClr val="FF0000"/>
                </a:solidFill>
                <a:latin typeface="Book Antiqua" pitchFamily="18" charset="0"/>
              </a:rPr>
              <a:t>School Level (Hot Cooked Food)</a:t>
            </a:r>
          </a:p>
          <a:p>
            <a:pPr lvl="1" algn="just" eaLnBrk="1" hangingPunct="1">
              <a:spcBef>
                <a:spcPct val="50000"/>
              </a:spcBef>
              <a:buFont typeface="Wingdings" pitchFamily="2" charset="2"/>
              <a:buChar char="q"/>
            </a:pPr>
            <a:r>
              <a:rPr lang="en-US" altLang="en-US" sz="2200" dirty="0" smtClean="0">
                <a:latin typeface="Book Antiqua" pitchFamily="18" charset="0"/>
              </a:rPr>
              <a:t>Head of the school checks for Quantity and Quality of the food received for the day from the Self Help Group.</a:t>
            </a:r>
          </a:p>
          <a:p>
            <a:pPr lvl="1" algn="just" eaLnBrk="1" hangingPunct="1">
              <a:spcBef>
                <a:spcPct val="50000"/>
              </a:spcBef>
              <a:buFont typeface="Wingdings" pitchFamily="2" charset="2"/>
              <a:buChar char="q"/>
            </a:pPr>
            <a:r>
              <a:rPr lang="en-US" altLang="en-US" sz="2200" dirty="0" smtClean="0">
                <a:latin typeface="Book Antiqua" pitchFamily="18" charset="0"/>
              </a:rPr>
              <a:t>One member of the P.T.A. and Class Teacher test and tastes the meal before serving to students.</a:t>
            </a:r>
          </a:p>
          <a:p>
            <a:pPr lvl="1" algn="just" eaLnBrk="1" hangingPunct="1">
              <a:spcBef>
                <a:spcPct val="50000"/>
              </a:spcBef>
              <a:buFont typeface="Wingdings" pitchFamily="2" charset="2"/>
              <a:buChar char="q"/>
            </a:pPr>
            <a:r>
              <a:rPr lang="en-US" altLang="en-US" sz="2200" dirty="0" err="1" smtClean="0">
                <a:latin typeface="Book Antiqua" pitchFamily="18" charset="0"/>
              </a:rPr>
              <a:t>Taluka</a:t>
            </a:r>
            <a:r>
              <a:rPr lang="en-US" altLang="en-US" sz="2200" dirty="0" smtClean="0">
                <a:latin typeface="Book Antiqua" pitchFamily="18" charset="0"/>
              </a:rPr>
              <a:t> A.D.E.I.s visit one school per day of their jurisdiction.</a:t>
            </a:r>
          </a:p>
          <a:p>
            <a:pPr lvl="1" algn="just" eaLnBrk="1" hangingPunct="1">
              <a:spcBef>
                <a:spcPct val="50000"/>
              </a:spcBef>
              <a:buFont typeface="Wingdings" pitchFamily="2" charset="2"/>
              <a:buChar char="q"/>
            </a:pPr>
            <a:r>
              <a:rPr lang="en-US" altLang="en-US" sz="2200" dirty="0" smtClean="0">
                <a:latin typeface="Book Antiqua" pitchFamily="18" charset="0"/>
              </a:rPr>
              <a:t>Nutrition Experts</a:t>
            </a:r>
          </a:p>
          <a:p>
            <a:pPr lvl="1" algn="just" eaLnBrk="1" hangingPunct="1">
              <a:spcBef>
                <a:spcPct val="50000"/>
              </a:spcBef>
              <a:buFont typeface="Wingdings" pitchFamily="2" charset="2"/>
              <a:buChar char="q"/>
            </a:pPr>
            <a:r>
              <a:rPr lang="en-US" altLang="en-US" sz="2200" dirty="0" smtClean="0">
                <a:latin typeface="Book Antiqua" pitchFamily="18" charset="0"/>
              </a:rPr>
              <a:t>Education Officers who are on tour.</a:t>
            </a:r>
          </a:p>
        </p:txBody>
      </p:sp>
      <p:sp>
        <p:nvSpPr>
          <p:cNvPr id="19459"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97BD497-5F22-4591-A146-060A5FF121FB}" type="slidenum">
              <a:rPr lang="en-US" smtClean="0"/>
              <a:pPr/>
              <a:t>11</a:t>
            </a:fld>
            <a:endParaRPr lang="en-US" smtClean="0"/>
          </a:p>
        </p:txBody>
      </p:sp>
      <p:sp>
        <p:nvSpPr>
          <p:cNvPr id="4" name="Text Box 4"/>
          <p:cNvSpPr txBox="1">
            <a:spLocks noGrp="1" noChangeArrowheads="1"/>
          </p:cNvSpPr>
          <p:nvPr>
            <p:ph type="title"/>
          </p:nvPr>
        </p:nvSpPr>
        <p:spPr>
          <a:xfrm>
            <a:off x="457200" y="274099"/>
            <a:ext cx="8229600" cy="584775"/>
          </a:xfrm>
        </p:spPr>
        <p:txBody>
          <a:bodyPr>
            <a:spAutoFit/>
          </a:bodyPr>
          <a:lstStyle/>
          <a:p>
            <a:pPr algn="ctr" eaLnBrk="1" fontAlgn="auto" hangingPunct="1">
              <a:spcBef>
                <a:spcPct val="50000"/>
              </a:spcBef>
              <a:spcAft>
                <a:spcPts val="0"/>
              </a:spcAft>
              <a:buClr>
                <a:schemeClr val="accent6">
                  <a:lumMod val="75000"/>
                </a:schemeClr>
              </a:buClr>
              <a:buFont typeface="Georgia" pitchFamily="18" charset="0"/>
              <a:buNone/>
              <a:defRPr/>
            </a:pPr>
            <a:r>
              <a:rPr lang="en-US" sz="3200" i="1" u="sng" dirty="0">
                <a:solidFill>
                  <a:srgbClr val="FF0000"/>
                </a:solidFill>
                <a:effectLst>
                  <a:outerShdw blurRad="38100" dist="38100" dir="2700000" algn="tl">
                    <a:srgbClr val="C0C0C0"/>
                  </a:outerShdw>
                </a:effectLst>
                <a:latin typeface="Book Antiqua" pitchFamily="18" charset="0"/>
              </a:rPr>
              <a:t>Checking Quantity and Quality (Contd..)</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a:xfrm>
            <a:off x="1143000" y="1424483"/>
            <a:ext cx="6400800" cy="3474683"/>
          </a:xfrm>
        </p:spPr>
        <p:txBody>
          <a:bodyPr>
            <a:normAutofit fontScale="92500" lnSpcReduction="20000"/>
          </a:bodyPr>
          <a:lstStyle/>
          <a:p>
            <a:pPr eaLnBrk="1" hangingPunct="1">
              <a:buFont typeface="Wingdings" pitchFamily="2" charset="2"/>
              <a:buChar char="Ø"/>
            </a:pPr>
            <a:r>
              <a:rPr lang="en-US" altLang="en-US" smtClean="0">
                <a:latin typeface="Book Antiqua" pitchFamily="18" charset="0"/>
              </a:rPr>
              <a:t>D.E.O. FOR NORTH ZONE </a:t>
            </a:r>
          </a:p>
          <a:p>
            <a:pPr algn="ctr" eaLnBrk="1" hangingPunct="1">
              <a:buFont typeface="Wingdings" pitchFamily="2" charset="2"/>
              <a:buChar char="Ø"/>
            </a:pPr>
            <a:endParaRPr lang="en-US" altLang="en-US" smtClean="0">
              <a:latin typeface="Book Antiqua" pitchFamily="18" charset="0"/>
            </a:endParaRPr>
          </a:p>
          <a:p>
            <a:pPr eaLnBrk="1" hangingPunct="1">
              <a:buFont typeface="Wingdings" pitchFamily="2" charset="2"/>
              <a:buChar char="Ø"/>
            </a:pPr>
            <a:r>
              <a:rPr lang="en-US" altLang="en-US" smtClean="0">
                <a:latin typeface="Book Antiqua" pitchFamily="18" charset="0"/>
              </a:rPr>
              <a:t>D.E.O. FOR SOUTH ZONE</a:t>
            </a:r>
          </a:p>
          <a:p>
            <a:pPr eaLnBrk="1" hangingPunct="1">
              <a:buFont typeface="Wingdings" pitchFamily="2" charset="2"/>
              <a:buChar char="Ø"/>
            </a:pPr>
            <a:endParaRPr lang="en-US" altLang="en-US" smtClean="0">
              <a:latin typeface="Book Antiqua" pitchFamily="18" charset="0"/>
            </a:endParaRPr>
          </a:p>
          <a:p>
            <a:pPr eaLnBrk="1" hangingPunct="1">
              <a:buFont typeface="Wingdings" pitchFamily="2" charset="2"/>
              <a:buChar char="Ø"/>
            </a:pPr>
            <a:r>
              <a:rPr lang="en-US" altLang="en-US" smtClean="0">
                <a:latin typeface="Book Antiqua" pitchFamily="18" charset="0"/>
              </a:rPr>
              <a:t>D.E.O. FOR CENTRAL ZONE</a:t>
            </a:r>
          </a:p>
          <a:p>
            <a:pPr algn="ctr" eaLnBrk="1" hangingPunct="1">
              <a:buFont typeface="Wingdings" pitchFamily="2" charset="2"/>
              <a:buChar char="Ø"/>
            </a:pPr>
            <a:endParaRPr lang="en-US" altLang="en-US" smtClean="0">
              <a:latin typeface="Book Antiqua" pitchFamily="18" charset="0"/>
            </a:endParaRPr>
          </a:p>
          <a:p>
            <a:pPr eaLnBrk="1" hangingPunct="1">
              <a:buFont typeface="Wingdings" pitchFamily="2" charset="2"/>
              <a:buChar char="Ø"/>
            </a:pPr>
            <a:r>
              <a:rPr lang="en-US" altLang="en-US" smtClean="0">
                <a:latin typeface="Book Antiqua" pitchFamily="18" charset="0"/>
              </a:rPr>
              <a:t>TALUKA  ADEI  FOR TALUKA</a:t>
            </a:r>
          </a:p>
        </p:txBody>
      </p:sp>
      <p:sp>
        <p:nvSpPr>
          <p:cNvPr id="20483"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457353D-EC4D-4620-AF8E-76CF79B58ECF}" type="slidenum">
              <a:rPr lang="en-US" smtClean="0"/>
              <a:pPr/>
              <a:t>12</a:t>
            </a:fld>
            <a:endParaRPr lang="en-US" smtClean="0"/>
          </a:p>
        </p:txBody>
      </p:sp>
      <p:sp>
        <p:nvSpPr>
          <p:cNvPr id="4" name="Rectangle 2"/>
          <p:cNvSpPr>
            <a:spLocks noGrp="1" noChangeArrowheads="1"/>
          </p:cNvSpPr>
          <p:nvPr>
            <p:ph type="title"/>
          </p:nvPr>
        </p:nvSpPr>
        <p:spPr>
          <a:xfrm>
            <a:off x="762001" y="571731"/>
            <a:ext cx="6511925" cy="797377"/>
          </a:xfrm>
        </p:spPr>
        <p:txBody>
          <a:bodyPr/>
          <a:lstStyle/>
          <a:p>
            <a:pPr algn="ctr" eaLnBrk="1" fontAlgn="auto" hangingPunct="1">
              <a:spcAft>
                <a:spcPts val="0"/>
              </a:spcAft>
              <a:buClr>
                <a:schemeClr val="accent6">
                  <a:lumMod val="75000"/>
                </a:schemeClr>
              </a:buClr>
              <a:buFont typeface="Georgia" pitchFamily="18" charset="0"/>
              <a:buNone/>
              <a:defRPr/>
            </a:pPr>
            <a:r>
              <a:rPr lang="en-US" sz="3600" i="1" u="sng" dirty="0" smtClean="0">
                <a:solidFill>
                  <a:srgbClr val="FF0000"/>
                </a:solidFill>
                <a:effectLst>
                  <a:outerShdw blurRad="38100" dist="38100" dir="2700000" algn="tl">
                    <a:srgbClr val="000000">
                      <a:alpha val="43137"/>
                    </a:srgbClr>
                  </a:outerShdw>
                </a:effectLst>
                <a:latin typeface="Book Antiqua" pitchFamily="18" charset="0"/>
              </a:rPr>
              <a:t>Grievance Redressal System</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533400" y="837524"/>
            <a:ext cx="8229600" cy="5930495"/>
          </a:xfrm>
          <a:extLst/>
        </p:spPr>
        <p:txBody>
          <a:bodyPr rtlCol="0">
            <a:normAutofit/>
          </a:bodyPr>
          <a:lstStyle/>
          <a:p>
            <a:pPr marL="365760" indent="-182880" algn="just" eaLnBrk="1" fontAlgn="auto" hangingPunct="1">
              <a:spcAft>
                <a:spcPts val="0"/>
              </a:spcAft>
              <a:buClr>
                <a:schemeClr val="accent6">
                  <a:lumMod val="75000"/>
                </a:schemeClr>
              </a:buClr>
              <a:buFont typeface="Wingdings 3"/>
              <a:buChar char=""/>
              <a:defRPr/>
            </a:pPr>
            <a:endParaRPr lang="en-US" sz="2000" dirty="0" smtClean="0">
              <a:solidFill>
                <a:schemeClr val="tx1">
                  <a:lumMod val="75000"/>
                  <a:lumOff val="25000"/>
                </a:schemeClr>
              </a:solidFill>
              <a:latin typeface="Book Antiqua" pitchFamily="18" charset="0"/>
            </a:endParaRPr>
          </a:p>
          <a:p>
            <a:pPr marL="365760" indent="-182880" algn="just" eaLnBrk="1" fontAlgn="auto" hangingPunct="1">
              <a:spcAft>
                <a:spcPts val="0"/>
              </a:spcAft>
              <a:buClr>
                <a:schemeClr val="accent6">
                  <a:lumMod val="75000"/>
                </a:schemeClr>
              </a:buClr>
              <a:buFontTx/>
              <a:buNone/>
              <a:defRPr/>
            </a:pPr>
            <a:endParaRPr lang="en-US" sz="2000" dirty="0" smtClean="0">
              <a:solidFill>
                <a:srgbClr val="FF0000"/>
              </a:solidFill>
              <a:latin typeface="Book Antiqua" pitchFamily="18" charset="0"/>
            </a:endParaRPr>
          </a:p>
          <a:p>
            <a:pPr marL="365760" indent="-182880" algn="just" eaLnBrk="1" fontAlgn="auto" hangingPunct="1">
              <a:spcAft>
                <a:spcPts val="0"/>
              </a:spcAft>
              <a:buClr>
                <a:schemeClr val="accent6">
                  <a:lumMod val="75000"/>
                </a:schemeClr>
              </a:buClr>
              <a:buFontTx/>
              <a:buNone/>
              <a:defRPr/>
            </a:pPr>
            <a:endParaRPr lang="en-US" sz="2000" dirty="0">
              <a:solidFill>
                <a:srgbClr val="FF0000"/>
              </a:solidFill>
              <a:latin typeface="Book Antiqua" pitchFamily="18" charset="0"/>
            </a:endParaRPr>
          </a:p>
          <a:p>
            <a:pPr marL="365760" indent="-182880" algn="just" eaLnBrk="1" fontAlgn="auto" hangingPunct="1">
              <a:spcAft>
                <a:spcPts val="0"/>
              </a:spcAft>
              <a:buClr>
                <a:schemeClr val="accent6">
                  <a:lumMod val="75000"/>
                </a:schemeClr>
              </a:buClr>
              <a:buFontTx/>
              <a:buNone/>
              <a:defRPr/>
            </a:pPr>
            <a:endParaRPr lang="en-US" sz="2000" dirty="0" smtClean="0">
              <a:solidFill>
                <a:srgbClr val="FF0000"/>
              </a:solidFill>
              <a:latin typeface="Book Antiqua" pitchFamily="18" charset="0"/>
            </a:endParaRPr>
          </a:p>
          <a:p>
            <a:pPr marL="365760" indent="-182880" algn="just" eaLnBrk="1" fontAlgn="auto" hangingPunct="1">
              <a:spcAft>
                <a:spcPts val="0"/>
              </a:spcAft>
              <a:buClr>
                <a:schemeClr val="accent6">
                  <a:lumMod val="75000"/>
                </a:schemeClr>
              </a:buClr>
              <a:buFontTx/>
              <a:buNone/>
              <a:defRPr/>
            </a:pPr>
            <a:endParaRPr lang="en-US" sz="2000" dirty="0">
              <a:solidFill>
                <a:srgbClr val="FF0000"/>
              </a:solidFill>
              <a:latin typeface="Book Antiqua" pitchFamily="18" charset="0"/>
            </a:endParaRPr>
          </a:p>
          <a:p>
            <a:pPr marL="365760" indent="-182880" algn="just" eaLnBrk="1" fontAlgn="auto" hangingPunct="1">
              <a:spcAft>
                <a:spcPts val="0"/>
              </a:spcAft>
              <a:buClr>
                <a:schemeClr val="accent6">
                  <a:lumMod val="75000"/>
                </a:schemeClr>
              </a:buClr>
              <a:buFontTx/>
              <a:buNone/>
              <a:defRPr/>
            </a:pPr>
            <a:endParaRPr lang="en-US" sz="2000" dirty="0" smtClean="0">
              <a:solidFill>
                <a:srgbClr val="FF0000"/>
              </a:solidFill>
              <a:latin typeface="Book Antiqua" pitchFamily="18" charset="0"/>
            </a:endParaRPr>
          </a:p>
          <a:p>
            <a:pPr marL="365760" indent="-182880" algn="just" eaLnBrk="1" fontAlgn="auto" hangingPunct="1">
              <a:spcAft>
                <a:spcPts val="0"/>
              </a:spcAft>
              <a:buClr>
                <a:schemeClr val="accent6">
                  <a:lumMod val="75000"/>
                </a:schemeClr>
              </a:buClr>
              <a:buFontTx/>
              <a:buNone/>
              <a:defRPr/>
            </a:pPr>
            <a:endParaRPr lang="en-US" sz="2000" dirty="0">
              <a:solidFill>
                <a:srgbClr val="FF0000"/>
              </a:solidFill>
              <a:latin typeface="Book Antiqua" pitchFamily="18" charset="0"/>
            </a:endParaRPr>
          </a:p>
          <a:p>
            <a:pPr marL="365760" indent="-182880" algn="just" eaLnBrk="1" fontAlgn="auto" hangingPunct="1">
              <a:spcAft>
                <a:spcPts val="0"/>
              </a:spcAft>
              <a:buClr>
                <a:schemeClr val="accent6">
                  <a:lumMod val="75000"/>
                </a:schemeClr>
              </a:buClr>
              <a:buFontTx/>
              <a:buNone/>
              <a:defRPr/>
            </a:pPr>
            <a:endParaRPr lang="en-US" sz="2000" dirty="0" smtClean="0">
              <a:solidFill>
                <a:srgbClr val="FF0000"/>
              </a:solidFill>
              <a:latin typeface="Book Antiqua" pitchFamily="18" charset="0"/>
            </a:endParaRPr>
          </a:p>
          <a:p>
            <a:pPr marL="365760" indent="-182880" algn="just" eaLnBrk="1" fontAlgn="auto" hangingPunct="1">
              <a:spcAft>
                <a:spcPts val="0"/>
              </a:spcAft>
              <a:buClr>
                <a:schemeClr val="accent6">
                  <a:lumMod val="75000"/>
                </a:schemeClr>
              </a:buClr>
              <a:buFontTx/>
              <a:buNone/>
              <a:defRPr/>
            </a:pPr>
            <a:endParaRPr lang="en-US" sz="2000" dirty="0" smtClean="0">
              <a:solidFill>
                <a:srgbClr val="FF0000"/>
              </a:solidFill>
              <a:latin typeface="Book Antiqua" pitchFamily="18" charset="0"/>
            </a:endParaRPr>
          </a:p>
          <a:p>
            <a:pPr marL="365760" indent="-182880" algn="just" eaLnBrk="1" fontAlgn="auto" hangingPunct="1">
              <a:spcAft>
                <a:spcPts val="0"/>
              </a:spcAft>
              <a:buClr>
                <a:schemeClr val="accent6">
                  <a:lumMod val="75000"/>
                </a:schemeClr>
              </a:buClr>
              <a:buFontTx/>
              <a:buNone/>
              <a:defRPr/>
            </a:pPr>
            <a:endParaRPr lang="en-US" sz="2000" dirty="0" smtClean="0">
              <a:solidFill>
                <a:srgbClr val="FF0000"/>
              </a:solidFill>
              <a:latin typeface="Book Antiqua" pitchFamily="18" charset="0"/>
            </a:endParaRPr>
          </a:p>
          <a:p>
            <a:pPr marL="365760" indent="-182880" algn="just" eaLnBrk="1" fontAlgn="auto" hangingPunct="1">
              <a:spcAft>
                <a:spcPts val="0"/>
              </a:spcAft>
              <a:buClr>
                <a:schemeClr val="accent6">
                  <a:lumMod val="75000"/>
                </a:schemeClr>
              </a:buClr>
              <a:buFontTx/>
              <a:buNone/>
              <a:defRPr/>
            </a:pPr>
            <a:endParaRPr lang="en-US" sz="2000" dirty="0" smtClean="0">
              <a:solidFill>
                <a:srgbClr val="FF0000"/>
              </a:solidFill>
              <a:latin typeface="Book Antiqua" pitchFamily="18" charset="0"/>
            </a:endParaRPr>
          </a:p>
          <a:p>
            <a:pPr marL="365760" indent="-182880" algn="just" eaLnBrk="1" fontAlgn="auto" hangingPunct="1">
              <a:spcAft>
                <a:spcPts val="0"/>
              </a:spcAft>
              <a:buClr>
                <a:schemeClr val="accent6">
                  <a:lumMod val="75000"/>
                </a:schemeClr>
              </a:buClr>
              <a:buFont typeface="Arial" pitchFamily="34" charset="0"/>
              <a:buChar char="•"/>
              <a:defRPr/>
            </a:pPr>
            <a:r>
              <a:rPr lang="en-US" sz="2000" dirty="0" smtClean="0">
                <a:solidFill>
                  <a:schemeClr val="tx1">
                    <a:lumMod val="75000"/>
                    <a:lumOff val="25000"/>
                  </a:schemeClr>
                </a:solidFill>
                <a:latin typeface="Book Antiqua" pitchFamily="18" charset="0"/>
              </a:rPr>
              <a:t>The Programme is carried out by Directorate of Health Services and submit the report to the Directorate of Education on quarterly basis.</a:t>
            </a:r>
          </a:p>
          <a:p>
            <a:pPr marL="365760" indent="-182880" algn="just" eaLnBrk="1" fontAlgn="auto" hangingPunct="1">
              <a:spcAft>
                <a:spcPts val="0"/>
              </a:spcAft>
              <a:buClr>
                <a:schemeClr val="accent6">
                  <a:lumMod val="75000"/>
                </a:schemeClr>
              </a:buClr>
              <a:buFont typeface="Arial" pitchFamily="34" charset="0"/>
              <a:buChar char="•"/>
              <a:defRPr/>
            </a:pPr>
            <a:r>
              <a:rPr lang="en-US" sz="2000" dirty="0" smtClean="0">
                <a:solidFill>
                  <a:schemeClr val="tx1">
                    <a:lumMod val="75000"/>
                    <a:lumOff val="25000"/>
                  </a:schemeClr>
                </a:solidFill>
                <a:latin typeface="Book Antiqua" pitchFamily="18" charset="0"/>
              </a:rPr>
              <a:t> Some schools are visited more than once.</a:t>
            </a:r>
          </a:p>
          <a:p>
            <a:pPr marL="365760" indent="-182880" algn="just" eaLnBrk="1" fontAlgn="auto" hangingPunct="1">
              <a:spcAft>
                <a:spcPts val="0"/>
              </a:spcAft>
              <a:buClr>
                <a:schemeClr val="accent6">
                  <a:lumMod val="75000"/>
                </a:schemeClr>
              </a:buClr>
              <a:buFont typeface="Arial" pitchFamily="34" charset="0"/>
              <a:buChar char="•"/>
              <a:defRPr/>
            </a:pPr>
            <a:r>
              <a:rPr lang="en-US" sz="2000" dirty="0" smtClean="0">
                <a:solidFill>
                  <a:schemeClr val="tx1">
                    <a:lumMod val="75000"/>
                    <a:lumOff val="25000"/>
                  </a:schemeClr>
                </a:solidFill>
                <a:latin typeface="Book Antiqua" pitchFamily="18" charset="0"/>
              </a:rPr>
              <a:t>The information for the year 2017-18.</a:t>
            </a:r>
          </a:p>
          <a:p>
            <a:pPr marL="365760" indent="-182880" algn="just" eaLnBrk="1" fontAlgn="auto" hangingPunct="1">
              <a:spcAft>
                <a:spcPts val="0"/>
              </a:spcAft>
              <a:buClr>
                <a:schemeClr val="accent6">
                  <a:lumMod val="75000"/>
                </a:schemeClr>
              </a:buClr>
              <a:buFont typeface="Arial" pitchFamily="34" charset="0"/>
              <a:buChar char="•"/>
              <a:defRPr/>
            </a:pPr>
            <a:r>
              <a:rPr lang="en-US" sz="2000" dirty="0" smtClean="0">
                <a:solidFill>
                  <a:schemeClr val="tx1">
                    <a:lumMod val="75000"/>
                    <a:lumOff val="25000"/>
                  </a:schemeClr>
                </a:solidFill>
                <a:latin typeface="Book Antiqua" pitchFamily="18" charset="0"/>
              </a:rPr>
              <a:t>Students of std IX to X are also supplied de worming tablets.</a:t>
            </a:r>
          </a:p>
        </p:txBody>
      </p:sp>
      <p:sp>
        <p:nvSpPr>
          <p:cNvPr id="22531"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518C813-C595-4489-BF56-0A4CD947FE58}" type="slidenum">
              <a:rPr lang="en-US" smtClean="0"/>
              <a:pPr/>
              <a:t>13</a:t>
            </a:fld>
            <a:endParaRPr lang="en-US" dirty="0" smtClean="0"/>
          </a:p>
        </p:txBody>
      </p:sp>
      <p:sp>
        <p:nvSpPr>
          <p:cNvPr id="4" name="Rectangle 2"/>
          <p:cNvSpPr>
            <a:spLocks noGrp="1" noChangeArrowheads="1"/>
          </p:cNvSpPr>
          <p:nvPr>
            <p:ph type="title"/>
          </p:nvPr>
        </p:nvSpPr>
        <p:spPr>
          <a:xfrm>
            <a:off x="1600201" y="106595"/>
            <a:ext cx="6511925" cy="797377"/>
          </a:xfrm>
        </p:spPr>
        <p:txBody>
          <a:bodyPr/>
          <a:lstStyle/>
          <a:p>
            <a:pPr algn="ctr" eaLnBrk="1" fontAlgn="auto" hangingPunct="1">
              <a:spcAft>
                <a:spcPts val="0"/>
              </a:spcAft>
              <a:buClr>
                <a:schemeClr val="accent6">
                  <a:lumMod val="75000"/>
                </a:schemeClr>
              </a:buClr>
              <a:buFont typeface="Georgia" pitchFamily="18" charset="0"/>
              <a:buNone/>
              <a:defRPr/>
            </a:pPr>
            <a:r>
              <a:rPr lang="en-US" sz="3600" i="1" u="sng" dirty="0" smtClean="0">
                <a:solidFill>
                  <a:srgbClr val="FF0000"/>
                </a:solidFill>
                <a:effectLst>
                  <a:outerShdw blurRad="38100" dist="38100" dir="2700000" algn="tl">
                    <a:srgbClr val="000000">
                      <a:alpha val="43137"/>
                    </a:srgbClr>
                  </a:outerShdw>
                </a:effectLst>
                <a:latin typeface="Book Antiqua" pitchFamily="18" charset="0"/>
              </a:rPr>
              <a:t>School Health </a:t>
            </a:r>
            <a:r>
              <a:rPr lang="en-US" sz="3600" i="1" u="sng" dirty="0" err="1" smtClean="0">
                <a:solidFill>
                  <a:srgbClr val="FF0000"/>
                </a:solidFill>
                <a:effectLst>
                  <a:outerShdw blurRad="38100" dist="38100" dir="2700000" algn="tl">
                    <a:srgbClr val="000000">
                      <a:alpha val="43137"/>
                    </a:srgbClr>
                  </a:outerShdw>
                </a:effectLst>
                <a:latin typeface="Book Antiqua" pitchFamily="18" charset="0"/>
              </a:rPr>
              <a:t>Programme</a:t>
            </a:r>
            <a:endParaRPr lang="en-US" sz="3600" i="1" u="sng" dirty="0" smtClean="0">
              <a:solidFill>
                <a:srgbClr val="FF0000"/>
              </a:solidFill>
              <a:effectLst>
                <a:outerShdw blurRad="38100" dist="38100" dir="2700000" algn="tl">
                  <a:srgbClr val="000000">
                    <a:alpha val="43137"/>
                  </a:srgbClr>
                </a:outerShdw>
              </a:effectLst>
              <a:latin typeface="Book Antiqua" pitchFamily="18" charset="0"/>
            </a:endParaRPr>
          </a:p>
        </p:txBody>
      </p:sp>
      <p:graphicFrame>
        <p:nvGraphicFramePr>
          <p:cNvPr id="2" name="Table 1"/>
          <p:cNvGraphicFramePr>
            <a:graphicFrameLocks noGrp="1"/>
          </p:cNvGraphicFramePr>
          <p:nvPr/>
        </p:nvGraphicFramePr>
        <p:xfrm>
          <a:off x="1447800" y="1276267"/>
          <a:ext cx="6248400" cy="2770048"/>
        </p:xfrm>
        <a:graphic>
          <a:graphicData uri="http://schemas.openxmlformats.org/drawingml/2006/table">
            <a:tbl>
              <a:tblPr firstRow="1" bandRow="1">
                <a:tableStyleId>{5C22544A-7EE6-4342-B048-85BDC9FD1C3A}</a:tableStyleId>
              </a:tblPr>
              <a:tblGrid>
                <a:gridCol w="1562100"/>
                <a:gridCol w="1562100"/>
                <a:gridCol w="1562100"/>
                <a:gridCol w="1562100"/>
              </a:tblGrid>
              <a:tr h="229246">
                <a:tc rowSpan="2">
                  <a:txBody>
                    <a:bodyPr/>
                    <a:lstStyle/>
                    <a:p>
                      <a:pPr algn="ctr"/>
                      <a:endParaRPr lang="en-US" sz="1000" dirty="0"/>
                    </a:p>
                  </a:txBody>
                  <a:tcPr marT="39875" marB="39875"/>
                </a:tc>
                <a:tc>
                  <a:txBody>
                    <a:bodyPr/>
                    <a:lstStyle/>
                    <a:p>
                      <a:pPr algn="ctr"/>
                      <a:r>
                        <a:rPr lang="en-US" sz="1000" dirty="0" smtClean="0">
                          <a:latin typeface="Book Antiqua" pitchFamily="18" charset="0"/>
                        </a:rPr>
                        <a:t>2016-17</a:t>
                      </a:r>
                      <a:endParaRPr lang="en-US" sz="1000" dirty="0">
                        <a:latin typeface="Book Antiqua" pitchFamily="18" charset="0"/>
                      </a:endParaRPr>
                    </a:p>
                  </a:txBody>
                  <a:tcPr marT="39875" marB="39875"/>
                </a:tc>
                <a:tc gridSpan="2">
                  <a:txBody>
                    <a:bodyPr/>
                    <a:lstStyle/>
                    <a:p>
                      <a:pPr algn="ctr"/>
                      <a:r>
                        <a:rPr lang="en-US" sz="1000" dirty="0" smtClean="0">
                          <a:latin typeface="Book Antiqua" pitchFamily="18" charset="0"/>
                        </a:rPr>
                        <a:t>2017-18</a:t>
                      </a:r>
                      <a:endParaRPr lang="en-US" sz="1000" dirty="0">
                        <a:latin typeface="Book Antiqua" pitchFamily="18" charset="0"/>
                      </a:endParaRPr>
                    </a:p>
                  </a:txBody>
                  <a:tcPr marT="39875" marB="39875"/>
                </a:tc>
                <a:tc hMerge="1">
                  <a:txBody>
                    <a:bodyPr/>
                    <a:lstStyle/>
                    <a:p>
                      <a:pPr algn="ctr"/>
                      <a:endParaRPr lang="en-US" sz="1200" dirty="0">
                        <a:latin typeface="Book Antiqua" pitchFamily="18" charset="0"/>
                      </a:endParaRPr>
                    </a:p>
                  </a:txBody>
                  <a:tcPr marT="45727" marB="45727"/>
                </a:tc>
              </a:tr>
              <a:tr h="379739">
                <a:tc vMerge="1">
                  <a:txBody>
                    <a:bodyPr/>
                    <a:lstStyle/>
                    <a:p>
                      <a:pPr algn="ctr"/>
                      <a:endParaRPr lang="en-US" sz="1200" dirty="0"/>
                    </a:p>
                  </a:txBody>
                  <a:tcPr/>
                </a:tc>
                <a:tc>
                  <a:txBody>
                    <a:bodyPr/>
                    <a:lstStyle/>
                    <a:p>
                      <a:pPr algn="ctr"/>
                      <a:r>
                        <a:rPr lang="en-US" sz="1000" dirty="0" smtClean="0">
                          <a:latin typeface="Book Antiqua" pitchFamily="18" charset="0"/>
                        </a:rPr>
                        <a:t>School/Students</a:t>
                      </a:r>
                      <a:r>
                        <a:rPr lang="en-US" sz="1000" baseline="0" dirty="0" smtClean="0">
                          <a:latin typeface="Book Antiqua" pitchFamily="18" charset="0"/>
                        </a:rPr>
                        <a:t> </a:t>
                      </a:r>
                      <a:r>
                        <a:rPr lang="en-US" sz="1000" dirty="0" smtClean="0">
                          <a:latin typeface="Book Antiqua" pitchFamily="18" charset="0"/>
                        </a:rPr>
                        <a:t>Covered</a:t>
                      </a:r>
                      <a:endParaRPr lang="en-US" sz="1000" dirty="0">
                        <a:latin typeface="Book Antiqua" pitchFamily="18" charset="0"/>
                      </a:endParaRPr>
                    </a:p>
                  </a:txBody>
                  <a:tcPr marT="39875" marB="39875"/>
                </a:tc>
                <a:tc>
                  <a:txBody>
                    <a:bodyPr/>
                    <a:lstStyle/>
                    <a:p>
                      <a:pPr algn="ctr"/>
                      <a:r>
                        <a:rPr lang="en-US" sz="1000" dirty="0" smtClean="0">
                          <a:latin typeface="Book Antiqua" pitchFamily="18" charset="0"/>
                        </a:rPr>
                        <a:t>Schools covered</a:t>
                      </a:r>
                      <a:endParaRPr lang="en-US" sz="1000" dirty="0">
                        <a:latin typeface="Book Antiqua" pitchFamily="18" charset="0"/>
                      </a:endParaRPr>
                    </a:p>
                  </a:txBody>
                  <a:tcPr marT="39875" marB="39875"/>
                </a:tc>
                <a:tc>
                  <a:txBody>
                    <a:bodyPr/>
                    <a:lstStyle/>
                    <a:p>
                      <a:r>
                        <a:rPr lang="en-US" sz="1000" dirty="0" smtClean="0"/>
                        <a:t>No of Students</a:t>
                      </a:r>
                      <a:endParaRPr lang="en-US" sz="1000" dirty="0"/>
                    </a:p>
                  </a:txBody>
                  <a:tcPr marT="39875" marB="39875"/>
                </a:tc>
              </a:tr>
              <a:tr h="486238">
                <a:tc>
                  <a:txBody>
                    <a:bodyPr/>
                    <a:lstStyle/>
                    <a:p>
                      <a:pPr algn="ctr"/>
                      <a:r>
                        <a:rPr lang="en-US" sz="1000" dirty="0" smtClean="0">
                          <a:solidFill>
                            <a:schemeClr val="tx1">
                              <a:lumMod val="75000"/>
                              <a:lumOff val="25000"/>
                            </a:schemeClr>
                          </a:solidFill>
                          <a:latin typeface="Book Antiqua" pitchFamily="18" charset="0"/>
                        </a:rPr>
                        <a:t>No of schools covered </a:t>
                      </a:r>
                      <a:endParaRPr lang="en-US" sz="1000" dirty="0"/>
                    </a:p>
                  </a:txBody>
                  <a:tcPr marT="39875" marB="39875"/>
                </a:tc>
                <a:tc>
                  <a:txBody>
                    <a:bodyPr/>
                    <a:lstStyle/>
                    <a:p>
                      <a:pPr algn="ctr"/>
                      <a:r>
                        <a:rPr lang="en-US" sz="1000" dirty="0" smtClean="0">
                          <a:solidFill>
                            <a:schemeClr val="tx1"/>
                          </a:solidFill>
                          <a:latin typeface="Book Antiqua" pitchFamily="18" charset="0"/>
                        </a:rPr>
                        <a:t>1,390</a:t>
                      </a:r>
                      <a:endParaRPr lang="en-US" sz="1000" dirty="0">
                        <a:solidFill>
                          <a:schemeClr val="tx1"/>
                        </a:solidFill>
                        <a:latin typeface="Book Antiqua" pitchFamily="18" charset="0"/>
                      </a:endParaRPr>
                    </a:p>
                  </a:txBody>
                  <a:tcPr marT="39875" marB="39875"/>
                </a:tc>
                <a:tc>
                  <a:txBody>
                    <a:bodyPr/>
                    <a:lstStyle/>
                    <a:p>
                      <a:pPr algn="ctr"/>
                      <a:r>
                        <a:rPr lang="en-US" sz="1000" dirty="0" smtClean="0">
                          <a:solidFill>
                            <a:schemeClr val="tx1"/>
                          </a:solidFill>
                          <a:latin typeface="Book Antiqua" pitchFamily="18" charset="0"/>
                        </a:rPr>
                        <a:t>1,390</a:t>
                      </a:r>
                      <a:endParaRPr lang="en-US" sz="1000" dirty="0">
                        <a:solidFill>
                          <a:schemeClr val="tx1"/>
                        </a:solidFill>
                        <a:latin typeface="Book Antiqua" pitchFamily="18" charset="0"/>
                      </a:endParaRPr>
                    </a:p>
                  </a:txBody>
                  <a:tcPr marT="39875" marB="3987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Book Antiqua" pitchFamily="18" charset="0"/>
                        </a:rPr>
                        <a:t>3,09,187</a:t>
                      </a:r>
                    </a:p>
                    <a:p>
                      <a:endParaRPr lang="en-US" sz="1000" dirty="0"/>
                    </a:p>
                  </a:txBody>
                  <a:tcPr marT="39875" marB="39875"/>
                </a:tc>
              </a:tr>
              <a:tr h="486238">
                <a:tc>
                  <a:txBody>
                    <a:bodyPr/>
                    <a:lstStyle/>
                    <a:p>
                      <a:pPr algn="ctr"/>
                      <a:r>
                        <a:rPr lang="en-US" sz="1000" dirty="0" smtClean="0">
                          <a:solidFill>
                            <a:schemeClr val="tx1">
                              <a:lumMod val="75000"/>
                              <a:lumOff val="25000"/>
                            </a:schemeClr>
                          </a:solidFill>
                          <a:latin typeface="Book Antiqua" pitchFamily="18" charset="0"/>
                        </a:rPr>
                        <a:t>No of students covered</a:t>
                      </a:r>
                      <a:endParaRPr lang="en-US" sz="1000" dirty="0"/>
                    </a:p>
                  </a:txBody>
                  <a:tcPr marT="39875" marB="39875"/>
                </a:tc>
                <a:tc>
                  <a:txBody>
                    <a:bodyPr/>
                    <a:lstStyle/>
                    <a:p>
                      <a:r>
                        <a:rPr lang="en-US" sz="1000" dirty="0" smtClean="0">
                          <a:latin typeface="Book Antiqua" pitchFamily="18" charset="0"/>
                        </a:rPr>
                        <a:t>               273323</a:t>
                      </a:r>
                      <a:endParaRPr lang="en-US" sz="1000" dirty="0">
                        <a:latin typeface="Book Antiqua" pitchFamily="18" charset="0"/>
                      </a:endParaRPr>
                    </a:p>
                  </a:txBody>
                  <a:tcPr marT="39875" marB="39875"/>
                </a:tc>
                <a:tc>
                  <a:txBody>
                    <a:bodyPr/>
                    <a:lstStyle/>
                    <a:p>
                      <a:pPr algn="ctr"/>
                      <a:r>
                        <a:rPr lang="en-US" sz="1000" dirty="0" smtClean="0">
                          <a:solidFill>
                            <a:schemeClr val="tx1"/>
                          </a:solidFill>
                          <a:latin typeface="Book Antiqua" pitchFamily="18" charset="0"/>
                        </a:rPr>
                        <a:t>1,390</a:t>
                      </a:r>
                      <a:endParaRPr lang="en-US" sz="1000" dirty="0">
                        <a:solidFill>
                          <a:schemeClr val="tx1"/>
                        </a:solidFill>
                        <a:latin typeface="Book Antiqua" pitchFamily="18" charset="0"/>
                      </a:endParaRPr>
                    </a:p>
                  </a:txBody>
                  <a:tcPr marT="39875" marB="3987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Book Antiqua" pitchFamily="18" charset="0"/>
                        </a:rPr>
                        <a:t>3,09,187</a:t>
                      </a:r>
                    </a:p>
                    <a:p>
                      <a:endParaRPr lang="en-US" sz="1000" dirty="0"/>
                    </a:p>
                  </a:txBody>
                  <a:tcPr marT="39875" marB="39875"/>
                </a:tc>
              </a:tr>
              <a:tr h="347317">
                <a:tc>
                  <a:txBody>
                    <a:bodyPr/>
                    <a:lstStyle/>
                    <a:p>
                      <a:pPr algn="ctr"/>
                      <a:r>
                        <a:rPr lang="en-US" sz="1000" dirty="0" smtClean="0">
                          <a:solidFill>
                            <a:schemeClr val="tx1">
                              <a:lumMod val="75000"/>
                              <a:lumOff val="25000"/>
                            </a:schemeClr>
                          </a:solidFill>
                          <a:latin typeface="Book Antiqua" pitchFamily="18" charset="0"/>
                        </a:rPr>
                        <a:t>Iron , folic Acid </a:t>
                      </a:r>
                      <a:endParaRPr lang="en-US" sz="1000" dirty="0"/>
                    </a:p>
                  </a:txBody>
                  <a:tcPr marT="39875" marB="39875"/>
                </a:tc>
                <a:tc>
                  <a:txBody>
                    <a:bodyPr/>
                    <a:lstStyle/>
                    <a:p>
                      <a:pPr algn="ctr"/>
                      <a:r>
                        <a:rPr lang="en-US" sz="1000" dirty="0" smtClean="0">
                          <a:solidFill>
                            <a:schemeClr val="tx1"/>
                          </a:solidFill>
                          <a:latin typeface="Book Antiqua" pitchFamily="18" charset="0"/>
                        </a:rPr>
                        <a:t>1,92,436</a:t>
                      </a:r>
                      <a:endParaRPr lang="en-US" sz="1000" dirty="0">
                        <a:solidFill>
                          <a:schemeClr val="tx1"/>
                        </a:solidFill>
                        <a:latin typeface="Book Antiqua" pitchFamily="18" charset="0"/>
                      </a:endParaRPr>
                    </a:p>
                  </a:txBody>
                  <a:tcPr marT="39875" marB="39875"/>
                </a:tc>
                <a:tc>
                  <a:txBody>
                    <a:bodyPr/>
                    <a:lstStyle/>
                    <a:p>
                      <a:pPr algn="ctr"/>
                      <a:r>
                        <a:rPr lang="en-US" sz="1000" dirty="0" smtClean="0">
                          <a:solidFill>
                            <a:schemeClr val="tx1"/>
                          </a:solidFill>
                          <a:latin typeface="Book Antiqua" pitchFamily="18" charset="0"/>
                        </a:rPr>
                        <a:t>527</a:t>
                      </a:r>
                      <a:endParaRPr lang="en-US" sz="1000" dirty="0">
                        <a:solidFill>
                          <a:schemeClr val="tx1"/>
                        </a:solidFill>
                        <a:latin typeface="Book Antiqua" pitchFamily="18" charset="0"/>
                      </a:endParaRPr>
                    </a:p>
                  </a:txBody>
                  <a:tcPr marT="39875" marB="39875"/>
                </a:tc>
                <a:tc>
                  <a:txBody>
                    <a:bodyPr/>
                    <a:lstStyle/>
                    <a:p>
                      <a:r>
                        <a:rPr lang="en-US" sz="1000" dirty="0" smtClean="0"/>
                        <a:t>90,663</a:t>
                      </a:r>
                      <a:endParaRPr lang="en-US" sz="1000" dirty="0"/>
                    </a:p>
                  </a:txBody>
                  <a:tcPr marT="39875" marB="39875"/>
                </a:tc>
              </a:tr>
              <a:tr h="486238">
                <a:tc>
                  <a:txBody>
                    <a:bodyPr/>
                    <a:lstStyle/>
                    <a:p>
                      <a:pPr algn="ctr"/>
                      <a:r>
                        <a:rPr lang="en-US" sz="1000" dirty="0" smtClean="0">
                          <a:solidFill>
                            <a:schemeClr val="tx1">
                              <a:lumMod val="75000"/>
                              <a:lumOff val="25000"/>
                            </a:schemeClr>
                          </a:solidFill>
                          <a:latin typeface="Book Antiqua" pitchFamily="18" charset="0"/>
                        </a:rPr>
                        <a:t>De worming Tablets</a:t>
                      </a:r>
                      <a:endParaRPr lang="en-US" sz="1000" dirty="0"/>
                    </a:p>
                  </a:txBody>
                  <a:tcPr marT="39875" marB="39875"/>
                </a:tc>
                <a:tc>
                  <a:txBody>
                    <a:bodyPr/>
                    <a:lstStyle/>
                    <a:p>
                      <a:pPr algn="ctr"/>
                      <a:r>
                        <a:rPr lang="en-US" sz="1000" dirty="0" smtClean="0">
                          <a:solidFill>
                            <a:schemeClr val="tx1"/>
                          </a:solidFill>
                          <a:latin typeface="Book Antiqua" pitchFamily="18" charset="0"/>
                        </a:rPr>
                        <a:t>2,60,479</a:t>
                      </a:r>
                      <a:endParaRPr lang="en-US" sz="1000" dirty="0">
                        <a:solidFill>
                          <a:schemeClr val="tx1"/>
                        </a:solidFill>
                        <a:latin typeface="Book Antiqua" pitchFamily="18" charset="0"/>
                      </a:endParaRPr>
                    </a:p>
                  </a:txBody>
                  <a:tcPr marT="39875" marB="39875"/>
                </a:tc>
                <a:tc>
                  <a:txBody>
                    <a:bodyPr/>
                    <a:lstStyle/>
                    <a:p>
                      <a:pPr algn="ctr"/>
                      <a:r>
                        <a:rPr lang="en-US" sz="1000" dirty="0" smtClean="0">
                          <a:solidFill>
                            <a:schemeClr val="tx1"/>
                          </a:solidFill>
                          <a:latin typeface="Book Antiqua" pitchFamily="18" charset="0"/>
                        </a:rPr>
                        <a:t>1,750</a:t>
                      </a:r>
                      <a:endParaRPr lang="en-US" sz="1000" dirty="0">
                        <a:solidFill>
                          <a:schemeClr val="tx1"/>
                        </a:solidFill>
                        <a:latin typeface="Book Antiqua" pitchFamily="18" charset="0"/>
                      </a:endParaRPr>
                    </a:p>
                  </a:txBody>
                  <a:tcPr marT="39875" marB="39875"/>
                </a:tc>
                <a:tc>
                  <a:txBody>
                    <a:bodyPr/>
                    <a:lstStyle/>
                    <a:p>
                      <a:r>
                        <a:rPr lang="en-US" sz="1000" dirty="0" smtClean="0"/>
                        <a:t>2,74,679</a:t>
                      </a:r>
                      <a:endParaRPr lang="en-US" sz="1000" dirty="0"/>
                    </a:p>
                  </a:txBody>
                  <a:tcPr marT="39875" marB="39875"/>
                </a:tc>
              </a:tr>
              <a:tr h="347317">
                <a:tc>
                  <a:txBody>
                    <a:bodyPr/>
                    <a:lstStyle/>
                    <a:p>
                      <a:pPr algn="ctr"/>
                      <a:r>
                        <a:rPr lang="en-US" sz="1000" dirty="0" smtClean="0">
                          <a:solidFill>
                            <a:schemeClr val="tx1">
                              <a:lumMod val="75000"/>
                              <a:lumOff val="25000"/>
                            </a:schemeClr>
                          </a:solidFill>
                          <a:latin typeface="Book Antiqua" pitchFamily="18" charset="0"/>
                        </a:rPr>
                        <a:t>Dist of Spectacles</a:t>
                      </a:r>
                      <a:endParaRPr lang="en-US" sz="1000" dirty="0"/>
                    </a:p>
                  </a:txBody>
                  <a:tcPr marT="39875" marB="39875"/>
                </a:tc>
                <a:tc>
                  <a:txBody>
                    <a:bodyPr/>
                    <a:lstStyle/>
                    <a:p>
                      <a:pPr algn="ctr"/>
                      <a:r>
                        <a:rPr lang="en-US" sz="1000" dirty="0" smtClean="0">
                          <a:solidFill>
                            <a:schemeClr val="tx1"/>
                          </a:solidFill>
                          <a:latin typeface="Book Antiqua" pitchFamily="18" charset="0"/>
                        </a:rPr>
                        <a:t>159</a:t>
                      </a:r>
                      <a:endParaRPr lang="en-US" sz="1000" dirty="0">
                        <a:solidFill>
                          <a:schemeClr val="tx1"/>
                        </a:solidFill>
                        <a:latin typeface="Book Antiqua" pitchFamily="18" charset="0"/>
                      </a:endParaRPr>
                    </a:p>
                  </a:txBody>
                  <a:tcPr marT="39875" marB="39875"/>
                </a:tc>
                <a:tc>
                  <a:txBody>
                    <a:bodyPr/>
                    <a:lstStyle/>
                    <a:p>
                      <a:pPr algn="ctr"/>
                      <a:r>
                        <a:rPr lang="en-US" sz="1000" dirty="0" smtClean="0">
                          <a:solidFill>
                            <a:schemeClr val="tx1"/>
                          </a:solidFill>
                          <a:latin typeface="Book Antiqua" pitchFamily="18" charset="0"/>
                        </a:rPr>
                        <a:t>357</a:t>
                      </a:r>
                      <a:endParaRPr lang="en-US" sz="1000" dirty="0">
                        <a:solidFill>
                          <a:schemeClr val="tx1"/>
                        </a:solidFill>
                        <a:latin typeface="Book Antiqua" pitchFamily="18" charset="0"/>
                      </a:endParaRPr>
                    </a:p>
                  </a:txBody>
                  <a:tcPr marT="39875" marB="39875"/>
                </a:tc>
                <a:tc>
                  <a:txBody>
                    <a:bodyPr/>
                    <a:lstStyle/>
                    <a:p>
                      <a:r>
                        <a:rPr lang="en-US" sz="1000" dirty="0" smtClean="0"/>
                        <a:t>482</a:t>
                      </a:r>
                      <a:endParaRPr lang="en-US" sz="1000" dirty="0"/>
                    </a:p>
                  </a:txBody>
                  <a:tcPr marT="39875" marB="39875"/>
                </a:tc>
              </a:tr>
            </a:tbl>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3282" name="Group 34"/>
          <p:cNvGraphicFramePr>
            <a:graphicFrameLocks noGrp="1"/>
          </p:cNvGraphicFramePr>
          <p:nvPr>
            <p:ph/>
          </p:nvPr>
        </p:nvGraphicFramePr>
        <p:xfrm>
          <a:off x="457200" y="1502004"/>
          <a:ext cx="8305800" cy="3679595"/>
        </p:xfrm>
        <a:graphic>
          <a:graphicData uri="http://schemas.openxmlformats.org/drawingml/2006/table">
            <a:tbl>
              <a:tblPr>
                <a:tableStyleId>{5940675A-B579-460E-94D1-54222C63F5DA}</a:tableStyleId>
              </a:tblPr>
              <a:tblGrid>
                <a:gridCol w="3352800"/>
                <a:gridCol w="4953000"/>
              </a:tblGrid>
              <a:tr h="127045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900" b="1" u="none" strike="noStrike" cap="none" normalizeH="0" baseline="0" dirty="0" smtClean="0">
                          <a:ln>
                            <a:noFill/>
                          </a:ln>
                          <a:solidFill>
                            <a:srgbClr val="FF0000"/>
                          </a:solidFill>
                          <a:effectLst/>
                        </a:rPr>
                        <a:t>Schools</a:t>
                      </a:r>
                      <a:endParaRPr kumimoji="0" lang="en-US" sz="2900" b="1" i="0" u="none" strike="noStrike" cap="none" normalizeH="0" baseline="0" dirty="0" smtClean="0">
                        <a:ln>
                          <a:noFill/>
                        </a:ln>
                        <a:solidFill>
                          <a:srgbClr val="FF0000"/>
                        </a:solidFill>
                        <a:effectLst/>
                        <a:latin typeface="Book Antiqua" pitchFamily="18" charset="0"/>
                      </a:endParaRPr>
                    </a:p>
                  </a:txBody>
                  <a:tcPr marT="45728" marB="45728"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900" b="1" u="none" strike="noStrike" cap="none" normalizeH="0" baseline="0" dirty="0" smtClean="0">
                          <a:ln>
                            <a:noFill/>
                          </a:ln>
                          <a:solidFill>
                            <a:srgbClr val="FF0000"/>
                          </a:solidFill>
                          <a:effectLst/>
                        </a:rPr>
                        <a:t>Budget Provision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900" b="1" u="none" strike="noStrike" cap="none" normalizeH="0" baseline="0" dirty="0" smtClean="0">
                          <a:ln>
                            <a:noFill/>
                          </a:ln>
                          <a:solidFill>
                            <a:srgbClr val="FF0000"/>
                          </a:solidFill>
                          <a:effectLst/>
                        </a:rPr>
                        <a:t>    2017-18</a:t>
                      </a:r>
                      <a:endParaRPr kumimoji="0" lang="en-US" sz="2900" b="1" i="0" u="none" strike="noStrike" cap="none" normalizeH="0" baseline="0" dirty="0" smtClean="0">
                        <a:ln>
                          <a:noFill/>
                        </a:ln>
                        <a:solidFill>
                          <a:srgbClr val="FF0000"/>
                        </a:solidFill>
                        <a:effectLst/>
                        <a:latin typeface="Book Antiqua" pitchFamily="18" charset="0"/>
                      </a:endParaRPr>
                    </a:p>
                  </a:txBody>
                  <a:tcPr marT="45728" marB="45728" horzOverflow="overflow"/>
                </a:tc>
              </a:tr>
              <a:tr h="7537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900" u="none" strike="noStrike" cap="none" normalizeH="0" baseline="0" dirty="0" smtClean="0">
                          <a:ln>
                            <a:noFill/>
                          </a:ln>
                          <a:effectLst/>
                        </a:rPr>
                        <a:t>Primary</a:t>
                      </a:r>
                      <a:endParaRPr kumimoji="0" lang="en-US" sz="2900" b="0" i="0" u="none" strike="noStrike" cap="none" normalizeH="0" baseline="0" dirty="0" smtClean="0">
                        <a:ln>
                          <a:noFill/>
                        </a:ln>
                        <a:solidFill>
                          <a:srgbClr val="C00000"/>
                        </a:solidFill>
                        <a:effectLst/>
                        <a:latin typeface="Book Antiqua" pitchFamily="18" charset="0"/>
                      </a:endParaRPr>
                    </a:p>
                  </a:txBody>
                  <a:tcPr marT="45728" marB="45728" anchor="ctr" anchorCtr="1"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900" u="none" strike="noStrike" cap="none" normalizeH="0" baseline="0" dirty="0" smtClean="0">
                          <a:ln>
                            <a:noFill/>
                          </a:ln>
                          <a:effectLst/>
                        </a:rPr>
                        <a:t>1115.33</a:t>
                      </a:r>
                      <a:endParaRPr kumimoji="0" lang="en-US" sz="2900" b="0" i="0" u="none" strike="noStrike" cap="none" normalizeH="0" baseline="0" dirty="0" smtClean="0">
                        <a:ln>
                          <a:noFill/>
                        </a:ln>
                        <a:solidFill>
                          <a:srgbClr val="C00000"/>
                        </a:solidFill>
                        <a:effectLst/>
                        <a:latin typeface="Book Antiqua" pitchFamily="18" charset="0"/>
                      </a:endParaRPr>
                    </a:p>
                  </a:txBody>
                  <a:tcPr marT="45728" marB="45728" anchor="ctr" anchorCtr="1" horzOverflow="overflow"/>
                </a:tc>
              </a:tr>
              <a:tr h="101828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900" u="none" strike="noStrike" cap="none" normalizeH="0" baseline="0" dirty="0" smtClean="0">
                          <a:ln>
                            <a:noFill/>
                          </a:ln>
                          <a:effectLst/>
                        </a:rPr>
                        <a:t>Upper Primary</a:t>
                      </a:r>
                      <a:endParaRPr kumimoji="0" lang="en-US" sz="2900" b="0" i="0" u="none" strike="noStrike" cap="none" normalizeH="0" baseline="0" dirty="0" smtClean="0">
                        <a:ln>
                          <a:noFill/>
                        </a:ln>
                        <a:solidFill>
                          <a:srgbClr val="C00000"/>
                        </a:solidFill>
                        <a:effectLst/>
                        <a:latin typeface="Book Antiqua" pitchFamily="18" charset="0"/>
                      </a:endParaRPr>
                    </a:p>
                  </a:txBody>
                  <a:tcPr marT="45728" marB="45728" anchor="ctr" anchorCtr="1"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900" u="none" strike="noStrike" cap="none" normalizeH="0" baseline="0" dirty="0" smtClean="0">
                          <a:ln>
                            <a:noFill/>
                          </a:ln>
                          <a:effectLst/>
                        </a:rPr>
                        <a:t>1371.03</a:t>
                      </a:r>
                      <a:endParaRPr kumimoji="0" lang="en-US" sz="2900" b="0" i="0" u="none" strike="noStrike" cap="none" normalizeH="0" baseline="0" dirty="0" smtClean="0">
                        <a:ln>
                          <a:noFill/>
                        </a:ln>
                        <a:solidFill>
                          <a:srgbClr val="C00000"/>
                        </a:solidFill>
                        <a:effectLst/>
                        <a:latin typeface="Book Antiqua" pitchFamily="18" charset="0"/>
                      </a:endParaRPr>
                    </a:p>
                  </a:txBody>
                  <a:tcPr marT="45728" marB="45728" anchor="ctr" anchorCtr="1" horzOverflow="overflow"/>
                </a:tc>
              </a:tr>
              <a:tr h="63705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900" u="none" strike="noStrike" cap="none" normalizeH="0" baseline="0" dirty="0" smtClean="0">
                          <a:ln>
                            <a:noFill/>
                          </a:ln>
                          <a:effectLst>
                            <a:outerShdw blurRad="38100" dist="38100" dir="2700000" algn="tl">
                              <a:srgbClr val="000000">
                                <a:alpha val="43137"/>
                              </a:srgbClr>
                            </a:outerShdw>
                          </a:effectLst>
                        </a:rPr>
                        <a:t>Grand Total                  </a:t>
                      </a:r>
                      <a:endParaRPr kumimoji="0" lang="en-US" sz="2900" b="1" i="0" u="none" strike="noStrike" cap="none" normalizeH="0" baseline="0" dirty="0" smtClean="0">
                        <a:ln>
                          <a:noFill/>
                        </a:ln>
                        <a:solidFill>
                          <a:schemeClr val="tx1"/>
                        </a:solidFill>
                        <a:effectLst>
                          <a:outerShdw blurRad="38100" dist="38100" dir="2700000" algn="tl">
                            <a:srgbClr val="000000">
                              <a:alpha val="43137"/>
                            </a:srgbClr>
                          </a:outerShdw>
                        </a:effectLst>
                        <a:latin typeface="Book Antiqua" pitchFamily="18" charset="0"/>
                      </a:endParaRPr>
                    </a:p>
                  </a:txBody>
                  <a:tcPr marT="45728" marB="45728"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900" u="none" strike="noStrike" cap="none" normalizeH="0" baseline="0" dirty="0" smtClean="0">
                          <a:ln>
                            <a:noFill/>
                          </a:ln>
                          <a:effectLst>
                            <a:outerShdw blurRad="38100" dist="38100" dir="2700000" algn="tl">
                              <a:srgbClr val="000000">
                                <a:alpha val="43137"/>
                              </a:srgbClr>
                            </a:outerShdw>
                          </a:effectLst>
                        </a:rPr>
                        <a:t>2486.36</a:t>
                      </a:r>
                      <a:endParaRPr kumimoji="0" lang="en-US" sz="2900" b="1" i="0" u="none" strike="noStrike" cap="none" normalizeH="0" baseline="0" dirty="0" smtClean="0">
                        <a:ln>
                          <a:noFill/>
                        </a:ln>
                        <a:solidFill>
                          <a:schemeClr val="tx1"/>
                        </a:solidFill>
                        <a:effectLst>
                          <a:outerShdw blurRad="38100" dist="38100" dir="2700000" algn="tl">
                            <a:srgbClr val="000000">
                              <a:alpha val="43137"/>
                            </a:srgbClr>
                          </a:outerShdw>
                        </a:effectLst>
                        <a:latin typeface="Book Antiqua" pitchFamily="18" charset="0"/>
                      </a:endParaRPr>
                    </a:p>
                  </a:txBody>
                  <a:tcPr marT="45728" marB="45728" horzOverflow="overflow"/>
                </a:tc>
              </a:tr>
            </a:tbl>
          </a:graphicData>
        </a:graphic>
      </p:graphicFrame>
      <p:sp>
        <p:nvSpPr>
          <p:cNvPr id="23573" name="Slide Number Placeholder 5"/>
          <p:cNvSpPr>
            <a:spLocks noGrp="1"/>
          </p:cNvSpPr>
          <p:nvPr>
            <p:ph type="sldNum" sz="quarter" idx="12"/>
          </p:nvPr>
        </p:nvSpPr>
        <p:spPr bwMode="auto">
          <a:xfrm>
            <a:off x="6553200" y="6341643"/>
            <a:ext cx="2133600" cy="476212"/>
          </a:xfrm>
          <a:noFill/>
          <a:ln>
            <a:miter lim="800000"/>
            <a:headEnd/>
            <a:tailEnd/>
          </a:ln>
        </p:spPr>
        <p:txBody>
          <a:bodyPr wrap="square" lIns="91440" tIns="45720" rIns="91440" bIns="45720" numCol="1" anchorCtr="0" compatLnSpc="1">
            <a:prstTxWarp prst="textNoShape">
              <a:avLst/>
            </a:prstTxWarp>
          </a:bodyPr>
          <a:lstStyle/>
          <a:p>
            <a:fld id="{2721B1B6-B84D-4085-9CC8-A24CF603CDC8}" type="slidenum">
              <a:rPr lang="en-US" smtClean="0"/>
              <a:pPr/>
              <a:t>14</a:t>
            </a:fld>
            <a:endParaRPr lang="en-US" smtClean="0"/>
          </a:p>
        </p:txBody>
      </p:sp>
      <p:sp>
        <p:nvSpPr>
          <p:cNvPr id="53250" name="Rectangle 2"/>
          <p:cNvSpPr>
            <a:spLocks noGrp="1" noChangeArrowheads="1"/>
          </p:cNvSpPr>
          <p:nvPr>
            <p:ph type="title" idx="4294967295"/>
          </p:nvPr>
        </p:nvSpPr>
        <p:spPr>
          <a:xfrm>
            <a:off x="533400" y="274099"/>
            <a:ext cx="8610600" cy="1143461"/>
          </a:xfrm>
        </p:spPr>
        <p:txBody>
          <a:bodyPr>
            <a:normAutofit fontScale="90000"/>
          </a:bodyPr>
          <a:lstStyle/>
          <a:p>
            <a:pPr algn="ctr" eaLnBrk="1" fontAlgn="auto" hangingPunct="1">
              <a:spcAft>
                <a:spcPts val="0"/>
              </a:spcAft>
              <a:buClr>
                <a:schemeClr val="accent6">
                  <a:lumMod val="75000"/>
                </a:schemeClr>
              </a:buClr>
              <a:buFont typeface="Georgia" pitchFamily="18" charset="0"/>
              <a:buNone/>
              <a:defRPr/>
            </a:pPr>
            <a:r>
              <a:rPr lang="en-US" sz="3500" i="1" u="sng" dirty="0" smtClean="0">
                <a:solidFill>
                  <a:srgbClr val="FF0000"/>
                </a:solidFill>
                <a:effectLst>
                  <a:outerShdw blurRad="38100" dist="38100" dir="2700000" algn="tl">
                    <a:srgbClr val="C0C0C0"/>
                  </a:outerShdw>
                </a:effectLst>
                <a:latin typeface="Book Antiqua" pitchFamily="18" charset="0"/>
              </a:rPr>
              <a:t>Budget Provisions  for the year  2017-18 </a:t>
            </a:r>
            <a:br>
              <a:rPr lang="en-US" sz="3500" i="1" u="sng" dirty="0" smtClean="0">
                <a:solidFill>
                  <a:srgbClr val="FF0000"/>
                </a:solidFill>
                <a:effectLst>
                  <a:outerShdw blurRad="38100" dist="38100" dir="2700000" algn="tl">
                    <a:srgbClr val="C0C0C0"/>
                  </a:outerShdw>
                </a:effectLst>
                <a:latin typeface="Book Antiqua" pitchFamily="18" charset="0"/>
              </a:rPr>
            </a:br>
            <a:r>
              <a:rPr lang="en-US" sz="3500" i="1" u="sng" dirty="0" smtClean="0">
                <a:solidFill>
                  <a:srgbClr val="FF0000"/>
                </a:solidFill>
                <a:effectLst>
                  <a:outerShdw blurRad="38100" dist="38100" dir="2700000" algn="tl">
                    <a:srgbClr val="C0C0C0"/>
                  </a:outerShdw>
                </a:effectLst>
                <a:latin typeface="Book Antiqua" pitchFamily="18" charset="0"/>
              </a:rPr>
              <a:t>( </a:t>
            </a:r>
            <a:r>
              <a:rPr lang="en-US" sz="3500" i="1" u="sng" dirty="0">
                <a:solidFill>
                  <a:srgbClr val="FF0000"/>
                </a:solidFill>
                <a:effectLst>
                  <a:outerShdw blurRad="38100" dist="38100" dir="2700000" algn="tl">
                    <a:srgbClr val="C0C0C0"/>
                  </a:outerShdw>
                </a:effectLst>
                <a:latin typeface="Rupee Foradian" pitchFamily="34" charset="0"/>
              </a:rPr>
              <a:t>`</a:t>
            </a:r>
            <a:r>
              <a:rPr lang="en-US" sz="3500" i="1" u="sng" dirty="0" smtClean="0">
                <a:solidFill>
                  <a:srgbClr val="FF0000"/>
                </a:solidFill>
                <a:effectLst>
                  <a:outerShdw blurRad="38100" dist="38100" dir="2700000" algn="tl">
                    <a:srgbClr val="C0C0C0"/>
                  </a:outerShdw>
                </a:effectLst>
                <a:latin typeface="Book Antiqua" pitchFamily="18" charset="0"/>
              </a:rPr>
              <a:t>  in Lakhs)</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698" name="Group 146"/>
          <p:cNvGraphicFramePr>
            <a:graphicFrameLocks noGrp="1"/>
          </p:cNvGraphicFramePr>
          <p:nvPr>
            <p:ph/>
          </p:nvPr>
        </p:nvGraphicFramePr>
        <p:xfrm>
          <a:off x="762001" y="2033590"/>
          <a:ext cx="7543799" cy="3918258"/>
        </p:xfrm>
        <a:graphic>
          <a:graphicData uri="http://schemas.openxmlformats.org/drawingml/2006/table">
            <a:tbl>
              <a:tblPr/>
              <a:tblGrid>
                <a:gridCol w="1354015"/>
                <a:gridCol w="1465385"/>
                <a:gridCol w="1828800"/>
                <a:gridCol w="1371600"/>
                <a:gridCol w="1523999"/>
              </a:tblGrid>
              <a:tr h="15283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Book Antiqua" pitchFamily="18"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FF5050"/>
                          </a:solidFill>
                          <a:effectLst>
                            <a:outerShdw blurRad="38100" dist="38100" dir="2700000" algn="tl">
                              <a:srgbClr val="C0C0C0"/>
                            </a:outerShdw>
                          </a:effectLst>
                          <a:latin typeface="Book Antiqua" pitchFamily="18" charset="0"/>
                        </a:rPr>
                        <a:t>Allocated </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FF5050"/>
                          </a:solidFill>
                          <a:effectLst>
                            <a:outerShdw blurRad="38100" dist="38100" dir="2700000" algn="tl">
                              <a:srgbClr val="C0C0C0"/>
                            </a:outerShdw>
                          </a:effectLst>
                          <a:latin typeface="Book Antiqua" pitchFamily="18" charset="0"/>
                        </a:rPr>
                        <a:t>Lifted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FF5050"/>
                          </a:solidFill>
                          <a:effectLst>
                            <a:outerShdw blurRad="38100" dist="38100" dir="2700000" algn="tl">
                              <a:srgbClr val="C0C0C0"/>
                            </a:outerShdw>
                          </a:effectLst>
                          <a:latin typeface="Book Antiqua" pitchFamily="18" charset="0"/>
                        </a:rPr>
                        <a:t>(</a:t>
                      </a:r>
                      <a:r>
                        <a:rPr kumimoji="0" lang="en-US" sz="1600" b="1" i="0" u="none" strike="noStrike" cap="none" normalizeH="0" baseline="0" dirty="0" err="1" smtClean="0">
                          <a:ln>
                            <a:noFill/>
                          </a:ln>
                          <a:solidFill>
                            <a:srgbClr val="FF5050"/>
                          </a:solidFill>
                          <a:effectLst>
                            <a:outerShdw blurRad="38100" dist="38100" dir="2700000" algn="tl">
                              <a:srgbClr val="C0C0C0"/>
                            </a:outerShdw>
                          </a:effectLst>
                          <a:latin typeface="Book Antiqua" pitchFamily="18" charset="0"/>
                        </a:rPr>
                        <a:t>upto</a:t>
                      </a:r>
                      <a:r>
                        <a:rPr kumimoji="0" lang="en-US" sz="1600" b="1" i="0" u="none" strike="noStrike" cap="none" normalizeH="0" baseline="0" dirty="0" smtClean="0">
                          <a:ln>
                            <a:noFill/>
                          </a:ln>
                          <a:solidFill>
                            <a:srgbClr val="FF5050"/>
                          </a:solidFill>
                          <a:effectLst>
                            <a:outerShdw blurRad="38100" dist="38100" dir="2700000" algn="tl">
                              <a:srgbClr val="C0C0C0"/>
                            </a:outerShdw>
                          </a:effectLst>
                          <a:latin typeface="Book Antiqua" pitchFamily="18" charset="0"/>
                        </a:rPr>
                        <a:t> 31-03-2018)</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err="1" smtClean="0">
                          <a:ln>
                            <a:noFill/>
                          </a:ln>
                          <a:solidFill>
                            <a:srgbClr val="FF5050"/>
                          </a:solidFill>
                          <a:effectLst>
                            <a:outerShdw blurRad="38100" dist="38100" dir="2700000" algn="tl">
                              <a:srgbClr val="C0C0C0"/>
                            </a:outerShdw>
                          </a:effectLst>
                          <a:latin typeface="Book Antiqua" pitchFamily="18" charset="0"/>
                        </a:rPr>
                        <a:t>Utilised</a:t>
                      </a:r>
                      <a:r>
                        <a:rPr kumimoji="0" lang="en-US" sz="1600" b="1" i="0" u="none" strike="noStrike" cap="none" normalizeH="0" baseline="0" dirty="0" smtClean="0">
                          <a:ln>
                            <a:noFill/>
                          </a:ln>
                          <a:solidFill>
                            <a:srgbClr val="FF5050"/>
                          </a:solidFill>
                          <a:effectLst>
                            <a:outerShdw blurRad="38100" dist="38100" dir="2700000" algn="tl">
                              <a:srgbClr val="C0C0C0"/>
                            </a:outerShdw>
                          </a:effectLst>
                          <a:latin typeface="Book Antiqua" pitchFamily="18" charset="0"/>
                        </a:rPr>
                        <a:t>                (</a:t>
                      </a:r>
                      <a:r>
                        <a:rPr kumimoji="0" lang="en-US" sz="1600" b="1" i="0" u="none" strike="noStrike" cap="none" normalizeH="0" baseline="0" dirty="0" err="1" smtClean="0">
                          <a:ln>
                            <a:noFill/>
                          </a:ln>
                          <a:solidFill>
                            <a:srgbClr val="FF5050"/>
                          </a:solidFill>
                          <a:effectLst>
                            <a:outerShdw blurRad="38100" dist="38100" dir="2700000" algn="tl">
                              <a:srgbClr val="C0C0C0"/>
                            </a:outerShdw>
                          </a:effectLst>
                          <a:latin typeface="Book Antiqua" pitchFamily="18" charset="0"/>
                        </a:rPr>
                        <a:t>upto</a:t>
                      </a:r>
                      <a:r>
                        <a:rPr kumimoji="0" lang="en-US" sz="1600" b="1" i="0" u="none" strike="noStrike" cap="none" normalizeH="0" baseline="0" dirty="0" smtClean="0">
                          <a:ln>
                            <a:noFill/>
                          </a:ln>
                          <a:solidFill>
                            <a:srgbClr val="FF5050"/>
                          </a:solidFill>
                          <a:effectLst>
                            <a:outerShdw blurRad="38100" dist="38100" dir="2700000" algn="tl">
                              <a:srgbClr val="C0C0C0"/>
                            </a:outerShdw>
                          </a:effectLst>
                          <a:latin typeface="Book Antiqua" pitchFamily="18" charset="0"/>
                        </a:rPr>
                        <a:t> 31-03-2018)</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FF5050"/>
                          </a:solidFill>
                          <a:effectLst>
                            <a:outerShdw blurRad="38100" dist="38100" dir="2700000" algn="tl">
                              <a:srgbClr val="C0C0C0"/>
                            </a:outerShdw>
                          </a:effectLst>
                          <a:latin typeface="Book Antiqua" pitchFamily="18" charset="0"/>
                        </a:rPr>
                        <a:t>% Utilization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FF5050"/>
                          </a:solidFill>
                          <a:effectLst>
                            <a:outerShdw blurRad="38100" dist="38100" dir="2700000" algn="tl">
                              <a:srgbClr val="C0C0C0"/>
                            </a:outerShdw>
                          </a:effectLst>
                          <a:latin typeface="Book Antiqua" pitchFamily="18" charset="0"/>
                        </a:rPr>
                        <a:t>(</a:t>
                      </a:r>
                      <a:r>
                        <a:rPr kumimoji="0" lang="en-US" sz="1600" b="1" i="0" u="none" strike="noStrike" cap="none" normalizeH="0" baseline="0" dirty="0" err="1" smtClean="0">
                          <a:ln>
                            <a:noFill/>
                          </a:ln>
                          <a:solidFill>
                            <a:srgbClr val="FF5050"/>
                          </a:solidFill>
                          <a:effectLst>
                            <a:outerShdw blurRad="38100" dist="38100" dir="2700000" algn="tl">
                              <a:srgbClr val="C0C0C0"/>
                            </a:outerShdw>
                          </a:effectLst>
                          <a:latin typeface="Book Antiqua" pitchFamily="18" charset="0"/>
                        </a:rPr>
                        <a:t>upto</a:t>
                      </a:r>
                      <a:r>
                        <a:rPr kumimoji="0" lang="en-US" sz="1600" b="1" i="0" u="none" strike="noStrike" cap="none" normalizeH="0" baseline="0" dirty="0" smtClean="0">
                          <a:ln>
                            <a:noFill/>
                          </a:ln>
                          <a:solidFill>
                            <a:srgbClr val="FF5050"/>
                          </a:solidFill>
                          <a:effectLst>
                            <a:outerShdw blurRad="38100" dist="38100" dir="2700000" algn="tl">
                              <a:srgbClr val="C0C0C0"/>
                            </a:outerShdw>
                          </a:effectLst>
                          <a:latin typeface="Book Antiqua" pitchFamily="18" charset="0"/>
                        </a:rPr>
                        <a:t> 31-03-2018)</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92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Book Antiqua" pitchFamily="18"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Book Antiqua" pitchFamily="18" charset="0"/>
                        </a:rPr>
                        <a:t>Wheat</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Book Antiqua" pitchFamily="18" charset="0"/>
                        </a:rPr>
                        <a:t>Wheat</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Book Antiqua" pitchFamily="18"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Book Antiqua" pitchFamily="18" charset="0"/>
                        </a:rPr>
                        <a:t>Wheat</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Book Antiqua" pitchFamily="18"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Book Antiqua" pitchFamily="18" charset="0"/>
                        </a:rPr>
                        <a:t>Wheat</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611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outerShdw blurRad="38100" dist="38100" dir="2700000" algn="tl">
                              <a:srgbClr val="C0C0C0"/>
                            </a:outerShdw>
                          </a:effectLst>
                          <a:latin typeface="Book Antiqua" pitchFamily="18" charset="0"/>
                        </a:rPr>
                        <a:t>Primary Stage</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Book Antiqua"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Book Antiqua" pitchFamily="18" charset="0"/>
                        </a:rPr>
                        <a:t>1895.44</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Book Antiqua" pitchFamily="18"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Book Antiqua"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Book Antiqua" pitchFamily="18" charset="0"/>
                        </a:rPr>
                        <a:t>1895.44</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Book Antiqua"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Book Antiqua" pitchFamily="18" charset="0"/>
                        </a:rPr>
                        <a:t>1895.44</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Book Antiqua"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Book Antiqua" pitchFamily="18" charset="0"/>
                        </a:rPr>
                        <a:t>100 %</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301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outerShdw blurRad="38100" dist="38100" dir="2700000" algn="tl">
                              <a:srgbClr val="C0C0C0"/>
                            </a:outerShdw>
                          </a:effectLst>
                          <a:latin typeface="Book Antiqua" pitchFamily="18" charset="0"/>
                        </a:rPr>
                        <a:t>Upper Primary Stage</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Book Antiqua"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Book Antiqua" pitchFamily="18" charset="0"/>
                        </a:rPr>
                        <a:t>1822.85</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Book Antiqua"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Book Antiqua" pitchFamily="18" charset="0"/>
                        </a:rPr>
                        <a:t>1809.13</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400" b="1" i="0" u="none" strike="noStrike" cap="none" normalizeH="0" baseline="0" dirty="0" smtClean="0">
                        <a:ln>
                          <a:noFill/>
                        </a:ln>
                        <a:solidFill>
                          <a:schemeClr val="tx1"/>
                        </a:solidFill>
                        <a:effectLst/>
                        <a:latin typeface="Book Antiqua"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Book Antiqua" pitchFamily="18" charset="0"/>
                        </a:rPr>
                        <a:t>1822.85</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Book Antiqua" pitchFamily="18"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Book Antiqua"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Book Antiqua" pitchFamily="18" charset="0"/>
                        </a:rPr>
                        <a:t>100 %</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610" name="Slide Number Placeholder 3"/>
          <p:cNvSpPr>
            <a:spLocks noGrp="1"/>
          </p:cNvSpPr>
          <p:nvPr>
            <p:ph type="sldNum" sz="quarter" idx="12"/>
          </p:nvPr>
        </p:nvSpPr>
        <p:spPr bwMode="auto">
          <a:xfrm>
            <a:off x="6629400" y="6219822"/>
            <a:ext cx="2133600" cy="638178"/>
          </a:xfrm>
          <a:noFill/>
          <a:ln>
            <a:miter lim="800000"/>
            <a:headEnd/>
            <a:tailEnd/>
          </a:ln>
        </p:spPr>
        <p:txBody>
          <a:bodyPr wrap="square" lIns="91440" tIns="45720" rIns="91440" bIns="45720" numCol="1" anchorCtr="0" compatLnSpc="1">
            <a:prstTxWarp prst="textNoShape">
              <a:avLst/>
            </a:prstTxWarp>
          </a:bodyPr>
          <a:lstStyle/>
          <a:p>
            <a:r>
              <a:rPr lang="en-US" smtClean="0"/>
              <a:t>    </a:t>
            </a:r>
            <a:fld id="{D22B3818-FB4C-4342-B3B3-DF0E08ABB7C1}" type="slidenum">
              <a:rPr lang="en-US" smtClean="0"/>
              <a:pPr/>
              <a:t>15</a:t>
            </a:fld>
            <a:endParaRPr lang="en-US" smtClean="0"/>
          </a:p>
        </p:txBody>
      </p:sp>
      <p:sp>
        <p:nvSpPr>
          <p:cNvPr id="23554" name="Rectangle 2"/>
          <p:cNvSpPr>
            <a:spLocks noGrp="1" noChangeArrowheads="1"/>
          </p:cNvSpPr>
          <p:nvPr>
            <p:ph type="title" idx="4294967295"/>
          </p:nvPr>
        </p:nvSpPr>
        <p:spPr>
          <a:xfrm>
            <a:off x="0" y="274099"/>
            <a:ext cx="9144000" cy="1693043"/>
          </a:xfrm>
        </p:spPr>
        <p:txBody>
          <a:bodyPr>
            <a:normAutofit fontScale="90000"/>
          </a:bodyPr>
          <a:lstStyle/>
          <a:p>
            <a:pPr algn="ctr" eaLnBrk="1" fontAlgn="auto" hangingPunct="1">
              <a:spcAft>
                <a:spcPts val="0"/>
              </a:spcAft>
              <a:buClr>
                <a:schemeClr val="accent6">
                  <a:lumMod val="75000"/>
                </a:schemeClr>
              </a:buClr>
              <a:buFont typeface="Georgia" pitchFamily="18" charset="0"/>
              <a:buNone/>
              <a:defRPr/>
            </a:pPr>
            <a:r>
              <a:rPr lang="en-US" sz="2800" i="1" u="sng" dirty="0" smtClean="0">
                <a:solidFill>
                  <a:srgbClr val="FF0000"/>
                </a:solidFill>
                <a:effectLst>
                  <a:outerShdw blurRad="38100" dist="38100" dir="2700000" algn="tl">
                    <a:srgbClr val="C0C0C0"/>
                  </a:outerShdw>
                </a:effectLst>
                <a:latin typeface="Book Antiqua" pitchFamily="18" charset="0"/>
              </a:rPr>
              <a:t>Details of the food grains </a:t>
            </a:r>
            <a:br>
              <a:rPr lang="en-US" sz="2800" i="1" u="sng" dirty="0" smtClean="0">
                <a:solidFill>
                  <a:srgbClr val="FF0000"/>
                </a:solidFill>
                <a:effectLst>
                  <a:outerShdw blurRad="38100" dist="38100" dir="2700000" algn="tl">
                    <a:srgbClr val="C0C0C0"/>
                  </a:outerShdw>
                </a:effectLst>
                <a:latin typeface="Book Antiqua" pitchFamily="18" charset="0"/>
              </a:rPr>
            </a:br>
            <a:r>
              <a:rPr lang="en-US" sz="2800" i="1" u="sng" dirty="0" smtClean="0">
                <a:solidFill>
                  <a:srgbClr val="FF0000"/>
                </a:solidFill>
                <a:effectLst>
                  <a:outerShdw blurRad="38100" dist="38100" dir="2700000" algn="tl">
                    <a:srgbClr val="C0C0C0"/>
                  </a:outerShdw>
                </a:effectLst>
                <a:latin typeface="Book Antiqua" pitchFamily="18" charset="0"/>
              </a:rPr>
              <a:t>Released / </a:t>
            </a:r>
            <a:r>
              <a:rPr lang="en-US" sz="2800" i="1" u="sng" dirty="0" err="1" smtClean="0">
                <a:solidFill>
                  <a:srgbClr val="FF0000"/>
                </a:solidFill>
                <a:effectLst>
                  <a:outerShdw blurRad="38100" dist="38100" dir="2700000" algn="tl">
                    <a:srgbClr val="C0C0C0"/>
                  </a:outerShdw>
                </a:effectLst>
                <a:latin typeface="Book Antiqua" pitchFamily="18" charset="0"/>
              </a:rPr>
              <a:t>Utilised</a:t>
            </a:r>
            <a:r>
              <a:rPr lang="en-US" sz="2800" i="1" u="sng" dirty="0" smtClean="0">
                <a:solidFill>
                  <a:srgbClr val="FF0000"/>
                </a:solidFill>
                <a:effectLst>
                  <a:outerShdw blurRad="38100" dist="38100" dir="2700000" algn="tl">
                    <a:srgbClr val="C0C0C0"/>
                  </a:outerShdw>
                </a:effectLst>
                <a:latin typeface="Book Antiqua" pitchFamily="18" charset="0"/>
              </a:rPr>
              <a:t> for Primary &amp; Upper Primary stage </a:t>
            </a:r>
            <a:r>
              <a:rPr lang="en-US" sz="2800" i="1" u="sng" dirty="0" err="1" smtClean="0">
                <a:solidFill>
                  <a:srgbClr val="FF0000"/>
                </a:solidFill>
                <a:effectLst>
                  <a:outerShdw blurRad="38100" dist="38100" dir="2700000" algn="tl">
                    <a:srgbClr val="C0C0C0"/>
                  </a:outerShdw>
                </a:effectLst>
                <a:latin typeface="Book Antiqua" pitchFamily="18" charset="0"/>
              </a:rPr>
              <a:t>upto</a:t>
            </a:r>
            <a:r>
              <a:rPr lang="en-US" sz="2800" i="1" u="sng" dirty="0" smtClean="0">
                <a:solidFill>
                  <a:srgbClr val="FF0000"/>
                </a:solidFill>
                <a:effectLst>
                  <a:outerShdw blurRad="38100" dist="38100" dir="2700000" algn="tl">
                    <a:srgbClr val="C0C0C0"/>
                  </a:outerShdw>
                </a:effectLst>
                <a:latin typeface="Book Antiqua" pitchFamily="18" charset="0"/>
              </a:rPr>
              <a:t> Mar. 18</a:t>
            </a:r>
            <a:br>
              <a:rPr lang="en-US" sz="2800" i="1" u="sng" dirty="0" smtClean="0">
                <a:solidFill>
                  <a:srgbClr val="FF0000"/>
                </a:solidFill>
                <a:effectLst>
                  <a:outerShdw blurRad="38100" dist="38100" dir="2700000" algn="tl">
                    <a:srgbClr val="C0C0C0"/>
                  </a:outerShdw>
                </a:effectLst>
                <a:latin typeface="Book Antiqua" pitchFamily="18" charset="0"/>
              </a:rPr>
            </a:br>
            <a:r>
              <a:rPr lang="en-US" sz="2800" i="1" u="sng" dirty="0" smtClean="0">
                <a:solidFill>
                  <a:srgbClr val="FF0000"/>
                </a:solidFill>
                <a:effectLst>
                  <a:outerShdw blurRad="38100" dist="38100" dir="2700000" algn="tl">
                    <a:srgbClr val="C0C0C0"/>
                  </a:outerShdw>
                </a:effectLst>
                <a:latin typeface="Book Antiqua" pitchFamily="18" charset="0"/>
              </a:rPr>
              <a:t>(In metric </a:t>
            </a:r>
            <a:r>
              <a:rPr lang="en-US" sz="2800" i="1" u="sng" dirty="0" err="1" smtClean="0">
                <a:solidFill>
                  <a:srgbClr val="FF0000"/>
                </a:solidFill>
                <a:effectLst>
                  <a:outerShdw blurRad="38100" dist="38100" dir="2700000" algn="tl">
                    <a:srgbClr val="C0C0C0"/>
                  </a:outerShdw>
                </a:effectLst>
                <a:latin typeface="Book Antiqua" pitchFamily="18" charset="0"/>
              </a:rPr>
              <a:t>tonnes</a:t>
            </a:r>
            <a:r>
              <a:rPr lang="en-US" sz="2800" i="1" u="sng" dirty="0" smtClean="0">
                <a:solidFill>
                  <a:srgbClr val="FF0000"/>
                </a:solidFill>
                <a:effectLst>
                  <a:outerShdw blurRad="38100" dist="38100" dir="2700000" algn="tl">
                    <a:srgbClr val="C0C0C0"/>
                  </a:outerShdw>
                </a:effectLst>
                <a:latin typeface="Book Antiqua" pitchFamily="18" charset="0"/>
              </a:rPr>
              <a:t>)</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p:txBody>
          <a:bodyPr rtlCol="0">
            <a:normAutofit/>
          </a:bodyPr>
          <a:lstStyle/>
          <a:p>
            <a:pPr marL="365760" indent="-182880" eaLnBrk="1" fontAlgn="auto" hangingPunct="1">
              <a:spcAft>
                <a:spcPts val="0"/>
              </a:spcAft>
              <a:buClr>
                <a:schemeClr val="accent6">
                  <a:lumMod val="75000"/>
                </a:schemeClr>
              </a:buClr>
              <a:buFont typeface="Wingdings 3"/>
              <a:buChar char=""/>
              <a:defRPr/>
            </a:pPr>
            <a:endParaRPr lang="en-US" dirty="0" smtClean="0">
              <a:solidFill>
                <a:schemeClr val="tx1">
                  <a:lumMod val="75000"/>
                  <a:lumOff val="25000"/>
                </a:schemeClr>
              </a:solidFill>
            </a:endParaRPr>
          </a:p>
          <a:p>
            <a:pPr marL="45720" indent="0" eaLnBrk="1" fontAlgn="auto" hangingPunct="1">
              <a:spcAft>
                <a:spcPts val="0"/>
              </a:spcAft>
              <a:buClr>
                <a:schemeClr val="accent6">
                  <a:lumMod val="75000"/>
                </a:schemeClr>
              </a:buClr>
              <a:buFont typeface="Georgia" pitchFamily="18" charset="0"/>
              <a:buNone/>
              <a:defRPr/>
            </a:pPr>
            <a:endParaRPr lang="en-IN" dirty="0" smtClean="0">
              <a:solidFill>
                <a:schemeClr val="tx1">
                  <a:lumMod val="75000"/>
                  <a:lumOff val="25000"/>
                </a:schemeClr>
              </a:solidFill>
            </a:endParaRPr>
          </a:p>
        </p:txBody>
      </p:sp>
      <p:sp>
        <p:nvSpPr>
          <p:cNvPr id="25603"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2F4351A-840A-4988-9ACB-D884321BC648}" type="slidenum">
              <a:rPr lang="en-US" smtClean="0"/>
              <a:pPr/>
              <a:t>16</a:t>
            </a:fld>
            <a:endParaRPr lang="en-US" smtClean="0"/>
          </a:p>
        </p:txBody>
      </p:sp>
      <p:sp>
        <p:nvSpPr>
          <p:cNvPr id="18434" name="Title 1"/>
          <p:cNvSpPr>
            <a:spLocks noGrp="1"/>
          </p:cNvSpPr>
          <p:nvPr>
            <p:ph type="title"/>
          </p:nvPr>
        </p:nvSpPr>
        <p:spPr>
          <a:xfrm>
            <a:off x="533400" y="571731"/>
            <a:ext cx="8077200" cy="1129618"/>
          </a:xfrm>
        </p:spPr>
        <p:txBody>
          <a:bodyPr>
            <a:normAutofit fontScale="90000"/>
          </a:bodyPr>
          <a:lstStyle/>
          <a:p>
            <a:pPr algn="ctr" eaLnBrk="1" fontAlgn="auto" hangingPunct="1">
              <a:spcAft>
                <a:spcPts val="0"/>
              </a:spcAft>
              <a:buClr>
                <a:schemeClr val="accent6">
                  <a:lumMod val="75000"/>
                </a:schemeClr>
              </a:buClr>
              <a:buFont typeface="Georgia" pitchFamily="18" charset="0"/>
              <a:buNone/>
              <a:defRPr/>
            </a:pPr>
            <a:r>
              <a:rPr lang="en-US" sz="3600" u="sng" dirty="0" smtClean="0">
                <a:solidFill>
                  <a:schemeClr val="accent3"/>
                </a:solidFill>
                <a:effectLst>
                  <a:outerShdw blurRad="38100" dist="38100" dir="2700000" algn="tl">
                    <a:srgbClr val="000000">
                      <a:alpha val="43137"/>
                    </a:srgbClr>
                  </a:outerShdw>
                </a:effectLst>
                <a:latin typeface="Book Antiqua" pitchFamily="18" charset="0"/>
              </a:rPr>
              <a:t>Central Assistance for  2017-18 for MDMS  </a:t>
            </a:r>
            <a:br>
              <a:rPr lang="en-US" sz="3600" u="sng" dirty="0" smtClean="0">
                <a:solidFill>
                  <a:schemeClr val="accent3"/>
                </a:solidFill>
                <a:effectLst>
                  <a:outerShdw blurRad="38100" dist="38100" dir="2700000" algn="tl">
                    <a:srgbClr val="000000">
                      <a:alpha val="43137"/>
                    </a:srgbClr>
                  </a:outerShdw>
                </a:effectLst>
                <a:latin typeface="Book Antiqua" pitchFamily="18" charset="0"/>
              </a:rPr>
            </a:br>
            <a:r>
              <a:rPr lang="en-US" sz="3600" u="sng" dirty="0" smtClean="0">
                <a:solidFill>
                  <a:schemeClr val="accent3"/>
                </a:solidFill>
                <a:effectLst>
                  <a:outerShdw blurRad="38100" dist="38100" dir="2700000" algn="tl">
                    <a:srgbClr val="000000">
                      <a:alpha val="43137"/>
                    </a:srgbClr>
                  </a:outerShdw>
                </a:effectLst>
                <a:latin typeface="Book Antiqua" pitchFamily="18" charset="0"/>
              </a:rPr>
              <a:t>(Pry &amp; </a:t>
            </a:r>
            <a:r>
              <a:rPr lang="en-US" sz="3600" u="sng" dirty="0" err="1" smtClean="0">
                <a:solidFill>
                  <a:schemeClr val="accent3"/>
                </a:solidFill>
                <a:effectLst>
                  <a:outerShdw blurRad="38100" dist="38100" dir="2700000" algn="tl">
                    <a:srgbClr val="000000">
                      <a:alpha val="43137"/>
                    </a:srgbClr>
                  </a:outerShdw>
                </a:effectLst>
                <a:latin typeface="Book Antiqua" pitchFamily="18" charset="0"/>
              </a:rPr>
              <a:t>Upp</a:t>
            </a:r>
            <a:r>
              <a:rPr lang="en-US" sz="3600" u="sng" dirty="0" smtClean="0">
                <a:solidFill>
                  <a:schemeClr val="accent3"/>
                </a:solidFill>
                <a:effectLst>
                  <a:outerShdw blurRad="38100" dist="38100" dir="2700000" algn="tl">
                    <a:srgbClr val="000000">
                      <a:alpha val="43137"/>
                    </a:srgbClr>
                  </a:outerShdw>
                </a:effectLst>
                <a:latin typeface="Book Antiqua" pitchFamily="18" charset="0"/>
              </a:rPr>
              <a:t>. Pry) ( </a:t>
            </a:r>
            <a:r>
              <a:rPr lang="en-US" sz="3600" u="sng" dirty="0">
                <a:solidFill>
                  <a:schemeClr val="accent3"/>
                </a:solidFill>
                <a:effectLst>
                  <a:outerShdw blurRad="38100" dist="38100" dir="2700000" algn="tl">
                    <a:srgbClr val="000000">
                      <a:alpha val="43137"/>
                    </a:srgbClr>
                  </a:outerShdw>
                </a:effectLst>
                <a:latin typeface="Rupee Foradian" pitchFamily="34" charset="0"/>
              </a:rPr>
              <a:t>`</a:t>
            </a:r>
            <a:r>
              <a:rPr lang="en-US" sz="3600" u="sng" dirty="0" smtClean="0">
                <a:solidFill>
                  <a:schemeClr val="accent3"/>
                </a:solidFill>
                <a:effectLst>
                  <a:outerShdw blurRad="38100" dist="38100" dir="2700000" algn="tl">
                    <a:srgbClr val="000000">
                      <a:alpha val="43137"/>
                    </a:srgbClr>
                  </a:outerShdw>
                </a:effectLst>
                <a:latin typeface="Book Antiqua" pitchFamily="18" charset="0"/>
              </a:rPr>
              <a:t> in lakhs)</a:t>
            </a:r>
            <a:endParaRPr lang="en-IN" sz="3600" u="sng" dirty="0" smtClean="0">
              <a:solidFill>
                <a:schemeClr val="accent3"/>
              </a:solidFill>
              <a:effectLst>
                <a:outerShdw blurRad="38100" dist="38100" dir="2700000" algn="tl">
                  <a:srgbClr val="000000">
                    <a:alpha val="43137"/>
                  </a:srgbClr>
                </a:outerShdw>
              </a:effectLst>
              <a:latin typeface="Book Antiqua" pitchFamily="18" charset="0"/>
            </a:endParaRPr>
          </a:p>
        </p:txBody>
      </p:sp>
      <p:graphicFrame>
        <p:nvGraphicFramePr>
          <p:cNvPr id="5" name="Table 4"/>
          <p:cNvGraphicFramePr>
            <a:graphicFrameLocks noGrp="1"/>
          </p:cNvGraphicFramePr>
          <p:nvPr/>
        </p:nvGraphicFramePr>
        <p:xfrm>
          <a:off x="228600" y="1900694"/>
          <a:ext cx="8534400" cy="4195305"/>
        </p:xfrm>
        <a:graphic>
          <a:graphicData uri="http://schemas.openxmlformats.org/drawingml/2006/table">
            <a:tbl>
              <a:tblPr>
                <a:tableStyleId>{616DA210-FB5B-4158-B5E0-FEB733F419BA}</a:tableStyleId>
              </a:tblPr>
              <a:tblGrid>
                <a:gridCol w="1545370"/>
                <a:gridCol w="1708042"/>
                <a:gridCol w="1580231"/>
                <a:gridCol w="1737090"/>
                <a:gridCol w="1963667"/>
              </a:tblGrid>
              <a:tr h="796364">
                <a:tc>
                  <a:txBody>
                    <a:bodyPr/>
                    <a:lstStyle/>
                    <a:p>
                      <a:pPr algn="ctr">
                        <a:spcAft>
                          <a:spcPts val="0"/>
                        </a:spcAft>
                      </a:pPr>
                      <a:r>
                        <a:rPr lang="en-US" sz="1600" dirty="0" smtClean="0"/>
                        <a:t>Component</a:t>
                      </a:r>
                      <a:endParaRPr lang="en-IN" sz="1600" b="1" dirty="0">
                        <a:solidFill>
                          <a:srgbClr val="000000"/>
                        </a:solidFill>
                        <a:latin typeface="Book Antiqua" pitchFamily="18" charset="0"/>
                        <a:ea typeface="Calibri"/>
                        <a:cs typeface="Calibri"/>
                      </a:endParaRPr>
                    </a:p>
                  </a:txBody>
                  <a:tcPr marL="68579" marR="68579" marT="0" marB="0" anchor="ctr"/>
                </a:tc>
                <a:tc>
                  <a:txBody>
                    <a:bodyPr/>
                    <a:lstStyle/>
                    <a:p>
                      <a:pPr algn="ctr">
                        <a:spcAft>
                          <a:spcPts val="0"/>
                        </a:spcAft>
                      </a:pPr>
                      <a:endParaRPr lang="en-IN" sz="1600" dirty="0" smtClean="0"/>
                    </a:p>
                    <a:p>
                      <a:pPr algn="ctr">
                        <a:spcAft>
                          <a:spcPts val="0"/>
                        </a:spcAft>
                      </a:pPr>
                      <a:r>
                        <a:rPr lang="en-IN" sz="1600" dirty="0" smtClean="0"/>
                        <a:t>PAB</a:t>
                      </a:r>
                      <a:r>
                        <a:rPr lang="en-IN" sz="1600" baseline="0" dirty="0" smtClean="0"/>
                        <a:t> Allocation</a:t>
                      </a:r>
                      <a:endParaRPr lang="en-IN" sz="1600" b="1" dirty="0">
                        <a:latin typeface="Book Antiqua" pitchFamily="18" charset="0"/>
                        <a:ea typeface="Calibri"/>
                        <a:cs typeface="Mangal"/>
                      </a:endParaRPr>
                    </a:p>
                  </a:txBody>
                  <a:tcPr marL="68579" marR="68579" marT="0" marB="0"/>
                </a:tc>
                <a:tc>
                  <a:txBody>
                    <a:bodyPr/>
                    <a:lstStyle/>
                    <a:p>
                      <a:r>
                        <a:rPr lang="en-US" sz="1600" dirty="0" smtClean="0"/>
                        <a:t>     </a:t>
                      </a:r>
                    </a:p>
                    <a:p>
                      <a:r>
                        <a:rPr lang="en-US" sz="1600" dirty="0" smtClean="0"/>
                        <a:t>     Released</a:t>
                      </a:r>
                      <a:endParaRPr lang="en-US" sz="1600" b="1" dirty="0"/>
                    </a:p>
                  </a:txBody>
                  <a:tcPr marL="68579" marR="68579" marT="0" marB="0"/>
                </a:tc>
                <a:tc>
                  <a:txBody>
                    <a:bodyPr/>
                    <a:lstStyle/>
                    <a:p>
                      <a:pPr algn="ctr">
                        <a:spcAft>
                          <a:spcPts val="0"/>
                        </a:spcAft>
                      </a:pPr>
                      <a:endParaRPr lang="en-US" sz="1600" dirty="0" smtClean="0"/>
                    </a:p>
                    <a:p>
                      <a:pPr algn="ctr">
                        <a:spcAft>
                          <a:spcPts val="0"/>
                        </a:spcAft>
                      </a:pPr>
                      <a:r>
                        <a:rPr lang="en-US" sz="1600" dirty="0" smtClean="0"/>
                        <a:t>Expenditure</a:t>
                      </a:r>
                      <a:endParaRPr lang="en-IN" sz="1600" b="1" dirty="0">
                        <a:latin typeface="Book Antiqua" pitchFamily="18" charset="0"/>
                        <a:ea typeface="Calibri"/>
                        <a:cs typeface="Mangal"/>
                      </a:endParaRPr>
                    </a:p>
                  </a:txBody>
                  <a:tcPr marL="68579" marR="68579" marT="0" marB="0"/>
                </a:tc>
                <a:tc>
                  <a:txBody>
                    <a:bodyPr/>
                    <a:lstStyle/>
                    <a:p>
                      <a:pPr algn="ctr">
                        <a:spcAft>
                          <a:spcPts val="0"/>
                        </a:spcAft>
                      </a:pPr>
                      <a:r>
                        <a:rPr lang="en-IN" sz="1600" dirty="0" smtClean="0"/>
                        <a:t>% Utilization    </a:t>
                      </a:r>
                    </a:p>
                    <a:p>
                      <a:pPr algn="ctr">
                        <a:spcAft>
                          <a:spcPts val="0"/>
                        </a:spcAft>
                      </a:pPr>
                      <a:r>
                        <a:rPr lang="en-IN" sz="1600" dirty="0" smtClean="0"/>
                        <a:t> (</a:t>
                      </a:r>
                      <a:r>
                        <a:rPr lang="en-IN" sz="1600" baseline="0" dirty="0" err="1" smtClean="0"/>
                        <a:t>upto</a:t>
                      </a:r>
                      <a:r>
                        <a:rPr lang="en-IN" sz="1600" baseline="0" dirty="0" smtClean="0"/>
                        <a:t> 31-03-2018)</a:t>
                      </a:r>
                      <a:endParaRPr lang="en-IN" sz="1600" b="1" dirty="0">
                        <a:latin typeface="Book Antiqua" pitchFamily="18" charset="0"/>
                        <a:ea typeface="Calibri"/>
                        <a:cs typeface="Mangal"/>
                      </a:endParaRPr>
                    </a:p>
                  </a:txBody>
                  <a:tcPr marL="68579" marR="68579" marT="0" marB="0"/>
                </a:tc>
              </a:tr>
              <a:tr h="551951">
                <a:tc>
                  <a:txBody>
                    <a:bodyPr/>
                    <a:lstStyle/>
                    <a:p>
                      <a:pPr algn="ctr">
                        <a:spcAft>
                          <a:spcPts val="0"/>
                        </a:spcAft>
                      </a:pPr>
                      <a:r>
                        <a:rPr lang="en-US" sz="1600" dirty="0" smtClean="0"/>
                        <a:t>Cost of Food Grains</a:t>
                      </a:r>
                      <a:endParaRPr lang="en-IN" sz="1600" b="1" dirty="0">
                        <a:latin typeface="Book Antiqua" pitchFamily="18" charset="0"/>
                        <a:ea typeface="Calibri"/>
                        <a:cs typeface="Mangal"/>
                      </a:endParaRPr>
                    </a:p>
                  </a:txBody>
                  <a:tcPr marL="68579" marR="68579" marT="0" marB="0" anchor="ctr"/>
                </a:tc>
                <a:tc>
                  <a:txBody>
                    <a:bodyPr/>
                    <a:lstStyle/>
                    <a:p>
                      <a:pPr algn="ctr" rtl="0" fontAlgn="ctr"/>
                      <a:r>
                        <a:rPr lang="en-US" sz="1600" b="0" i="0" u="none" strike="noStrike" dirty="0" smtClean="0">
                          <a:solidFill>
                            <a:schemeClr val="tx1"/>
                          </a:solidFill>
                          <a:effectLst/>
                          <a:latin typeface="Book Antiqua" pitchFamily="18" charset="0"/>
                        </a:rPr>
                        <a:t>76.22</a:t>
                      </a:r>
                      <a:endParaRPr lang="en-US" sz="1600" b="0" i="0" u="none" strike="noStrike" dirty="0">
                        <a:solidFill>
                          <a:schemeClr val="tx1"/>
                        </a:solidFill>
                        <a:effectLst/>
                        <a:latin typeface="Book Antiqua" pitchFamily="18" charset="0"/>
                      </a:endParaRPr>
                    </a:p>
                  </a:txBody>
                  <a:tcPr marL="9525" marR="9525" marT="8307" marB="0" anchor="ctr"/>
                </a:tc>
                <a:tc>
                  <a:txBody>
                    <a:bodyPr/>
                    <a:lstStyle/>
                    <a:p>
                      <a:r>
                        <a:rPr lang="en-US" sz="1600" dirty="0" smtClean="0">
                          <a:solidFill>
                            <a:schemeClr val="tx1"/>
                          </a:solidFill>
                          <a:latin typeface="Book Antiqua" pitchFamily="18" charset="0"/>
                        </a:rPr>
                        <a:t>      76.22</a:t>
                      </a:r>
                      <a:endParaRPr lang="en-US" sz="1600" dirty="0">
                        <a:solidFill>
                          <a:schemeClr val="tx1"/>
                        </a:solidFill>
                        <a:latin typeface="Book Antiqua" pitchFamily="18" charset="0"/>
                      </a:endParaRPr>
                    </a:p>
                  </a:txBody>
                  <a:tcPr marL="9525" marR="9525" marT="8307" marB="0" anchor="ctr"/>
                </a:tc>
                <a:tc>
                  <a:txBody>
                    <a:bodyPr/>
                    <a:lstStyle/>
                    <a:p>
                      <a:pPr algn="ctr" rtl="0" fontAlgn="ctr"/>
                      <a:r>
                        <a:rPr lang="en-US" sz="1600" b="0" i="0" u="none" strike="noStrike" dirty="0" smtClean="0">
                          <a:solidFill>
                            <a:schemeClr val="tx1"/>
                          </a:solidFill>
                          <a:effectLst/>
                          <a:latin typeface="Book Antiqua" pitchFamily="18" charset="0"/>
                        </a:rPr>
                        <a:t>74.09</a:t>
                      </a:r>
                      <a:endParaRPr lang="en-US" sz="1600" b="0" i="0" u="none" strike="noStrike" dirty="0">
                        <a:solidFill>
                          <a:schemeClr val="tx1"/>
                        </a:solidFill>
                        <a:effectLst/>
                        <a:latin typeface="Book Antiqua" pitchFamily="18" charset="0"/>
                      </a:endParaRPr>
                    </a:p>
                  </a:txBody>
                  <a:tcPr marL="9525" marR="9525" marT="8307" marB="0" anchor="ctr"/>
                </a:tc>
                <a:tc>
                  <a:txBody>
                    <a:bodyPr/>
                    <a:lstStyle/>
                    <a:p>
                      <a:pPr algn="ctr" rtl="0" fontAlgn="ctr"/>
                      <a:r>
                        <a:rPr lang="en-US" sz="1600" b="0" i="0" u="none" strike="noStrike" dirty="0" smtClean="0">
                          <a:solidFill>
                            <a:schemeClr val="tx1"/>
                          </a:solidFill>
                          <a:effectLst/>
                          <a:latin typeface="Book Antiqua" pitchFamily="18" charset="0"/>
                        </a:rPr>
                        <a:t>97.20%</a:t>
                      </a:r>
                      <a:endParaRPr lang="en-US" sz="1600" b="0" i="0" u="none" strike="noStrike" dirty="0">
                        <a:solidFill>
                          <a:schemeClr val="tx1"/>
                        </a:solidFill>
                        <a:effectLst/>
                        <a:latin typeface="Book Antiqua" pitchFamily="18" charset="0"/>
                      </a:endParaRPr>
                    </a:p>
                  </a:txBody>
                  <a:tcPr marL="9525" marR="9525" marT="8307" marB="0" anchor="ctr"/>
                </a:tc>
              </a:tr>
              <a:tr h="530910">
                <a:tc>
                  <a:txBody>
                    <a:bodyPr/>
                    <a:lstStyle/>
                    <a:p>
                      <a:pPr algn="ctr">
                        <a:spcAft>
                          <a:spcPts val="0"/>
                        </a:spcAft>
                      </a:pPr>
                      <a:r>
                        <a:rPr lang="en-US" sz="1600" dirty="0" smtClean="0"/>
                        <a:t>Cooking Cost</a:t>
                      </a:r>
                      <a:endParaRPr lang="en-IN" sz="1600" b="1" dirty="0">
                        <a:latin typeface="Book Antiqua" pitchFamily="18" charset="0"/>
                        <a:ea typeface="Calibri"/>
                        <a:cs typeface="Mangal"/>
                      </a:endParaRPr>
                    </a:p>
                  </a:txBody>
                  <a:tcPr marL="68579" marR="68579" marT="0" marB="0" anchor="ctr"/>
                </a:tc>
                <a:tc>
                  <a:txBody>
                    <a:bodyPr/>
                    <a:lstStyle/>
                    <a:p>
                      <a:pPr algn="ctr" rtl="0" fontAlgn="ctr"/>
                      <a:r>
                        <a:rPr lang="en-US" sz="1600" b="0" i="0" u="none" strike="noStrike" dirty="0" smtClean="0">
                          <a:solidFill>
                            <a:schemeClr val="tx1"/>
                          </a:solidFill>
                          <a:effectLst/>
                          <a:latin typeface="Book Antiqua" pitchFamily="18" charset="0"/>
                        </a:rPr>
                        <a:t>936.57</a:t>
                      </a:r>
                      <a:endParaRPr lang="en-US" sz="1600" b="0" i="0" u="none" strike="noStrike" dirty="0">
                        <a:solidFill>
                          <a:schemeClr val="tx1"/>
                        </a:solidFill>
                        <a:effectLst/>
                        <a:latin typeface="Book Antiqua" pitchFamily="18" charset="0"/>
                      </a:endParaRPr>
                    </a:p>
                  </a:txBody>
                  <a:tcPr marL="9525" marR="9525" marT="8307" marB="0" anchor="ctr"/>
                </a:tc>
                <a:tc>
                  <a:txBody>
                    <a:bodyPr/>
                    <a:lstStyle/>
                    <a:p>
                      <a:r>
                        <a:rPr lang="en-US" sz="1600" dirty="0" smtClean="0">
                          <a:solidFill>
                            <a:schemeClr val="tx1"/>
                          </a:solidFill>
                          <a:latin typeface="Book Antiqua" pitchFamily="18" charset="0"/>
                        </a:rPr>
                        <a:t>      936.57</a:t>
                      </a:r>
                      <a:endParaRPr lang="en-US" sz="1600" dirty="0">
                        <a:solidFill>
                          <a:schemeClr val="tx1"/>
                        </a:solidFill>
                        <a:latin typeface="Book Antiqua" pitchFamily="18" charset="0"/>
                      </a:endParaRPr>
                    </a:p>
                  </a:txBody>
                  <a:tcPr marL="9525" marR="9525" marT="8307" marB="0" anchor="ctr"/>
                </a:tc>
                <a:tc>
                  <a:txBody>
                    <a:bodyPr/>
                    <a:lstStyle/>
                    <a:p>
                      <a:pPr algn="ctr" rtl="0" fontAlgn="ctr"/>
                      <a:r>
                        <a:rPr lang="en-US" sz="1600" b="0" i="0" u="none" strike="noStrike" dirty="0" smtClean="0">
                          <a:solidFill>
                            <a:schemeClr val="tx1"/>
                          </a:solidFill>
                          <a:effectLst/>
                          <a:latin typeface="Book Antiqua" pitchFamily="18" charset="0"/>
                        </a:rPr>
                        <a:t>935.93</a:t>
                      </a:r>
                      <a:endParaRPr lang="en-US" sz="1600" b="0" i="0" u="none" strike="noStrike" dirty="0">
                        <a:solidFill>
                          <a:schemeClr val="tx1"/>
                        </a:solidFill>
                        <a:effectLst/>
                        <a:latin typeface="Book Antiqua" pitchFamily="18" charset="0"/>
                      </a:endParaRPr>
                    </a:p>
                  </a:txBody>
                  <a:tcPr marL="9525" marR="9525" marT="8307" marB="0" anchor="ctr"/>
                </a:tc>
                <a:tc>
                  <a:txBody>
                    <a:bodyPr/>
                    <a:lstStyle/>
                    <a:p>
                      <a:pPr algn="ctr" rtl="0" fontAlgn="ctr"/>
                      <a:r>
                        <a:rPr lang="en-US" sz="1600" b="0" i="0" u="none" strike="noStrike" dirty="0" smtClean="0">
                          <a:solidFill>
                            <a:schemeClr val="tx1"/>
                          </a:solidFill>
                          <a:effectLst/>
                          <a:latin typeface="Book Antiqua" pitchFamily="18" charset="0"/>
                        </a:rPr>
                        <a:t>99.93%</a:t>
                      </a:r>
                      <a:endParaRPr lang="en-US" sz="1600" b="0" i="0" u="none" strike="noStrike" dirty="0">
                        <a:solidFill>
                          <a:schemeClr val="tx1"/>
                        </a:solidFill>
                        <a:effectLst/>
                        <a:latin typeface="Book Antiqua" pitchFamily="18" charset="0"/>
                      </a:endParaRPr>
                    </a:p>
                  </a:txBody>
                  <a:tcPr marL="9525" marR="9525" marT="8307" marB="0" anchor="ctr"/>
                </a:tc>
              </a:tr>
              <a:tr h="524595">
                <a:tc>
                  <a:txBody>
                    <a:bodyPr/>
                    <a:lstStyle/>
                    <a:p>
                      <a:pPr algn="ctr">
                        <a:spcAft>
                          <a:spcPts val="0"/>
                        </a:spcAft>
                      </a:pPr>
                      <a:r>
                        <a:rPr lang="en-US" sz="1600" dirty="0" smtClean="0"/>
                        <a:t>Transport Assistance</a:t>
                      </a:r>
                      <a:endParaRPr lang="en-IN" sz="1600" b="1" dirty="0">
                        <a:latin typeface="Book Antiqua" pitchFamily="18" charset="0"/>
                        <a:ea typeface="Calibri"/>
                        <a:cs typeface="Mangal"/>
                      </a:endParaRPr>
                    </a:p>
                  </a:txBody>
                  <a:tcPr marL="68579" marR="68579" marT="0" marB="0" anchor="ctr"/>
                </a:tc>
                <a:tc>
                  <a:txBody>
                    <a:bodyPr/>
                    <a:lstStyle/>
                    <a:p>
                      <a:pPr algn="ctr" rtl="0" fontAlgn="ctr"/>
                      <a:r>
                        <a:rPr lang="en-US" sz="1600" b="0" i="0" u="none" strike="noStrike" dirty="0" smtClean="0">
                          <a:solidFill>
                            <a:schemeClr val="tx1"/>
                          </a:solidFill>
                          <a:effectLst/>
                          <a:latin typeface="Book Antiqua" pitchFamily="18" charset="0"/>
                        </a:rPr>
                        <a:t>28.59</a:t>
                      </a:r>
                      <a:endParaRPr lang="en-US" sz="1600" b="0" i="0" u="none" strike="noStrike" dirty="0">
                        <a:solidFill>
                          <a:schemeClr val="tx1"/>
                        </a:solidFill>
                        <a:effectLst/>
                        <a:latin typeface="Book Antiqua" pitchFamily="18" charset="0"/>
                      </a:endParaRPr>
                    </a:p>
                  </a:txBody>
                  <a:tcPr marL="9525" marR="9525" marT="8307" marB="0" anchor="ctr"/>
                </a:tc>
                <a:tc>
                  <a:txBody>
                    <a:bodyPr/>
                    <a:lstStyle/>
                    <a:p>
                      <a:r>
                        <a:rPr lang="en-US" sz="1600" dirty="0" smtClean="0">
                          <a:solidFill>
                            <a:schemeClr val="tx1"/>
                          </a:solidFill>
                          <a:latin typeface="Book Antiqua" pitchFamily="18" charset="0"/>
                        </a:rPr>
                        <a:t>      28.59</a:t>
                      </a:r>
                      <a:endParaRPr lang="en-US" sz="1600" dirty="0">
                        <a:solidFill>
                          <a:schemeClr val="tx1"/>
                        </a:solidFill>
                        <a:latin typeface="Book Antiqua" pitchFamily="18" charset="0"/>
                      </a:endParaRPr>
                    </a:p>
                  </a:txBody>
                  <a:tcPr marL="9525" marR="9525" marT="8307" marB="0" anchor="ctr"/>
                </a:tc>
                <a:tc>
                  <a:txBody>
                    <a:bodyPr/>
                    <a:lstStyle/>
                    <a:p>
                      <a:pPr algn="ctr" rtl="0" fontAlgn="ctr"/>
                      <a:r>
                        <a:rPr lang="en-US" sz="1600" b="0" i="0" u="none" strike="noStrike" dirty="0" smtClean="0">
                          <a:solidFill>
                            <a:schemeClr val="tx1"/>
                          </a:solidFill>
                          <a:effectLst/>
                          <a:latin typeface="Book Antiqua" pitchFamily="18" charset="0"/>
                        </a:rPr>
                        <a:t>28.59</a:t>
                      </a:r>
                      <a:endParaRPr lang="en-US" sz="1600" b="0" i="0" u="none" strike="noStrike" dirty="0">
                        <a:solidFill>
                          <a:schemeClr val="tx1"/>
                        </a:solidFill>
                        <a:effectLst/>
                        <a:latin typeface="Book Antiqua" pitchFamily="18" charset="0"/>
                      </a:endParaRPr>
                    </a:p>
                  </a:txBody>
                  <a:tcPr marL="9525" marR="9525" marT="8307" marB="0" anchor="ctr"/>
                </a:tc>
                <a:tc>
                  <a:txBody>
                    <a:bodyPr/>
                    <a:lstStyle/>
                    <a:p>
                      <a:pPr algn="ctr" rtl="0" fontAlgn="ctr"/>
                      <a:r>
                        <a:rPr lang="en-US" sz="1600" b="0" i="0" u="none" strike="noStrike" dirty="0" smtClean="0">
                          <a:solidFill>
                            <a:schemeClr val="tx1"/>
                          </a:solidFill>
                          <a:effectLst/>
                          <a:latin typeface="Book Antiqua" pitchFamily="18" charset="0"/>
                        </a:rPr>
                        <a:t>100%</a:t>
                      </a:r>
                      <a:endParaRPr lang="en-US" sz="1600" b="0" i="0" u="none" strike="noStrike" dirty="0">
                        <a:solidFill>
                          <a:schemeClr val="tx1"/>
                        </a:solidFill>
                        <a:effectLst/>
                        <a:latin typeface="Book Antiqua" pitchFamily="18" charset="0"/>
                      </a:endParaRPr>
                    </a:p>
                  </a:txBody>
                  <a:tcPr marL="9525" marR="9525" marT="8307" marB="0" anchor="ctr"/>
                </a:tc>
              </a:tr>
              <a:tr h="322267">
                <a:tc>
                  <a:txBody>
                    <a:bodyPr/>
                    <a:lstStyle/>
                    <a:p>
                      <a:pPr algn="ctr">
                        <a:spcAft>
                          <a:spcPts val="0"/>
                        </a:spcAft>
                      </a:pPr>
                      <a:r>
                        <a:rPr lang="en-US" sz="1600" dirty="0" smtClean="0"/>
                        <a:t>MME </a:t>
                      </a:r>
                      <a:endParaRPr lang="en-IN" sz="1600" b="1" dirty="0">
                        <a:latin typeface="Book Antiqua" pitchFamily="18" charset="0"/>
                        <a:ea typeface="Calibri"/>
                        <a:cs typeface="Mangal"/>
                      </a:endParaRPr>
                    </a:p>
                  </a:txBody>
                  <a:tcPr marL="68579" marR="68579" marT="0" marB="0" anchor="ctr"/>
                </a:tc>
                <a:tc>
                  <a:txBody>
                    <a:bodyPr/>
                    <a:lstStyle/>
                    <a:p>
                      <a:pPr marL="0" marR="0" algn="ctr">
                        <a:lnSpc>
                          <a:spcPct val="115000"/>
                        </a:lnSpc>
                        <a:spcBef>
                          <a:spcPts val="0"/>
                        </a:spcBef>
                        <a:spcAft>
                          <a:spcPts val="0"/>
                        </a:spcAft>
                        <a:tabLst>
                          <a:tab pos="733425" algn="l"/>
                        </a:tabLst>
                      </a:pPr>
                      <a:r>
                        <a:rPr lang="en-US" sz="1700" dirty="0" smtClean="0">
                          <a:solidFill>
                            <a:schemeClr val="tx1"/>
                          </a:solidFill>
                          <a:latin typeface="Book Antiqua" pitchFamily="18" charset="0"/>
                          <a:ea typeface="Times New Roman"/>
                          <a:cs typeface="Times New Roman"/>
                        </a:rPr>
                        <a:t>60</a:t>
                      </a:r>
                    </a:p>
                  </a:txBody>
                  <a:tcPr marL="68580" marR="68580" marT="0" marB="0"/>
                </a:tc>
                <a:tc>
                  <a:txBody>
                    <a:bodyPr/>
                    <a:lstStyle/>
                    <a:p>
                      <a:r>
                        <a:rPr lang="en-US" sz="1600" dirty="0" smtClean="0">
                          <a:solidFill>
                            <a:schemeClr val="tx1"/>
                          </a:solidFill>
                          <a:latin typeface="Book Antiqua" pitchFamily="18" charset="0"/>
                        </a:rPr>
                        <a:t>       60</a:t>
                      </a:r>
                      <a:endParaRPr lang="en-US" sz="1600" dirty="0">
                        <a:solidFill>
                          <a:schemeClr val="tx1"/>
                        </a:solidFill>
                        <a:latin typeface="Book Antiqua" pitchFamily="18" charset="0"/>
                      </a:endParaRPr>
                    </a:p>
                  </a:txBody>
                  <a:tcPr marL="9525" marR="9525" marT="8307" marB="0" anchor="ctr"/>
                </a:tc>
                <a:tc>
                  <a:txBody>
                    <a:bodyPr/>
                    <a:lstStyle/>
                    <a:p>
                      <a:r>
                        <a:rPr lang="en-IN" sz="1600" dirty="0" smtClean="0">
                          <a:solidFill>
                            <a:schemeClr val="tx1"/>
                          </a:solidFill>
                          <a:latin typeface="Book Antiqua" pitchFamily="18" charset="0"/>
                        </a:rPr>
                        <a:t>           40.98</a:t>
                      </a:r>
                      <a:endParaRPr lang="en-IN" sz="1600" dirty="0">
                        <a:solidFill>
                          <a:schemeClr val="tx1"/>
                        </a:solidFill>
                        <a:latin typeface="Book Antiqua" pitchFamily="18" charset="0"/>
                      </a:endParaRPr>
                    </a:p>
                  </a:txBody>
                  <a:tcPr marL="9525" marR="9525" marT="8307" marB="0" anchor="ctr"/>
                </a:tc>
                <a:tc>
                  <a:txBody>
                    <a:bodyPr/>
                    <a:lstStyle/>
                    <a:p>
                      <a:r>
                        <a:rPr lang="en-IN" sz="1600" dirty="0" smtClean="0">
                          <a:solidFill>
                            <a:schemeClr val="tx1"/>
                          </a:solidFill>
                          <a:latin typeface="Book Antiqua" pitchFamily="18" charset="0"/>
                        </a:rPr>
                        <a:t>             68.30%</a:t>
                      </a:r>
                      <a:endParaRPr lang="en-IN" sz="1600" dirty="0">
                        <a:solidFill>
                          <a:schemeClr val="tx1"/>
                        </a:solidFill>
                        <a:latin typeface="Book Antiqua" pitchFamily="18" charset="0"/>
                      </a:endParaRPr>
                    </a:p>
                  </a:txBody>
                  <a:tcPr marL="9525" marR="9525" marT="8307" marB="0" anchor="ctr"/>
                </a:tc>
              </a:tr>
              <a:tr h="796364">
                <a:tc>
                  <a:txBody>
                    <a:bodyPr/>
                    <a:lstStyle/>
                    <a:p>
                      <a:pPr algn="ctr">
                        <a:spcAft>
                          <a:spcPts val="0"/>
                        </a:spcAft>
                      </a:pPr>
                      <a:r>
                        <a:rPr lang="en-US" sz="1600" dirty="0" smtClean="0"/>
                        <a:t>Honorarium to cook cum helper</a:t>
                      </a:r>
                      <a:endParaRPr lang="en-IN" sz="1600" b="1" dirty="0">
                        <a:latin typeface="Book Antiqua" pitchFamily="18" charset="0"/>
                        <a:ea typeface="Calibri"/>
                        <a:cs typeface="Mangal"/>
                      </a:endParaRPr>
                    </a:p>
                  </a:txBody>
                  <a:tcPr marL="68579" marR="68579" marT="0" marB="0" anchor="ctr"/>
                </a:tc>
                <a:tc>
                  <a:txBody>
                    <a:bodyPr/>
                    <a:lstStyle/>
                    <a:p>
                      <a:pPr marL="0" marR="0" algn="ctr">
                        <a:lnSpc>
                          <a:spcPct val="115000"/>
                        </a:lnSpc>
                        <a:spcBef>
                          <a:spcPts val="0"/>
                        </a:spcBef>
                        <a:spcAft>
                          <a:spcPts val="0"/>
                        </a:spcAft>
                        <a:tabLst>
                          <a:tab pos="733425" algn="l"/>
                        </a:tabLst>
                      </a:pPr>
                      <a:endParaRPr lang="en-US" sz="1700" dirty="0" smtClean="0">
                        <a:solidFill>
                          <a:schemeClr val="tx1"/>
                        </a:solidFill>
                        <a:latin typeface="Book Antiqua" pitchFamily="18" charset="0"/>
                        <a:ea typeface="Times New Roman"/>
                        <a:cs typeface="Times New Roman"/>
                      </a:endParaRPr>
                    </a:p>
                    <a:p>
                      <a:pPr marL="0" marR="0" algn="ctr">
                        <a:lnSpc>
                          <a:spcPct val="115000"/>
                        </a:lnSpc>
                        <a:spcBef>
                          <a:spcPts val="0"/>
                        </a:spcBef>
                        <a:spcAft>
                          <a:spcPts val="0"/>
                        </a:spcAft>
                        <a:tabLst>
                          <a:tab pos="733425" algn="l"/>
                        </a:tabLst>
                      </a:pPr>
                      <a:r>
                        <a:rPr lang="en-US" sz="1700" dirty="0" smtClean="0">
                          <a:solidFill>
                            <a:schemeClr val="tx1"/>
                          </a:solidFill>
                          <a:latin typeface="Book Antiqua" pitchFamily="18" charset="0"/>
                          <a:ea typeface="Times New Roman"/>
                          <a:cs typeface="Times New Roman"/>
                        </a:rPr>
                        <a:t>166.62</a:t>
                      </a:r>
                    </a:p>
                  </a:txBody>
                  <a:tcPr marL="68580" marR="68580" marT="0" marB="0"/>
                </a:tc>
                <a:tc>
                  <a:txBody>
                    <a:bodyPr/>
                    <a:lstStyle/>
                    <a:p>
                      <a:r>
                        <a:rPr lang="en-US" sz="1600" dirty="0" smtClean="0">
                          <a:solidFill>
                            <a:schemeClr val="tx1"/>
                          </a:solidFill>
                          <a:latin typeface="Book Antiqua" pitchFamily="18" charset="0"/>
                        </a:rPr>
                        <a:t>      166.62</a:t>
                      </a:r>
                      <a:endParaRPr lang="en-US" sz="1600" dirty="0">
                        <a:solidFill>
                          <a:schemeClr val="tx1"/>
                        </a:solidFill>
                        <a:latin typeface="Book Antiqua" pitchFamily="18" charset="0"/>
                      </a:endParaRPr>
                    </a:p>
                  </a:txBody>
                  <a:tcPr marL="9525" marR="9525" marT="8307" marB="0" anchor="ctr"/>
                </a:tc>
                <a:tc>
                  <a:txBody>
                    <a:bodyPr/>
                    <a:lstStyle/>
                    <a:p>
                      <a:r>
                        <a:rPr lang="en-IN" sz="1600" dirty="0" smtClean="0">
                          <a:solidFill>
                            <a:schemeClr val="tx1"/>
                          </a:solidFill>
                          <a:latin typeface="Book Antiqua" pitchFamily="18" charset="0"/>
                        </a:rPr>
                        <a:t>            162.36</a:t>
                      </a:r>
                      <a:endParaRPr lang="en-IN" sz="1600" dirty="0">
                        <a:solidFill>
                          <a:schemeClr val="tx1"/>
                        </a:solidFill>
                        <a:latin typeface="Book Antiqua" pitchFamily="18" charset="0"/>
                      </a:endParaRPr>
                    </a:p>
                  </a:txBody>
                  <a:tcPr marL="9525" marR="9525" marT="8307" marB="0" anchor="ctr"/>
                </a:tc>
                <a:tc>
                  <a:txBody>
                    <a:bodyPr/>
                    <a:lstStyle/>
                    <a:p>
                      <a:r>
                        <a:rPr lang="en-IN" sz="1600" dirty="0" smtClean="0">
                          <a:solidFill>
                            <a:schemeClr val="tx1"/>
                          </a:solidFill>
                          <a:latin typeface="Book Antiqua" pitchFamily="18" charset="0"/>
                        </a:rPr>
                        <a:t>              97.44%</a:t>
                      </a:r>
                      <a:endParaRPr lang="en-IN" sz="1600" dirty="0">
                        <a:solidFill>
                          <a:schemeClr val="tx1"/>
                        </a:solidFill>
                        <a:latin typeface="Book Antiqua" pitchFamily="18" charset="0"/>
                      </a:endParaRPr>
                    </a:p>
                  </a:txBody>
                  <a:tcPr marL="9525" marR="9525" marT="8307" marB="0" anchor="ctr"/>
                </a:tc>
              </a:tr>
              <a:tr h="672854">
                <a:tc>
                  <a:txBody>
                    <a:bodyPr/>
                    <a:lstStyle/>
                    <a:p>
                      <a:pPr algn="ctr">
                        <a:spcAft>
                          <a:spcPts val="0"/>
                        </a:spcAft>
                      </a:pPr>
                      <a:r>
                        <a:rPr lang="en-IN" sz="1600" dirty="0" smtClean="0"/>
                        <a:t>Total</a:t>
                      </a:r>
                      <a:endParaRPr lang="en-IN" sz="1600" b="1" dirty="0">
                        <a:latin typeface="Book Antiqua" pitchFamily="18" charset="0"/>
                        <a:ea typeface="Calibri"/>
                        <a:cs typeface="Mangal"/>
                      </a:endParaRPr>
                    </a:p>
                  </a:txBody>
                  <a:tcPr marL="68579" marR="68579" marT="0" marB="0" anchor="ctr"/>
                </a:tc>
                <a:tc>
                  <a:txBody>
                    <a:bodyPr/>
                    <a:lstStyle/>
                    <a:p>
                      <a:pPr marL="0" marR="0" algn="ctr">
                        <a:lnSpc>
                          <a:spcPct val="115000"/>
                        </a:lnSpc>
                        <a:spcBef>
                          <a:spcPts val="0"/>
                        </a:spcBef>
                        <a:spcAft>
                          <a:spcPts val="0"/>
                        </a:spcAft>
                        <a:tabLst>
                          <a:tab pos="733425" algn="l"/>
                        </a:tabLst>
                      </a:pPr>
                      <a:endParaRPr lang="en-US" sz="1700" b="1" dirty="0" smtClean="0">
                        <a:solidFill>
                          <a:schemeClr val="tx1"/>
                        </a:solidFill>
                        <a:latin typeface="Book Antiqua" pitchFamily="18" charset="0"/>
                        <a:ea typeface="Times New Roman"/>
                        <a:cs typeface="Times New Roman"/>
                      </a:endParaRPr>
                    </a:p>
                    <a:p>
                      <a:pPr marL="0" marR="0" algn="ctr">
                        <a:lnSpc>
                          <a:spcPct val="115000"/>
                        </a:lnSpc>
                        <a:spcBef>
                          <a:spcPts val="0"/>
                        </a:spcBef>
                        <a:spcAft>
                          <a:spcPts val="0"/>
                        </a:spcAft>
                        <a:tabLst>
                          <a:tab pos="733425" algn="l"/>
                        </a:tabLst>
                      </a:pPr>
                      <a:r>
                        <a:rPr lang="en-US" sz="1700" b="1" dirty="0" smtClean="0">
                          <a:solidFill>
                            <a:schemeClr val="tx1"/>
                          </a:solidFill>
                          <a:latin typeface="Book Antiqua" pitchFamily="18" charset="0"/>
                          <a:ea typeface="Times New Roman"/>
                          <a:cs typeface="Times New Roman"/>
                        </a:rPr>
                        <a:t>1268.00</a:t>
                      </a:r>
                    </a:p>
                  </a:txBody>
                  <a:tcPr marL="68580" marR="68580" marT="0" marB="0"/>
                </a:tc>
                <a:tc>
                  <a:txBody>
                    <a:bodyPr/>
                    <a:lstStyle/>
                    <a:p>
                      <a:r>
                        <a:rPr lang="en-US" sz="1600" b="1" dirty="0" smtClean="0">
                          <a:solidFill>
                            <a:schemeClr val="tx1"/>
                          </a:solidFill>
                          <a:latin typeface="Book Antiqua" pitchFamily="18" charset="0"/>
                        </a:rPr>
                        <a:t>       1268.00</a:t>
                      </a:r>
                      <a:endParaRPr lang="en-US" sz="1600" b="1" dirty="0">
                        <a:solidFill>
                          <a:schemeClr val="tx1"/>
                        </a:solidFill>
                        <a:latin typeface="Book Antiqua" pitchFamily="18" charset="0"/>
                      </a:endParaRPr>
                    </a:p>
                  </a:txBody>
                  <a:tcPr marL="9525" marR="9525" marT="8307" marB="0" anchor="ctr"/>
                </a:tc>
                <a:tc>
                  <a:txBody>
                    <a:bodyPr/>
                    <a:lstStyle/>
                    <a:p>
                      <a:r>
                        <a:rPr lang="en-IN" sz="1600" b="1" dirty="0" smtClean="0">
                          <a:solidFill>
                            <a:schemeClr val="tx1"/>
                          </a:solidFill>
                          <a:latin typeface="Book Antiqua" pitchFamily="18" charset="0"/>
                        </a:rPr>
                        <a:t>            1241.95 </a:t>
                      </a:r>
                      <a:endParaRPr lang="en-IN" sz="1600" b="1" dirty="0">
                        <a:solidFill>
                          <a:schemeClr val="tx1"/>
                        </a:solidFill>
                        <a:latin typeface="Book Antiqua" pitchFamily="18" charset="0"/>
                      </a:endParaRPr>
                    </a:p>
                  </a:txBody>
                  <a:tcPr marL="9525" marR="9525" marT="8307" marB="0" anchor="ctr"/>
                </a:tc>
                <a:tc>
                  <a:txBody>
                    <a:bodyPr/>
                    <a:lstStyle/>
                    <a:p>
                      <a:r>
                        <a:rPr lang="en-IN" sz="1600" b="1" dirty="0" smtClean="0">
                          <a:solidFill>
                            <a:schemeClr val="tx1"/>
                          </a:solidFill>
                          <a:latin typeface="Book Antiqua" pitchFamily="18" charset="0"/>
                        </a:rPr>
                        <a:t>             97.94%</a:t>
                      </a:r>
                      <a:endParaRPr lang="en-IN" sz="1600" b="1" dirty="0">
                        <a:solidFill>
                          <a:schemeClr val="tx1"/>
                        </a:solidFill>
                        <a:latin typeface="Book Antiqua" pitchFamily="18" charset="0"/>
                      </a:endParaRPr>
                    </a:p>
                  </a:txBody>
                  <a:tcPr marL="9525" marR="9525" marT="8307" marB="0" anchor="ctr"/>
                </a:tc>
              </a:tr>
            </a:tbl>
          </a:graphicData>
        </a:graphic>
      </p:graphicFrame>
      <p:sp>
        <p:nvSpPr>
          <p:cNvPr id="6" name="TextBox 5"/>
          <p:cNvSpPr txBox="1"/>
          <p:nvPr/>
        </p:nvSpPr>
        <p:spPr>
          <a:xfrm>
            <a:off x="1752600" y="6096000"/>
            <a:ext cx="5867400" cy="646331"/>
          </a:xfrm>
          <a:prstGeom prst="rect">
            <a:avLst/>
          </a:prstGeom>
          <a:noFill/>
        </p:spPr>
        <p:txBody>
          <a:bodyPr wrap="square" rtlCol="0">
            <a:spAutoFit/>
          </a:bodyPr>
          <a:lstStyle/>
          <a:p>
            <a:pPr>
              <a:buFont typeface="Arial" charset="0"/>
              <a:buChar char="•"/>
            </a:pPr>
            <a:r>
              <a:rPr lang="en-US" dirty="0" smtClean="0"/>
              <a:t>Opening Balance of MME was 37.07 </a:t>
            </a:r>
            <a:r>
              <a:rPr lang="en-US" dirty="0" err="1" smtClean="0"/>
              <a:t>Lakhs</a:t>
            </a:r>
            <a:endParaRPr lang="en-US" dirty="0" smtClean="0"/>
          </a:p>
          <a:p>
            <a:pPr>
              <a:buFont typeface="Arial" charset="0"/>
              <a:buChar char="•"/>
            </a:pPr>
            <a:r>
              <a:rPr lang="en-US" dirty="0" smtClean="0"/>
              <a:t> MME Released during 2017-18 is 22.93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481240"/>
            <a:ext cx="9067800" cy="4525394"/>
          </a:xfrm>
        </p:spPr>
        <p:txBody>
          <a:bodyPr>
            <a:normAutofit/>
          </a:bodyPr>
          <a:lstStyle/>
          <a:p>
            <a:pPr>
              <a:defRPr/>
            </a:pPr>
            <a:r>
              <a:rPr lang="en-US" dirty="0" smtClean="0">
                <a:latin typeface="Book Antiqua" pitchFamily="18" charset="0"/>
              </a:rPr>
              <a:t>100% Annual Data Entries of schools are completed.</a:t>
            </a:r>
          </a:p>
          <a:p>
            <a:pPr marL="109537" indent="0">
              <a:buFont typeface="Wingdings 3" pitchFamily="18" charset="2"/>
              <a:buNone/>
              <a:defRPr/>
            </a:pPr>
            <a:endParaRPr lang="en-US" dirty="0" smtClean="0">
              <a:latin typeface="Book Antiqua" pitchFamily="18" charset="0"/>
            </a:endParaRPr>
          </a:p>
          <a:p>
            <a:pPr>
              <a:defRPr/>
            </a:pPr>
            <a:r>
              <a:rPr lang="en-US" dirty="0" smtClean="0">
                <a:latin typeface="Book Antiqua" pitchFamily="18" charset="0"/>
              </a:rPr>
              <a:t>Monthly Data Report</a:t>
            </a:r>
          </a:p>
          <a:p>
            <a:pPr>
              <a:defRPr/>
            </a:pPr>
            <a:endParaRPr lang="en-US" dirty="0" smtClean="0">
              <a:latin typeface="Book Antiqua" pitchFamily="18" charset="0"/>
            </a:endParaRPr>
          </a:p>
          <a:p>
            <a:pPr>
              <a:buNone/>
              <a:defRPr/>
            </a:pPr>
            <a:endParaRPr lang="en-US" dirty="0" smtClean="0">
              <a:latin typeface="Book Antiqua" pitchFamily="18" charset="0"/>
            </a:endParaRPr>
          </a:p>
          <a:p>
            <a:pPr marL="109537" indent="0">
              <a:buNone/>
              <a:defRPr/>
            </a:pPr>
            <a:r>
              <a:rPr lang="en-US" sz="1200" dirty="0">
                <a:latin typeface="Book Antiqua" pitchFamily="18" charset="0"/>
              </a:rPr>
              <a:t> </a:t>
            </a:r>
            <a:r>
              <a:rPr lang="en-US" sz="1200" dirty="0" smtClean="0">
                <a:latin typeface="Book Antiqua" pitchFamily="18" charset="0"/>
              </a:rPr>
              <a:t>   </a:t>
            </a:r>
            <a:r>
              <a:rPr lang="en-US" sz="1200" dirty="0" smtClean="0"/>
              <a:t>Note: Out of 1479 schools 11 schools could not be entered  in MIS Portal because of U- DISE Code problem.</a:t>
            </a:r>
          </a:p>
          <a:p>
            <a:pPr marL="109537" indent="0">
              <a:buFont typeface="Wingdings 3" pitchFamily="18" charset="2"/>
              <a:buNone/>
              <a:defRPr/>
            </a:pPr>
            <a:endParaRPr lang="en-US" dirty="0">
              <a:latin typeface="Book Antiqua" pitchFamily="18" charset="0"/>
            </a:endParaRPr>
          </a:p>
          <a:p>
            <a:pPr>
              <a:defRPr/>
            </a:pPr>
            <a:endParaRPr lang="en-US" dirty="0" smtClean="0">
              <a:latin typeface="Book Antiqua" pitchFamily="18" charset="0"/>
            </a:endParaRPr>
          </a:p>
          <a:p>
            <a:pPr>
              <a:defRPr/>
            </a:pPr>
            <a:endParaRPr lang="en-US" dirty="0"/>
          </a:p>
          <a:p>
            <a:pPr>
              <a:defRPr/>
            </a:pPr>
            <a:endParaRPr lang="en-US" dirty="0"/>
          </a:p>
        </p:txBody>
      </p:sp>
      <p:sp>
        <p:nvSpPr>
          <p:cNvPr id="3" name="Title 2"/>
          <p:cNvSpPr>
            <a:spLocks noGrp="1"/>
          </p:cNvSpPr>
          <p:nvPr>
            <p:ph type="title"/>
          </p:nvPr>
        </p:nvSpPr>
        <p:spPr/>
        <p:txBody>
          <a:bodyPr>
            <a:normAutofit fontScale="90000"/>
          </a:bodyPr>
          <a:lstStyle/>
          <a:p>
            <a:pPr algn="ctr">
              <a:defRPr/>
            </a:pPr>
            <a:r>
              <a:rPr lang="en-US" u="sng" dirty="0" smtClean="0">
                <a:solidFill>
                  <a:srgbClr val="FF0000"/>
                </a:solidFill>
                <a:latin typeface="Book Antiqua" pitchFamily="18" charset="0"/>
              </a:rPr>
              <a:t>MIS Annual and Monthly Status Report</a:t>
            </a:r>
            <a:endParaRPr lang="en-US" u="sng" dirty="0">
              <a:solidFill>
                <a:srgbClr val="FF0000"/>
              </a:solidFill>
              <a:latin typeface="Book Antiqua" pitchFamily="18" charset="0"/>
            </a:endParaRPr>
          </a:p>
        </p:txBody>
      </p:sp>
      <p:sp>
        <p:nvSpPr>
          <p:cNvPr id="26628"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04EC624-7E8E-4422-9B00-AB0B5F3A26E7}" type="slidenum">
              <a:rPr lang="en-US" smtClean="0"/>
              <a:pPr/>
              <a:t>17</a:t>
            </a:fld>
            <a:endParaRPr lang="en-US" smtClean="0"/>
          </a:p>
        </p:txBody>
      </p:sp>
      <p:graphicFrame>
        <p:nvGraphicFramePr>
          <p:cNvPr id="5" name="Table 4"/>
          <p:cNvGraphicFramePr>
            <a:graphicFrameLocks noGrp="1"/>
          </p:cNvGraphicFramePr>
          <p:nvPr/>
        </p:nvGraphicFramePr>
        <p:xfrm>
          <a:off x="76201" y="3163208"/>
          <a:ext cx="8534402" cy="1196065"/>
        </p:xfrm>
        <a:graphic>
          <a:graphicData uri="http://schemas.openxmlformats.org/drawingml/2006/table">
            <a:tbl>
              <a:tblPr firstRow="1" bandRow="1">
                <a:tableStyleId>{8A107856-5554-42FB-B03E-39F5DBC370BA}</a:tableStyleId>
              </a:tblPr>
              <a:tblGrid>
                <a:gridCol w="685799"/>
                <a:gridCol w="533400"/>
                <a:gridCol w="609600"/>
                <a:gridCol w="533400"/>
                <a:gridCol w="533400"/>
                <a:gridCol w="685800"/>
                <a:gridCol w="838200"/>
                <a:gridCol w="609600"/>
                <a:gridCol w="762000"/>
                <a:gridCol w="762000"/>
                <a:gridCol w="609600"/>
                <a:gridCol w="685800"/>
                <a:gridCol w="685803"/>
              </a:tblGrid>
              <a:tr h="385419">
                <a:tc rowSpan="2">
                  <a:txBody>
                    <a:bodyPr/>
                    <a:lstStyle/>
                    <a:p>
                      <a:pPr algn="ctr"/>
                      <a:r>
                        <a:rPr lang="en-US" sz="1000" dirty="0" smtClean="0"/>
                        <a:t>Total No. of Schools</a:t>
                      </a:r>
                      <a:endParaRPr lang="en-US" sz="1000" dirty="0">
                        <a:solidFill>
                          <a:schemeClr val="tx1"/>
                        </a:solidFill>
                      </a:endParaRPr>
                    </a:p>
                  </a:txBody>
                  <a:tcPr marT="39858" marB="39858"/>
                </a:tc>
                <a:tc gridSpan="12">
                  <a:txBody>
                    <a:bodyPr/>
                    <a:lstStyle/>
                    <a:p>
                      <a:pPr algn="ctr"/>
                      <a:r>
                        <a:rPr lang="en-US" sz="1000" dirty="0" smtClean="0"/>
                        <a:t>Monthly Data Progress</a:t>
                      </a:r>
                      <a:endParaRPr lang="en-US" sz="1000" dirty="0">
                        <a:solidFill>
                          <a:schemeClr val="tx1"/>
                        </a:solidFill>
                      </a:endParaRPr>
                    </a:p>
                  </a:txBody>
                  <a:tcPr marT="39858" marB="39858"/>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r h="418355">
                <a:tc vMerge="1">
                  <a:txBody>
                    <a:bodyPr/>
                    <a:lstStyle/>
                    <a:p>
                      <a:endParaRPr lang="en-US" dirty="0"/>
                    </a:p>
                  </a:txBody>
                  <a:tcPr/>
                </a:tc>
                <a:tc>
                  <a:txBody>
                    <a:bodyPr/>
                    <a:lstStyle/>
                    <a:p>
                      <a:pPr algn="ctr"/>
                      <a:r>
                        <a:rPr lang="en-US" sz="1000" dirty="0" smtClean="0"/>
                        <a:t>April</a:t>
                      </a:r>
                      <a:endParaRPr lang="en-US" sz="1000" dirty="0"/>
                    </a:p>
                  </a:txBody>
                  <a:tcPr marT="39858" marB="39858"/>
                </a:tc>
                <a:tc>
                  <a:txBody>
                    <a:bodyPr/>
                    <a:lstStyle/>
                    <a:p>
                      <a:pPr algn="ctr"/>
                      <a:r>
                        <a:rPr lang="en-US" sz="1000" dirty="0" smtClean="0"/>
                        <a:t>May</a:t>
                      </a:r>
                      <a:endParaRPr lang="en-US" sz="1000" dirty="0"/>
                    </a:p>
                  </a:txBody>
                  <a:tcPr marT="39858" marB="39858"/>
                </a:tc>
                <a:tc>
                  <a:txBody>
                    <a:bodyPr/>
                    <a:lstStyle/>
                    <a:p>
                      <a:pPr algn="ctr"/>
                      <a:r>
                        <a:rPr lang="en-US" sz="1000" dirty="0" smtClean="0"/>
                        <a:t>June</a:t>
                      </a:r>
                      <a:endParaRPr lang="en-US" sz="1000" dirty="0"/>
                    </a:p>
                  </a:txBody>
                  <a:tcPr marT="39858" marB="3985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July</a:t>
                      </a:r>
                    </a:p>
                    <a:p>
                      <a:pPr algn="ctr"/>
                      <a:endParaRPr lang="en-US" sz="1000" dirty="0"/>
                    </a:p>
                  </a:txBody>
                  <a:tcPr marT="39858" marB="39858"/>
                </a:tc>
                <a:tc>
                  <a:txBody>
                    <a:bodyPr/>
                    <a:lstStyle/>
                    <a:p>
                      <a:pPr algn="ctr"/>
                      <a:r>
                        <a:rPr lang="en-US" sz="1000" dirty="0" smtClean="0"/>
                        <a:t>August</a:t>
                      </a:r>
                      <a:endParaRPr lang="en-US" sz="1000" dirty="0"/>
                    </a:p>
                  </a:txBody>
                  <a:tcPr marT="39858" marB="39858"/>
                </a:tc>
                <a:tc>
                  <a:txBody>
                    <a:bodyPr/>
                    <a:lstStyle/>
                    <a:p>
                      <a:pPr algn="ctr"/>
                      <a:r>
                        <a:rPr lang="en-US" sz="1000" dirty="0" smtClean="0"/>
                        <a:t>September</a:t>
                      </a:r>
                      <a:endParaRPr lang="en-US" sz="1000" dirty="0"/>
                    </a:p>
                  </a:txBody>
                  <a:tcPr marT="39858" marB="39858"/>
                </a:tc>
                <a:tc>
                  <a:txBody>
                    <a:bodyPr/>
                    <a:lstStyle/>
                    <a:p>
                      <a:pPr algn="ctr"/>
                      <a:r>
                        <a:rPr lang="en-US" sz="1000" dirty="0" smtClean="0"/>
                        <a:t>October</a:t>
                      </a:r>
                      <a:endParaRPr lang="en-US" sz="1000" dirty="0"/>
                    </a:p>
                  </a:txBody>
                  <a:tcPr marT="39858" marB="39858"/>
                </a:tc>
                <a:tc>
                  <a:txBody>
                    <a:bodyPr/>
                    <a:lstStyle/>
                    <a:p>
                      <a:pPr algn="ctr"/>
                      <a:r>
                        <a:rPr lang="en-US" sz="1000" dirty="0" smtClean="0"/>
                        <a:t>November</a:t>
                      </a:r>
                      <a:endParaRPr lang="en-US" sz="1000" dirty="0"/>
                    </a:p>
                  </a:txBody>
                  <a:tcPr marT="39858" marB="39858"/>
                </a:tc>
                <a:tc>
                  <a:txBody>
                    <a:bodyPr/>
                    <a:lstStyle/>
                    <a:p>
                      <a:pPr algn="ctr"/>
                      <a:r>
                        <a:rPr lang="en-US" sz="1000" dirty="0" smtClean="0"/>
                        <a:t>December</a:t>
                      </a:r>
                      <a:endParaRPr lang="en-US" sz="1000" dirty="0"/>
                    </a:p>
                  </a:txBody>
                  <a:tcPr marT="39858" marB="39858"/>
                </a:tc>
                <a:tc>
                  <a:txBody>
                    <a:bodyPr/>
                    <a:lstStyle/>
                    <a:p>
                      <a:pPr algn="ctr"/>
                      <a:r>
                        <a:rPr lang="en-US" sz="1000" dirty="0" smtClean="0"/>
                        <a:t>January</a:t>
                      </a:r>
                      <a:endParaRPr lang="en-US" sz="1000" dirty="0"/>
                    </a:p>
                  </a:txBody>
                  <a:tcPr marT="39858" marB="39858"/>
                </a:tc>
                <a:tc>
                  <a:txBody>
                    <a:bodyPr/>
                    <a:lstStyle/>
                    <a:p>
                      <a:pPr algn="ctr"/>
                      <a:r>
                        <a:rPr lang="en-US" sz="1000" dirty="0" smtClean="0"/>
                        <a:t>February</a:t>
                      </a:r>
                      <a:endParaRPr lang="en-US" sz="1000" dirty="0"/>
                    </a:p>
                  </a:txBody>
                  <a:tcPr marT="39858" marB="39858"/>
                </a:tc>
                <a:tc>
                  <a:txBody>
                    <a:bodyPr/>
                    <a:lstStyle/>
                    <a:p>
                      <a:r>
                        <a:rPr lang="en-US" sz="1100" dirty="0" smtClean="0"/>
                        <a:t>March</a:t>
                      </a:r>
                      <a:endParaRPr lang="en-US" sz="1100" dirty="0"/>
                    </a:p>
                  </a:txBody>
                  <a:tcPr marT="39858" marB="39858"/>
                </a:tc>
              </a:tr>
              <a:tr h="392291">
                <a:tc>
                  <a:txBody>
                    <a:bodyPr/>
                    <a:lstStyle/>
                    <a:p>
                      <a:pPr algn="ctr"/>
                      <a:r>
                        <a:rPr lang="en-US" sz="1000" dirty="0" smtClean="0"/>
                        <a:t>1468</a:t>
                      </a:r>
                      <a:endParaRPr lang="en-US" sz="1000" dirty="0">
                        <a:solidFill>
                          <a:schemeClr val="tx1"/>
                        </a:solidFill>
                      </a:endParaRPr>
                    </a:p>
                  </a:txBody>
                  <a:tcPr marT="39858" marB="39858"/>
                </a:tc>
                <a:tc>
                  <a:txBody>
                    <a:bodyPr/>
                    <a:lstStyle/>
                    <a:p>
                      <a:pPr algn="ctr"/>
                      <a:r>
                        <a:rPr lang="en-US" sz="1000" dirty="0" smtClean="0"/>
                        <a:t>100%</a:t>
                      </a:r>
                      <a:endParaRPr lang="en-US" sz="1000" dirty="0"/>
                    </a:p>
                  </a:txBody>
                  <a:tcPr marT="39858" marB="39858"/>
                </a:tc>
                <a:tc>
                  <a:txBody>
                    <a:bodyPr/>
                    <a:lstStyle/>
                    <a:p>
                      <a:pPr algn="ctr"/>
                      <a:r>
                        <a:rPr lang="en-US" sz="1000" dirty="0" smtClean="0"/>
                        <a:t>100%</a:t>
                      </a:r>
                      <a:endParaRPr lang="en-US" sz="1000" dirty="0"/>
                    </a:p>
                  </a:txBody>
                  <a:tcPr marT="39858" marB="39858"/>
                </a:tc>
                <a:tc>
                  <a:txBody>
                    <a:bodyPr/>
                    <a:lstStyle/>
                    <a:p>
                      <a:pPr algn="ctr"/>
                      <a:r>
                        <a:rPr lang="en-US" sz="1000" dirty="0" smtClean="0"/>
                        <a:t>100%</a:t>
                      </a:r>
                      <a:endParaRPr lang="en-US" sz="1000" dirty="0"/>
                    </a:p>
                  </a:txBody>
                  <a:tcPr marT="39858" marB="39858"/>
                </a:tc>
                <a:tc>
                  <a:txBody>
                    <a:bodyPr/>
                    <a:lstStyle/>
                    <a:p>
                      <a:pPr algn="ctr"/>
                      <a:r>
                        <a:rPr lang="en-US" sz="1000" dirty="0" smtClean="0"/>
                        <a:t>100%</a:t>
                      </a:r>
                      <a:endParaRPr lang="en-US" sz="1000" dirty="0"/>
                    </a:p>
                  </a:txBody>
                  <a:tcPr marT="39858" marB="39858"/>
                </a:tc>
                <a:tc>
                  <a:txBody>
                    <a:bodyPr/>
                    <a:lstStyle/>
                    <a:p>
                      <a:pPr algn="ctr"/>
                      <a:r>
                        <a:rPr lang="en-US" sz="1000" dirty="0" smtClean="0"/>
                        <a:t>100%</a:t>
                      </a:r>
                      <a:endParaRPr lang="en-US" sz="1000" dirty="0"/>
                    </a:p>
                  </a:txBody>
                  <a:tcPr marT="39858" marB="39858"/>
                </a:tc>
                <a:tc>
                  <a:txBody>
                    <a:bodyPr/>
                    <a:lstStyle/>
                    <a:p>
                      <a:pPr algn="ctr"/>
                      <a:r>
                        <a:rPr lang="en-US" sz="1000" dirty="0" smtClean="0"/>
                        <a:t>100%</a:t>
                      </a:r>
                      <a:endParaRPr lang="en-US" sz="1000" dirty="0"/>
                    </a:p>
                  </a:txBody>
                  <a:tcPr marT="39858" marB="39858"/>
                </a:tc>
                <a:tc>
                  <a:txBody>
                    <a:bodyPr/>
                    <a:lstStyle/>
                    <a:p>
                      <a:pPr algn="ctr"/>
                      <a:r>
                        <a:rPr lang="en-US" sz="1000" dirty="0" smtClean="0"/>
                        <a:t>100%</a:t>
                      </a:r>
                      <a:endParaRPr lang="en-US" sz="1000" dirty="0"/>
                    </a:p>
                  </a:txBody>
                  <a:tcPr marT="39858" marB="39858"/>
                </a:tc>
                <a:tc>
                  <a:txBody>
                    <a:bodyPr/>
                    <a:lstStyle/>
                    <a:p>
                      <a:pPr algn="ctr"/>
                      <a:r>
                        <a:rPr lang="en-US" sz="1000" dirty="0" smtClean="0"/>
                        <a:t>100&amp;</a:t>
                      </a:r>
                      <a:endParaRPr lang="en-US" sz="1000" dirty="0"/>
                    </a:p>
                  </a:txBody>
                  <a:tcPr marT="39858" marB="39858"/>
                </a:tc>
                <a:tc>
                  <a:txBody>
                    <a:bodyPr/>
                    <a:lstStyle/>
                    <a:p>
                      <a:pPr algn="ctr"/>
                      <a:r>
                        <a:rPr lang="en-US" sz="1000" dirty="0" smtClean="0"/>
                        <a:t>100%</a:t>
                      </a:r>
                      <a:endParaRPr lang="en-US" sz="1000" dirty="0"/>
                    </a:p>
                  </a:txBody>
                  <a:tcPr marT="39858" marB="39858"/>
                </a:tc>
                <a:tc>
                  <a:txBody>
                    <a:bodyPr/>
                    <a:lstStyle/>
                    <a:p>
                      <a:pPr algn="ctr"/>
                      <a:r>
                        <a:rPr lang="en-US" sz="1000" dirty="0" smtClean="0"/>
                        <a:t>100%</a:t>
                      </a:r>
                      <a:endParaRPr lang="en-US" sz="1000" dirty="0"/>
                    </a:p>
                  </a:txBody>
                  <a:tcPr marT="39858" marB="39858"/>
                </a:tc>
                <a:tc>
                  <a:txBody>
                    <a:bodyPr/>
                    <a:lstStyle/>
                    <a:p>
                      <a:pPr algn="ctr"/>
                      <a:r>
                        <a:rPr lang="en-US" sz="1000" dirty="0" smtClean="0"/>
                        <a:t>100%</a:t>
                      </a:r>
                      <a:endParaRPr lang="en-US" sz="1000" dirty="0"/>
                    </a:p>
                  </a:txBody>
                  <a:tcPr marT="39858" marB="39858"/>
                </a:tc>
                <a:tc>
                  <a:txBody>
                    <a:bodyPr/>
                    <a:lstStyle/>
                    <a:p>
                      <a:r>
                        <a:rPr lang="en-US" sz="1000" dirty="0" smtClean="0"/>
                        <a:t>100%</a:t>
                      </a:r>
                      <a:endParaRPr lang="en-US" sz="1000" dirty="0"/>
                    </a:p>
                  </a:txBody>
                  <a:tcPr marT="39858" marB="39858"/>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099"/>
            <a:ext cx="8229600" cy="3752934"/>
          </a:xfrm>
        </p:spPr>
        <p:txBody>
          <a:bodyPr/>
          <a:lstStyle/>
          <a:p>
            <a:pPr algn="ctr">
              <a:defRPr/>
            </a:pPr>
            <a:r>
              <a:rPr lang="en-US" sz="6500" dirty="0" smtClean="0">
                <a:solidFill>
                  <a:srgbClr val="FF0000"/>
                </a:solidFill>
                <a:latin typeface="Algerian" pitchFamily="82" charset="0"/>
              </a:rPr>
              <a:t>Proposal for the Year 2018-19</a:t>
            </a:r>
            <a:endParaRPr lang="en-US" sz="6500" dirty="0">
              <a:solidFill>
                <a:srgbClr val="FF0000"/>
              </a:solidFill>
              <a:latin typeface="Algerian" pitchFamily="82" charset="0"/>
            </a:endParaRPr>
          </a:p>
        </p:txBody>
      </p:sp>
      <p:sp>
        <p:nvSpPr>
          <p:cNvPr id="27651"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B9BBFCD-1826-4083-989B-43F234CF5851}" type="slidenum">
              <a:rPr lang="en-US" smtClean="0"/>
              <a:pPr/>
              <a:t>18</a:t>
            </a:fld>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9FA6EBA-BE18-4564-B6BF-988A85CA1C92}" type="slidenum">
              <a:rPr lang="en-US" smtClean="0"/>
              <a:pPr/>
              <a:t>19</a:t>
            </a:fld>
            <a:endParaRPr lang="en-US" smtClean="0"/>
          </a:p>
        </p:txBody>
      </p:sp>
      <p:sp>
        <p:nvSpPr>
          <p:cNvPr id="19458" name="Title 1"/>
          <p:cNvSpPr>
            <a:spLocks noGrp="1"/>
          </p:cNvSpPr>
          <p:nvPr>
            <p:ph type="title"/>
          </p:nvPr>
        </p:nvSpPr>
        <p:spPr>
          <a:xfrm>
            <a:off x="457200" y="239490"/>
            <a:ext cx="8229600" cy="1461859"/>
          </a:xfrm>
        </p:spPr>
        <p:txBody>
          <a:bodyPr>
            <a:normAutofit fontScale="90000"/>
          </a:bodyPr>
          <a:lstStyle/>
          <a:p>
            <a:pPr algn="ctr" eaLnBrk="1" fontAlgn="auto" hangingPunct="1">
              <a:spcAft>
                <a:spcPts val="0"/>
              </a:spcAft>
              <a:buClr>
                <a:schemeClr val="accent6">
                  <a:lumMod val="75000"/>
                </a:schemeClr>
              </a:buClr>
              <a:buFont typeface="Georgia" pitchFamily="18" charset="0"/>
              <a:buNone/>
              <a:defRPr/>
            </a:pPr>
            <a:r>
              <a:rPr lang="en-US" altLang="en-US" sz="4000" u="sng" dirty="0" smtClean="0">
                <a:solidFill>
                  <a:srgbClr val="FF0000"/>
                </a:solidFill>
                <a:effectLst/>
                <a:latin typeface="Book Antiqua" pitchFamily="18" charset="0"/>
              </a:rPr>
              <a:t>Total Requirement of Food Grains for 2018-19 for Primary Stage </a:t>
            </a:r>
            <a:br>
              <a:rPr lang="en-US" altLang="en-US" sz="4000" u="sng" dirty="0" smtClean="0">
                <a:solidFill>
                  <a:srgbClr val="FF0000"/>
                </a:solidFill>
                <a:effectLst/>
                <a:latin typeface="Book Antiqua" pitchFamily="18" charset="0"/>
              </a:rPr>
            </a:br>
            <a:r>
              <a:rPr lang="en-US" altLang="en-US" sz="4000" u="sng" dirty="0" smtClean="0">
                <a:solidFill>
                  <a:srgbClr val="FF0000"/>
                </a:solidFill>
                <a:effectLst/>
                <a:latin typeface="Book Antiqua" pitchFamily="18" charset="0"/>
              </a:rPr>
              <a:t>(Classes I-V)</a:t>
            </a:r>
            <a:endParaRPr lang="en-IN" altLang="en-US" sz="4000" u="sng" dirty="0" smtClean="0">
              <a:solidFill>
                <a:srgbClr val="FF0000"/>
              </a:solidFill>
              <a:effectLst/>
              <a:latin typeface="Book Antiqua" pitchFamily="18" charset="0"/>
            </a:endParaRPr>
          </a:p>
        </p:txBody>
      </p:sp>
      <p:graphicFrame>
        <p:nvGraphicFramePr>
          <p:cNvPr id="6" name="Table 5"/>
          <p:cNvGraphicFramePr>
            <a:graphicFrameLocks noGrp="1"/>
          </p:cNvGraphicFramePr>
          <p:nvPr/>
        </p:nvGraphicFramePr>
        <p:xfrm>
          <a:off x="914400" y="2166486"/>
          <a:ext cx="7010400" cy="3521751"/>
        </p:xfrm>
        <a:graphic>
          <a:graphicData uri="http://schemas.openxmlformats.org/drawingml/2006/table">
            <a:tbl>
              <a:tblPr/>
              <a:tblGrid>
                <a:gridCol w="1600200"/>
                <a:gridCol w="1524000"/>
                <a:gridCol w="1555002"/>
                <a:gridCol w="1129463"/>
                <a:gridCol w="1201735"/>
              </a:tblGrid>
              <a:tr h="763425">
                <a:tc rowSpan="2">
                  <a:txBody>
                    <a:bodyPr/>
                    <a:lstStyle/>
                    <a:p>
                      <a:pPr algn="ctr">
                        <a:spcAft>
                          <a:spcPts val="0"/>
                        </a:spcAft>
                      </a:pPr>
                      <a:r>
                        <a:rPr lang="en-US" sz="1600" b="1" dirty="0" smtClean="0">
                          <a:solidFill>
                            <a:srgbClr val="000000"/>
                          </a:solidFill>
                          <a:latin typeface="Book Antiqua" pitchFamily="18" charset="0"/>
                          <a:ea typeface="Calibri"/>
                          <a:cs typeface="Calibri"/>
                        </a:rPr>
                        <a:t>Name of the District</a:t>
                      </a:r>
                      <a:endParaRPr lang="en-IN" sz="1600" b="1" dirty="0">
                        <a:solidFill>
                          <a:srgbClr val="000000"/>
                        </a:solidFill>
                        <a:latin typeface="Book Antiqua" pitchFamily="18" charset="0"/>
                        <a:ea typeface="Calibri"/>
                        <a:cs typeface="Calibri"/>
                      </a:endParaRPr>
                    </a:p>
                  </a:txBody>
                  <a:tcPr marL="68579" marR="685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en-US" sz="1600" b="1" dirty="0" smtClean="0">
                          <a:latin typeface="Book Antiqua" pitchFamily="18" charset="0"/>
                          <a:ea typeface="Calibri"/>
                          <a:cs typeface="Mangal"/>
                        </a:rPr>
                        <a:t>Number of Students</a:t>
                      </a:r>
                      <a:endParaRPr lang="en-IN" sz="1600" dirty="0">
                        <a:latin typeface="Book Antiqua" pitchFamily="18" charset="0"/>
                        <a:ea typeface="Calibri"/>
                        <a:cs typeface="Mangal"/>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en-US" sz="1600" b="1" dirty="0" smtClean="0">
                          <a:latin typeface="Book Antiqua" pitchFamily="18" charset="0"/>
                          <a:ea typeface="Calibri"/>
                          <a:cs typeface="Mangal"/>
                        </a:rPr>
                        <a:t>Requirement of Food Grains</a:t>
                      </a:r>
                    </a:p>
                    <a:p>
                      <a:pPr algn="ctr">
                        <a:spcAft>
                          <a:spcPts val="0"/>
                        </a:spcAft>
                      </a:pPr>
                      <a:r>
                        <a:rPr lang="en-US" sz="1600" b="1" dirty="0" smtClean="0">
                          <a:latin typeface="Book Antiqua" pitchFamily="18" charset="0"/>
                          <a:ea typeface="Calibri"/>
                          <a:cs typeface="Mangal"/>
                        </a:rPr>
                        <a:t> (In MTs) @ 0.0001 MT</a:t>
                      </a:r>
                      <a:endParaRPr lang="en-IN" sz="1600" dirty="0">
                        <a:latin typeface="Book Antiqua" pitchFamily="18" charset="0"/>
                        <a:ea typeface="Calibri"/>
                        <a:cs typeface="Mangal"/>
                      </a:endParaRPr>
                    </a:p>
                    <a:p>
                      <a:pPr algn="ctr">
                        <a:spcAft>
                          <a:spcPts val="0"/>
                        </a:spcAft>
                      </a:pPr>
                      <a:endParaRPr lang="en-IN" sz="1600" b="1" dirty="0">
                        <a:latin typeface="Book Antiqua" pitchFamily="18" charset="0"/>
                        <a:ea typeface="Calibri"/>
                        <a:cs typeface="Mangal"/>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en-IN" sz="1800" b="1" dirty="0">
                        <a:latin typeface="Book Antiqua" pitchFamily="18" charset="0"/>
                        <a:ea typeface="Calibri"/>
                        <a:cs typeface="Mangal"/>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r>
              <a:tr h="425223">
                <a:tc vMerge="1">
                  <a:txBody>
                    <a:bodyPr/>
                    <a:lstStyle/>
                    <a:p>
                      <a:pPr algn="ctr">
                        <a:spcAft>
                          <a:spcPts val="0"/>
                        </a:spcAft>
                      </a:pPr>
                      <a:endParaRPr lang="en-IN" sz="1800" dirty="0">
                        <a:latin typeface="Book Antiqua" pitchFamily="18" charset="0"/>
                        <a:ea typeface="Calibri"/>
                        <a:cs typeface="Mangal"/>
                      </a:endParaRPr>
                    </a:p>
                  </a:txBody>
                  <a:tcPr marL="68579" marR="685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en-IN" sz="1800" dirty="0">
                        <a:latin typeface="Book Antiqua" pitchFamily="18" charset="0"/>
                        <a:ea typeface="Calibri"/>
                        <a:cs typeface="Mangal"/>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smtClean="0">
                          <a:latin typeface="Book Antiqua" pitchFamily="18" charset="0"/>
                          <a:ea typeface="Calibri"/>
                          <a:cs typeface="Mangal"/>
                        </a:rPr>
                        <a:t>Wheat</a:t>
                      </a:r>
                      <a:endParaRPr lang="en-IN" sz="1600" dirty="0">
                        <a:latin typeface="Book Antiqua" pitchFamily="18" charset="0"/>
                        <a:ea typeface="Calibri"/>
                        <a:cs typeface="Mangal"/>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smtClean="0">
                          <a:latin typeface="Book Antiqua" pitchFamily="18" charset="0"/>
                          <a:ea typeface="Calibri"/>
                          <a:cs typeface="Mangal"/>
                        </a:rPr>
                        <a:t>Rice</a:t>
                      </a:r>
                      <a:endParaRPr lang="en-IN" sz="1600" dirty="0">
                        <a:latin typeface="Book Antiqua" pitchFamily="18" charset="0"/>
                        <a:ea typeface="Calibri"/>
                        <a:cs typeface="Mangal"/>
                      </a:endParaRPr>
                    </a:p>
                  </a:txBody>
                  <a:tcPr marL="68579" marR="68579"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smtClean="0">
                          <a:latin typeface="Book Antiqua" pitchFamily="18" charset="0"/>
                          <a:ea typeface="Calibri"/>
                          <a:cs typeface="Mangal"/>
                        </a:rPr>
                        <a:t>Total</a:t>
                      </a:r>
                      <a:endParaRPr lang="en-IN" sz="1600" dirty="0">
                        <a:latin typeface="Book Antiqua" pitchFamily="18" charset="0"/>
                        <a:ea typeface="Calibri"/>
                        <a:cs typeface="Mangal"/>
                      </a:endParaRPr>
                    </a:p>
                  </a:txBody>
                  <a:tcPr marL="68579" marR="68579"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571">
                <a:tc>
                  <a:txBody>
                    <a:bodyPr/>
                    <a:lstStyle/>
                    <a:p>
                      <a:pPr algn="ctr">
                        <a:spcAft>
                          <a:spcPts val="0"/>
                        </a:spcAft>
                      </a:pPr>
                      <a:r>
                        <a:rPr lang="en-US" sz="1600" dirty="0" smtClean="0">
                          <a:latin typeface="Book Antiqua" pitchFamily="18" charset="0"/>
                          <a:ea typeface="Calibri"/>
                          <a:cs typeface="Mangal"/>
                        </a:rPr>
                        <a:t>1</a:t>
                      </a:r>
                      <a:endParaRPr lang="en-IN" sz="1600" dirty="0">
                        <a:latin typeface="Book Antiqua" pitchFamily="18" charset="0"/>
                        <a:ea typeface="Calibri"/>
                        <a:cs typeface="Mangal"/>
                      </a:endParaRPr>
                    </a:p>
                  </a:txBody>
                  <a:tcPr marL="68579" marR="685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smtClean="0">
                          <a:latin typeface="Book Antiqua" pitchFamily="18" charset="0"/>
                          <a:ea typeface="Calibri"/>
                          <a:cs typeface="Mangal"/>
                        </a:rPr>
                        <a:t>2</a:t>
                      </a:r>
                      <a:endParaRPr lang="en-IN" sz="1600" dirty="0">
                        <a:latin typeface="Book Antiqua" pitchFamily="18" charset="0"/>
                        <a:ea typeface="Calibri"/>
                        <a:cs typeface="Mangal"/>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smtClean="0">
                          <a:latin typeface="Book Antiqua" pitchFamily="18" charset="0"/>
                          <a:ea typeface="Calibri"/>
                          <a:cs typeface="Mangal"/>
                        </a:rPr>
                        <a:t>3</a:t>
                      </a:r>
                      <a:endParaRPr lang="en-IN" sz="1600" dirty="0">
                        <a:latin typeface="Book Antiqua" pitchFamily="18" charset="0"/>
                        <a:ea typeface="Calibri"/>
                        <a:cs typeface="Mangal"/>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smtClean="0">
                          <a:latin typeface="Book Antiqua" pitchFamily="18" charset="0"/>
                          <a:ea typeface="Calibri"/>
                          <a:cs typeface="Mangal"/>
                        </a:rPr>
                        <a:t>4</a:t>
                      </a:r>
                      <a:endParaRPr lang="en-IN" sz="1600" dirty="0">
                        <a:latin typeface="Book Antiqua" pitchFamily="18" charset="0"/>
                        <a:ea typeface="Calibri"/>
                        <a:cs typeface="Mangal"/>
                      </a:endParaRPr>
                    </a:p>
                  </a:txBody>
                  <a:tcPr marL="68579" marR="68579"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smtClean="0">
                          <a:latin typeface="Book Antiqua" pitchFamily="18" charset="0"/>
                          <a:ea typeface="Calibri"/>
                          <a:cs typeface="Mangal"/>
                        </a:rPr>
                        <a:t>5</a:t>
                      </a:r>
                      <a:endParaRPr lang="en-IN" sz="1600" dirty="0">
                        <a:latin typeface="Book Antiqua" pitchFamily="18" charset="0"/>
                        <a:ea typeface="Calibri"/>
                        <a:cs typeface="Mangal"/>
                      </a:endParaRPr>
                    </a:p>
                  </a:txBody>
                  <a:tcPr marL="68579" marR="68579"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7095">
                <a:tc>
                  <a:txBody>
                    <a:bodyPr/>
                    <a:lstStyle/>
                    <a:p>
                      <a:pPr algn="ctr">
                        <a:spcAft>
                          <a:spcPts val="0"/>
                        </a:spcAft>
                      </a:pPr>
                      <a:r>
                        <a:rPr lang="en-US" sz="1600" dirty="0" smtClean="0">
                          <a:latin typeface="Book Antiqua" pitchFamily="18" charset="0"/>
                          <a:ea typeface="Calibri"/>
                          <a:cs typeface="Mangal"/>
                        </a:rPr>
                        <a:t>North</a:t>
                      </a:r>
                      <a:endParaRPr lang="en-IN" sz="1600" dirty="0">
                        <a:latin typeface="Book Antiqua" pitchFamily="18" charset="0"/>
                        <a:ea typeface="Calibri"/>
                        <a:cs typeface="Mangal"/>
                      </a:endParaRPr>
                    </a:p>
                  </a:txBody>
                  <a:tcPr marL="68579" marR="685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smtClean="0">
                          <a:solidFill>
                            <a:schemeClr val="tx1"/>
                          </a:solidFill>
                          <a:effectLst/>
                          <a:latin typeface="Book Antiqua"/>
                        </a:rPr>
                        <a:t>48,653</a:t>
                      </a:r>
                      <a:endParaRPr lang="en-US" sz="1600" b="0" i="0" u="none" strike="noStrike" dirty="0">
                        <a:solidFill>
                          <a:schemeClr val="tx1"/>
                        </a:solidFill>
                        <a:effectLst/>
                        <a:latin typeface="Book Antiqua"/>
                      </a:endParaRPr>
                    </a:p>
                  </a:txBody>
                  <a:tcPr marL="9525" marR="9525" marT="8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smtClean="0">
                          <a:solidFill>
                            <a:schemeClr val="tx1"/>
                          </a:solidFill>
                          <a:effectLst/>
                          <a:latin typeface="Book Antiqua"/>
                        </a:rPr>
                        <a:t>1070.37</a:t>
                      </a:r>
                      <a:endParaRPr lang="en-US" sz="1600" b="0" i="0" u="none" strike="noStrike" dirty="0">
                        <a:solidFill>
                          <a:schemeClr val="tx1"/>
                        </a:solidFill>
                        <a:effectLst/>
                        <a:latin typeface="Book Antiqua"/>
                      </a:endParaRPr>
                    </a:p>
                  </a:txBody>
                  <a:tcPr marL="9525" marR="9525" marT="8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smtClean="0">
                          <a:solidFill>
                            <a:schemeClr val="tx1"/>
                          </a:solidFill>
                          <a:effectLst/>
                          <a:latin typeface="Book Antiqua"/>
                        </a:rPr>
                        <a:t>0</a:t>
                      </a:r>
                      <a:endParaRPr lang="en-US" sz="1600" b="0" i="0" u="none" strike="noStrike" dirty="0">
                        <a:solidFill>
                          <a:schemeClr val="tx1"/>
                        </a:solidFill>
                        <a:effectLst/>
                        <a:latin typeface="Book Antiqua"/>
                      </a:endParaRPr>
                    </a:p>
                  </a:txBody>
                  <a:tcPr marL="9525" marR="9525" marT="8306"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smtClean="0">
                          <a:solidFill>
                            <a:schemeClr val="tx1"/>
                          </a:solidFill>
                          <a:effectLst/>
                          <a:latin typeface="Book Antiqua"/>
                        </a:rPr>
                        <a:t>1070.37</a:t>
                      </a:r>
                      <a:endParaRPr lang="en-US" sz="1600" b="0" i="0" u="none" strike="noStrike" dirty="0">
                        <a:solidFill>
                          <a:schemeClr val="tx1"/>
                        </a:solidFill>
                        <a:effectLst/>
                        <a:latin typeface="Book Antiqua"/>
                      </a:endParaRPr>
                    </a:p>
                  </a:txBody>
                  <a:tcPr marL="9525" marR="9525" marT="8306"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5300">
                <a:tc>
                  <a:txBody>
                    <a:bodyPr/>
                    <a:lstStyle/>
                    <a:p>
                      <a:pPr algn="ctr">
                        <a:spcAft>
                          <a:spcPts val="0"/>
                        </a:spcAft>
                      </a:pPr>
                      <a:r>
                        <a:rPr lang="en-US" sz="1600" dirty="0" smtClean="0">
                          <a:latin typeface="Book Antiqua" pitchFamily="18" charset="0"/>
                          <a:ea typeface="Calibri"/>
                          <a:cs typeface="Mangal"/>
                        </a:rPr>
                        <a:t>South</a:t>
                      </a:r>
                      <a:endParaRPr lang="en-IN" sz="1600" dirty="0">
                        <a:latin typeface="Book Antiqua" pitchFamily="18" charset="0"/>
                        <a:ea typeface="Calibri"/>
                        <a:cs typeface="Mangal"/>
                      </a:endParaRPr>
                    </a:p>
                  </a:txBody>
                  <a:tcPr marL="68579" marR="685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smtClean="0">
                          <a:solidFill>
                            <a:schemeClr val="tx1"/>
                          </a:solidFill>
                          <a:effectLst/>
                          <a:latin typeface="Book Antiqua"/>
                        </a:rPr>
                        <a:t>38,347</a:t>
                      </a:r>
                      <a:endParaRPr lang="en-US" sz="1600" b="0" i="0" u="none" strike="noStrike" dirty="0">
                        <a:solidFill>
                          <a:schemeClr val="tx1"/>
                        </a:solidFill>
                        <a:effectLst/>
                        <a:latin typeface="Book Antiqua"/>
                      </a:endParaRPr>
                    </a:p>
                  </a:txBody>
                  <a:tcPr marL="9525" marR="9525" marT="8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smtClean="0">
                          <a:solidFill>
                            <a:schemeClr val="tx1"/>
                          </a:solidFill>
                          <a:effectLst/>
                          <a:latin typeface="Book Antiqua"/>
                        </a:rPr>
                        <a:t>843.63</a:t>
                      </a:r>
                      <a:endParaRPr lang="en-US" sz="1600" b="0" i="0" u="none" strike="noStrike" dirty="0">
                        <a:solidFill>
                          <a:schemeClr val="tx1"/>
                        </a:solidFill>
                        <a:effectLst/>
                        <a:latin typeface="Book Antiqua"/>
                      </a:endParaRPr>
                    </a:p>
                  </a:txBody>
                  <a:tcPr marL="9525" marR="9525" marT="8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smtClean="0">
                          <a:solidFill>
                            <a:schemeClr val="tx1"/>
                          </a:solidFill>
                          <a:effectLst/>
                          <a:latin typeface="Book Antiqua"/>
                        </a:rPr>
                        <a:t>0</a:t>
                      </a:r>
                      <a:endParaRPr lang="en-US" sz="1600" b="0" i="0" u="none" strike="noStrike" dirty="0">
                        <a:solidFill>
                          <a:schemeClr val="tx1"/>
                        </a:solidFill>
                        <a:effectLst/>
                        <a:latin typeface="Book Antiqua"/>
                      </a:endParaRPr>
                    </a:p>
                  </a:txBody>
                  <a:tcPr marL="9525" marR="9525" marT="8306"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smtClean="0">
                          <a:solidFill>
                            <a:schemeClr val="tx1"/>
                          </a:solidFill>
                          <a:effectLst/>
                          <a:latin typeface="Book Antiqua"/>
                        </a:rPr>
                        <a:t>843.63</a:t>
                      </a:r>
                      <a:endParaRPr lang="en-US" sz="1600" b="0" i="0" u="none" strike="noStrike" dirty="0">
                        <a:solidFill>
                          <a:schemeClr val="tx1"/>
                        </a:solidFill>
                        <a:effectLst/>
                        <a:latin typeface="Book Antiqua"/>
                      </a:endParaRPr>
                    </a:p>
                  </a:txBody>
                  <a:tcPr marL="9525" marR="9525" marT="8306"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5137">
                <a:tc>
                  <a:txBody>
                    <a:bodyPr/>
                    <a:lstStyle/>
                    <a:p>
                      <a:pPr algn="ctr">
                        <a:spcAft>
                          <a:spcPts val="0"/>
                        </a:spcAft>
                      </a:pPr>
                      <a:r>
                        <a:rPr lang="en-US" sz="1600" dirty="0" smtClean="0">
                          <a:latin typeface="Book Antiqua" pitchFamily="18" charset="0"/>
                          <a:ea typeface="Calibri"/>
                          <a:cs typeface="Mangal"/>
                        </a:rPr>
                        <a:t>Total</a:t>
                      </a:r>
                      <a:endParaRPr lang="en-IN" sz="1600" dirty="0">
                        <a:latin typeface="Book Antiqua" pitchFamily="18" charset="0"/>
                        <a:ea typeface="Calibri"/>
                        <a:cs typeface="Mangal"/>
                      </a:endParaRPr>
                    </a:p>
                  </a:txBody>
                  <a:tcPr marL="68579" marR="685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dirty="0" smtClean="0">
                          <a:solidFill>
                            <a:schemeClr val="tx1"/>
                          </a:solidFill>
                          <a:effectLst/>
                          <a:latin typeface="Book Antiqua"/>
                        </a:rPr>
                        <a:t>87,000</a:t>
                      </a:r>
                      <a:endParaRPr lang="en-US" sz="1600" b="1" i="0" u="none" strike="noStrike" dirty="0">
                        <a:solidFill>
                          <a:schemeClr val="tx1"/>
                        </a:solidFill>
                        <a:effectLst/>
                        <a:latin typeface="Book Antiqua"/>
                      </a:endParaRPr>
                    </a:p>
                  </a:txBody>
                  <a:tcPr marL="9525" marR="9525" marT="8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dirty="0" smtClean="0">
                          <a:solidFill>
                            <a:schemeClr val="tx1"/>
                          </a:solidFill>
                          <a:effectLst/>
                          <a:latin typeface="Book Antiqua"/>
                        </a:rPr>
                        <a:t>1914.00</a:t>
                      </a:r>
                      <a:endParaRPr lang="en-US" sz="1600" b="1" i="0" u="none" strike="noStrike" dirty="0">
                        <a:solidFill>
                          <a:schemeClr val="tx1"/>
                        </a:solidFill>
                        <a:effectLst/>
                        <a:latin typeface="Book Antiqua"/>
                      </a:endParaRPr>
                    </a:p>
                  </a:txBody>
                  <a:tcPr marL="9525" marR="9525" marT="8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dirty="0" smtClean="0">
                          <a:solidFill>
                            <a:schemeClr val="tx1"/>
                          </a:solidFill>
                          <a:effectLst/>
                          <a:latin typeface="Book Antiqua"/>
                        </a:rPr>
                        <a:t>0</a:t>
                      </a:r>
                      <a:endParaRPr lang="en-US" sz="1600" b="1" i="0" u="none" strike="noStrike" dirty="0">
                        <a:solidFill>
                          <a:schemeClr val="tx1"/>
                        </a:solidFill>
                        <a:effectLst/>
                        <a:latin typeface="Book Antiqua"/>
                      </a:endParaRPr>
                    </a:p>
                  </a:txBody>
                  <a:tcPr marL="9525" marR="9525" marT="8306"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dirty="0" smtClean="0">
                          <a:solidFill>
                            <a:schemeClr val="tx1"/>
                          </a:solidFill>
                          <a:effectLst/>
                          <a:latin typeface="Book Antiqua"/>
                        </a:rPr>
                        <a:t>1914.00</a:t>
                      </a:r>
                      <a:endParaRPr lang="en-US" sz="1600" b="1" i="0" u="none" strike="noStrike" dirty="0">
                        <a:solidFill>
                          <a:schemeClr val="tx1"/>
                        </a:solidFill>
                        <a:effectLst/>
                        <a:latin typeface="Book Antiqua"/>
                      </a:endParaRPr>
                    </a:p>
                  </a:txBody>
                  <a:tcPr marL="9525" marR="9525" marT="8306"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DF9C414-081E-440D-9CD1-AC98D6A6FFC4}" type="slidenum">
              <a:rPr lang="en-US" smtClean="0"/>
              <a:pPr/>
              <a:t>2</a:t>
            </a:fld>
            <a:endParaRPr lang="en-US" smtClean="0"/>
          </a:p>
        </p:txBody>
      </p:sp>
      <p:sp>
        <p:nvSpPr>
          <p:cNvPr id="2" name="Title 1"/>
          <p:cNvSpPr>
            <a:spLocks noGrp="1"/>
          </p:cNvSpPr>
          <p:nvPr>
            <p:ph type="title"/>
          </p:nvPr>
        </p:nvSpPr>
        <p:spPr>
          <a:xfrm>
            <a:off x="457200" y="173042"/>
            <a:ext cx="8229600" cy="598033"/>
          </a:xfrm>
        </p:spPr>
        <p:txBody>
          <a:bodyPr>
            <a:normAutofit fontScale="90000"/>
          </a:bodyPr>
          <a:lstStyle/>
          <a:p>
            <a:pPr algn="ctr" eaLnBrk="1" fontAlgn="auto" hangingPunct="1">
              <a:spcAft>
                <a:spcPts val="0"/>
              </a:spcAft>
              <a:buClr>
                <a:schemeClr val="accent6">
                  <a:lumMod val="75000"/>
                </a:schemeClr>
              </a:buClr>
              <a:buFont typeface="Georgia" pitchFamily="18" charset="0"/>
              <a:buNone/>
              <a:defRPr/>
            </a:pPr>
            <a:r>
              <a:rPr lang="en-US" sz="3600" i="1" u="sng" dirty="0" smtClean="0">
                <a:solidFill>
                  <a:srgbClr val="FF0000"/>
                </a:solidFill>
                <a:effectLst>
                  <a:outerShdw blurRad="38100" dist="38100" dir="2700000" algn="tl">
                    <a:srgbClr val="000000">
                      <a:alpha val="43137"/>
                    </a:srgbClr>
                  </a:outerShdw>
                </a:effectLst>
                <a:latin typeface="Book Antiqua" pitchFamily="18" charset="0"/>
              </a:rPr>
              <a:t>Brief History</a:t>
            </a:r>
            <a:endParaRPr lang="en-IN" sz="3600" i="1" dirty="0">
              <a:solidFill>
                <a:srgbClr val="FF0000"/>
              </a:solidFill>
              <a:effectLst>
                <a:outerShdw blurRad="38100" dist="38100" dir="2700000" algn="tl">
                  <a:srgbClr val="000000">
                    <a:alpha val="43137"/>
                  </a:srgbClr>
                </a:outerShdw>
              </a:effectLst>
              <a:latin typeface="Book Antiqua" pitchFamily="18" charset="0"/>
            </a:endParaRPr>
          </a:p>
        </p:txBody>
      </p:sp>
      <p:sp>
        <p:nvSpPr>
          <p:cNvPr id="7172" name="Content Placeholder 2"/>
          <p:cNvSpPr>
            <a:spLocks noGrp="1"/>
          </p:cNvSpPr>
          <p:nvPr>
            <p:ph idx="1"/>
          </p:nvPr>
        </p:nvSpPr>
        <p:spPr>
          <a:xfrm>
            <a:off x="228600" y="771075"/>
            <a:ext cx="8686800" cy="5913883"/>
          </a:xfrm>
        </p:spPr>
        <p:txBody>
          <a:bodyPr>
            <a:normAutofit fontScale="70000" lnSpcReduction="20000"/>
          </a:bodyPr>
          <a:lstStyle/>
          <a:p>
            <a:pPr marL="365760" indent="-256032" algn="just" eaLnBrk="1" fontAlgn="auto" hangingPunct="1">
              <a:lnSpc>
                <a:spcPct val="150000"/>
              </a:lnSpc>
              <a:spcAft>
                <a:spcPts val="0"/>
              </a:spcAft>
              <a:buFont typeface="Wingdings" pitchFamily="2" charset="2"/>
              <a:buChar char="Ø"/>
              <a:defRPr/>
            </a:pPr>
            <a:r>
              <a:rPr lang="en-US" altLang="en-US" dirty="0" smtClean="0">
                <a:latin typeface="Book Antiqua" pitchFamily="18" charset="0"/>
              </a:rPr>
              <a:t>Prior to 2003, in the State of Goa, 3 </a:t>
            </a:r>
            <a:r>
              <a:rPr lang="en-US" altLang="en-US" dirty="0" err="1" smtClean="0">
                <a:latin typeface="Book Antiqua" pitchFamily="18" charset="0"/>
              </a:rPr>
              <a:t>kgs</a:t>
            </a:r>
            <a:r>
              <a:rPr lang="en-US" altLang="en-US" dirty="0" smtClean="0">
                <a:latin typeface="Book Antiqua" pitchFamily="18" charset="0"/>
              </a:rPr>
              <a:t> of rice was distributed to primary students under Mid Day Meal Scheme.</a:t>
            </a:r>
          </a:p>
          <a:p>
            <a:pPr marL="365760" indent="-256032" algn="just" eaLnBrk="1" fontAlgn="auto" hangingPunct="1">
              <a:lnSpc>
                <a:spcPct val="150000"/>
              </a:lnSpc>
              <a:spcAft>
                <a:spcPts val="0"/>
              </a:spcAft>
              <a:buFont typeface="Wingdings 3"/>
              <a:buChar char=""/>
              <a:defRPr/>
            </a:pPr>
            <a:r>
              <a:rPr lang="en-US" altLang="en-US" b="1" dirty="0" smtClean="0">
                <a:solidFill>
                  <a:schemeClr val="accent5">
                    <a:lumMod val="75000"/>
                  </a:schemeClr>
                </a:solidFill>
                <a:latin typeface="Book Antiqua" pitchFamily="18" charset="0"/>
              </a:rPr>
              <a:t>In 2003-04, </a:t>
            </a:r>
            <a:r>
              <a:rPr lang="en-US" altLang="en-US" b="1" dirty="0" err="1" smtClean="0">
                <a:solidFill>
                  <a:schemeClr val="accent5">
                    <a:lumMod val="75000"/>
                  </a:schemeClr>
                </a:solidFill>
                <a:latin typeface="Book Antiqua" pitchFamily="18" charset="0"/>
              </a:rPr>
              <a:t>Kachori</a:t>
            </a:r>
            <a:r>
              <a:rPr lang="en-US" altLang="en-US" b="1" dirty="0" smtClean="0">
                <a:solidFill>
                  <a:schemeClr val="accent5">
                    <a:lumMod val="75000"/>
                  </a:schemeClr>
                </a:solidFill>
                <a:latin typeface="Book Antiqua" pitchFamily="18" charset="0"/>
              </a:rPr>
              <a:t>, </a:t>
            </a:r>
            <a:r>
              <a:rPr lang="en-US" altLang="en-US" b="1" dirty="0" err="1" smtClean="0">
                <a:solidFill>
                  <a:schemeClr val="accent5">
                    <a:lumMod val="75000"/>
                  </a:schemeClr>
                </a:solidFill>
                <a:latin typeface="Book Antiqua" pitchFamily="18" charset="0"/>
              </a:rPr>
              <a:t>Ladoos</a:t>
            </a:r>
            <a:r>
              <a:rPr lang="en-US" altLang="en-US" b="1" dirty="0" smtClean="0">
                <a:solidFill>
                  <a:schemeClr val="accent5">
                    <a:lumMod val="75000"/>
                  </a:schemeClr>
                </a:solidFill>
                <a:latin typeface="Book Antiqua" pitchFamily="18" charset="0"/>
              </a:rPr>
              <a:t>, </a:t>
            </a:r>
            <a:r>
              <a:rPr lang="en-US" altLang="en-US" b="1" dirty="0" err="1" smtClean="0">
                <a:solidFill>
                  <a:schemeClr val="accent5">
                    <a:lumMod val="75000"/>
                  </a:schemeClr>
                </a:solidFill>
                <a:latin typeface="Book Antiqua" pitchFamily="18" charset="0"/>
              </a:rPr>
              <a:t>Chakli</a:t>
            </a:r>
            <a:r>
              <a:rPr lang="en-US" altLang="en-US" b="1" dirty="0" smtClean="0">
                <a:solidFill>
                  <a:schemeClr val="accent5">
                    <a:lumMod val="75000"/>
                  </a:schemeClr>
                </a:solidFill>
                <a:latin typeface="Book Antiqua" pitchFamily="18" charset="0"/>
              </a:rPr>
              <a:t>, Shankar </a:t>
            </a:r>
            <a:r>
              <a:rPr lang="en-US" altLang="en-US" b="1" dirty="0" err="1" smtClean="0">
                <a:solidFill>
                  <a:schemeClr val="accent5">
                    <a:lumMod val="75000"/>
                  </a:schemeClr>
                </a:solidFill>
                <a:latin typeface="Book Antiqua" pitchFamily="18" charset="0"/>
              </a:rPr>
              <a:t>Pali</a:t>
            </a:r>
            <a:r>
              <a:rPr lang="en-US" altLang="en-US" b="1" dirty="0" smtClean="0">
                <a:solidFill>
                  <a:schemeClr val="accent5">
                    <a:lumMod val="75000"/>
                  </a:schemeClr>
                </a:solidFill>
                <a:latin typeface="Book Antiqua" pitchFamily="18" charset="0"/>
              </a:rPr>
              <a:t>, Biscuits, etc. were distributed</a:t>
            </a:r>
            <a:r>
              <a:rPr lang="en-US" altLang="en-US" b="1" dirty="0" smtClean="0">
                <a:solidFill>
                  <a:srgbClr val="0000CC"/>
                </a:solidFill>
                <a:latin typeface="Book Antiqua" pitchFamily="18" charset="0"/>
              </a:rPr>
              <a:t>. </a:t>
            </a:r>
          </a:p>
          <a:p>
            <a:pPr marL="365760" indent="-256032" algn="just" eaLnBrk="1" fontAlgn="auto" hangingPunct="1">
              <a:lnSpc>
                <a:spcPct val="150000"/>
              </a:lnSpc>
              <a:spcAft>
                <a:spcPts val="0"/>
              </a:spcAft>
              <a:buFont typeface="Wingdings 3"/>
              <a:buChar char=""/>
              <a:defRPr/>
            </a:pPr>
            <a:r>
              <a:rPr lang="en-IN" altLang="en-US" dirty="0" smtClean="0">
                <a:latin typeface="Book Antiqua" pitchFamily="18" charset="0"/>
              </a:rPr>
              <a:t>In 2005-06, items such as </a:t>
            </a:r>
            <a:r>
              <a:rPr lang="en-US" altLang="en-US" dirty="0" err="1" smtClean="0">
                <a:latin typeface="Book Antiqua" pitchFamily="18" charset="0"/>
              </a:rPr>
              <a:t>Bhaji</a:t>
            </a:r>
            <a:r>
              <a:rPr lang="en-US" altLang="en-US" dirty="0" smtClean="0">
                <a:latin typeface="Book Antiqua" pitchFamily="18" charset="0"/>
              </a:rPr>
              <a:t> </a:t>
            </a:r>
            <a:r>
              <a:rPr lang="en-US" altLang="en-US" dirty="0" err="1" smtClean="0">
                <a:latin typeface="Book Antiqua" pitchFamily="18" charset="0"/>
              </a:rPr>
              <a:t>Pao</a:t>
            </a:r>
            <a:r>
              <a:rPr lang="en-US" altLang="en-US" dirty="0" smtClean="0">
                <a:latin typeface="Book Antiqua" pitchFamily="18" charset="0"/>
              </a:rPr>
              <a:t>, Vegetable </a:t>
            </a:r>
            <a:r>
              <a:rPr lang="en-US" altLang="en-US" dirty="0" err="1" smtClean="0">
                <a:latin typeface="Book Antiqua" pitchFamily="18" charset="0"/>
              </a:rPr>
              <a:t>Pulao</a:t>
            </a:r>
            <a:r>
              <a:rPr lang="en-US" altLang="en-US" dirty="0" smtClean="0">
                <a:latin typeface="Book Antiqua" pitchFamily="18" charset="0"/>
              </a:rPr>
              <a:t>, </a:t>
            </a:r>
            <a:r>
              <a:rPr lang="en-US" altLang="en-US" dirty="0" err="1" smtClean="0">
                <a:latin typeface="Book Antiqua" pitchFamily="18" charset="0"/>
              </a:rPr>
              <a:t>Shira</a:t>
            </a:r>
            <a:r>
              <a:rPr lang="en-US" altLang="en-US" dirty="0" smtClean="0">
                <a:latin typeface="Book Antiqua" pitchFamily="18" charset="0"/>
              </a:rPr>
              <a:t>, </a:t>
            </a:r>
            <a:r>
              <a:rPr lang="en-US" altLang="en-US" dirty="0" err="1" smtClean="0">
                <a:latin typeface="Book Antiqua" pitchFamily="18" charset="0"/>
              </a:rPr>
              <a:t>Pohe</a:t>
            </a:r>
            <a:r>
              <a:rPr lang="en-US" altLang="en-US" dirty="0" smtClean="0">
                <a:latin typeface="Book Antiqua" pitchFamily="18" charset="0"/>
              </a:rPr>
              <a:t>, </a:t>
            </a:r>
            <a:r>
              <a:rPr lang="en-US" altLang="en-US" dirty="0" err="1" smtClean="0">
                <a:latin typeface="Book Antiqua" pitchFamily="18" charset="0"/>
              </a:rPr>
              <a:t>Upama</a:t>
            </a:r>
            <a:r>
              <a:rPr lang="en-US" altLang="en-US" dirty="0" smtClean="0">
                <a:latin typeface="Book Antiqua" pitchFamily="18" charset="0"/>
              </a:rPr>
              <a:t> &amp; </a:t>
            </a:r>
            <a:r>
              <a:rPr lang="en-US" altLang="en-US" dirty="0" err="1" smtClean="0">
                <a:latin typeface="Book Antiqua" pitchFamily="18" charset="0"/>
              </a:rPr>
              <a:t>Moong</a:t>
            </a:r>
            <a:r>
              <a:rPr lang="en-US" altLang="en-US" dirty="0" smtClean="0">
                <a:latin typeface="Book Antiqua" pitchFamily="18" charset="0"/>
              </a:rPr>
              <a:t> </a:t>
            </a:r>
            <a:r>
              <a:rPr lang="en-US" altLang="en-US" dirty="0" err="1" smtClean="0">
                <a:latin typeface="Book Antiqua" pitchFamily="18" charset="0"/>
              </a:rPr>
              <a:t>Bhaji</a:t>
            </a:r>
            <a:r>
              <a:rPr lang="en-US" altLang="en-US" dirty="0" smtClean="0">
                <a:latin typeface="Book Antiqua" pitchFamily="18" charset="0"/>
              </a:rPr>
              <a:t> </a:t>
            </a:r>
            <a:r>
              <a:rPr lang="en-US" altLang="en-US" dirty="0" err="1" smtClean="0">
                <a:latin typeface="Book Antiqua" pitchFamily="18" charset="0"/>
              </a:rPr>
              <a:t>Pao</a:t>
            </a:r>
            <a:r>
              <a:rPr lang="en-US" altLang="en-US" dirty="0" smtClean="0">
                <a:latin typeface="Book Antiqua" pitchFamily="18" charset="0"/>
              </a:rPr>
              <a:t> were served .</a:t>
            </a:r>
          </a:p>
          <a:p>
            <a:pPr marL="365760" indent="-256032" algn="just" eaLnBrk="1" fontAlgn="auto" hangingPunct="1">
              <a:lnSpc>
                <a:spcPct val="150000"/>
              </a:lnSpc>
              <a:spcAft>
                <a:spcPts val="0"/>
              </a:spcAft>
              <a:buFont typeface="Wingdings 3"/>
              <a:buChar char=""/>
              <a:defRPr/>
            </a:pPr>
            <a:r>
              <a:rPr lang="en-US" altLang="en-US" b="1" dirty="0" smtClean="0">
                <a:solidFill>
                  <a:schemeClr val="accent5">
                    <a:lumMod val="75000"/>
                  </a:schemeClr>
                </a:solidFill>
                <a:latin typeface="Book Antiqua" pitchFamily="18" charset="0"/>
              </a:rPr>
              <a:t>Tenders were invited </a:t>
            </a:r>
            <a:r>
              <a:rPr lang="en-US" altLang="en-US" b="1" dirty="0" err="1" smtClean="0">
                <a:solidFill>
                  <a:schemeClr val="accent5">
                    <a:lumMod val="75000"/>
                  </a:schemeClr>
                </a:solidFill>
                <a:latin typeface="Book Antiqua" pitchFamily="18" charset="0"/>
              </a:rPr>
              <a:t>Taluka</a:t>
            </a:r>
            <a:r>
              <a:rPr lang="en-US" altLang="en-US" b="1" dirty="0" smtClean="0">
                <a:solidFill>
                  <a:schemeClr val="accent5">
                    <a:lumMod val="75000"/>
                  </a:schemeClr>
                </a:solidFill>
                <a:latin typeface="Book Antiqua" pitchFamily="18" charset="0"/>
              </a:rPr>
              <a:t>-wise from  local Self Help Groups to serve  hot cooked food to the children of  schools from the year 2005</a:t>
            </a:r>
          </a:p>
          <a:p>
            <a:pPr marL="365760" indent="-256032" algn="just" eaLnBrk="1" fontAlgn="auto" hangingPunct="1">
              <a:lnSpc>
                <a:spcPct val="150000"/>
              </a:lnSpc>
              <a:spcAft>
                <a:spcPts val="0"/>
              </a:spcAft>
              <a:buFont typeface="Wingdings 3"/>
              <a:buChar char=""/>
              <a:defRPr/>
            </a:pPr>
            <a:r>
              <a:rPr lang="en-US" altLang="en-US" b="1" dirty="0" smtClean="0">
                <a:solidFill>
                  <a:schemeClr val="accent5">
                    <a:lumMod val="75000"/>
                  </a:schemeClr>
                </a:solidFill>
                <a:latin typeface="Book Antiqua" pitchFamily="18" charset="0"/>
              </a:rPr>
              <a:t>At present there are 106 Self Help Groups/</a:t>
            </a:r>
            <a:r>
              <a:rPr lang="en-US" altLang="en-US" b="1" dirty="0" err="1" smtClean="0">
                <a:solidFill>
                  <a:schemeClr val="accent5">
                    <a:lumMod val="75000"/>
                  </a:schemeClr>
                </a:solidFill>
                <a:latin typeface="Book Antiqua" pitchFamily="18" charset="0"/>
              </a:rPr>
              <a:t>Mahila</a:t>
            </a:r>
            <a:r>
              <a:rPr lang="en-US" altLang="en-US" b="1" dirty="0" smtClean="0">
                <a:solidFill>
                  <a:schemeClr val="accent5">
                    <a:lumMod val="75000"/>
                  </a:schemeClr>
                </a:solidFill>
                <a:latin typeface="Book Antiqua" pitchFamily="18" charset="0"/>
              </a:rPr>
              <a:t> </a:t>
            </a:r>
            <a:r>
              <a:rPr lang="en-US" altLang="en-US" b="1" dirty="0" err="1" smtClean="0">
                <a:solidFill>
                  <a:schemeClr val="accent5">
                    <a:lumMod val="75000"/>
                  </a:schemeClr>
                </a:solidFill>
                <a:latin typeface="Book Antiqua" pitchFamily="18" charset="0"/>
              </a:rPr>
              <a:t>Madals</a:t>
            </a:r>
            <a:r>
              <a:rPr lang="en-US" altLang="en-US" b="1" dirty="0" smtClean="0">
                <a:solidFill>
                  <a:schemeClr val="accent5">
                    <a:lumMod val="75000"/>
                  </a:schemeClr>
                </a:solidFill>
                <a:latin typeface="Book Antiqua" pitchFamily="18" charset="0"/>
              </a:rPr>
              <a:t>  and six P.T.A’s supplying Mid Day Meals in all the 12 Talukas of the State.</a:t>
            </a:r>
          </a:p>
          <a:p>
            <a:pPr marL="365760" indent="-256032" algn="just" eaLnBrk="1" fontAlgn="auto" hangingPunct="1">
              <a:lnSpc>
                <a:spcPct val="150000"/>
              </a:lnSpc>
              <a:spcAft>
                <a:spcPts val="0"/>
              </a:spcAft>
              <a:buFont typeface="Wingdings 3"/>
              <a:buChar char=""/>
              <a:defRPr/>
            </a:pPr>
            <a:endParaRPr lang="en-US" altLang="en-US" dirty="0" smtClean="0">
              <a:latin typeface="Book Antiqua" pitchFamily="18" charset="0"/>
            </a:endParaRPr>
          </a:p>
          <a:p>
            <a:pPr marL="365760" indent="-256032" algn="just" eaLnBrk="1" fontAlgn="auto" hangingPunct="1">
              <a:lnSpc>
                <a:spcPct val="150000"/>
              </a:lnSpc>
              <a:spcAft>
                <a:spcPts val="0"/>
              </a:spcAft>
              <a:buFont typeface="Wingdings 3"/>
              <a:buChar char=""/>
              <a:defRPr/>
            </a:pPr>
            <a:endParaRPr lang="en-IN" altLang="en-US" dirty="0" smtClean="0">
              <a:latin typeface="Book Antiqua" pitchFamily="18"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20231559-96DC-483C-A810-7C01ADA841C1}" type="slidenum">
              <a:rPr lang="en-US" smtClean="0"/>
              <a:pPr/>
              <a:t>20</a:t>
            </a:fld>
            <a:endParaRPr lang="en-US" smtClean="0"/>
          </a:p>
        </p:txBody>
      </p:sp>
      <p:sp>
        <p:nvSpPr>
          <p:cNvPr id="20482" name="Title 1"/>
          <p:cNvSpPr>
            <a:spLocks noGrp="1"/>
          </p:cNvSpPr>
          <p:nvPr>
            <p:ph type="title"/>
          </p:nvPr>
        </p:nvSpPr>
        <p:spPr>
          <a:xfrm>
            <a:off x="685800" y="372387"/>
            <a:ext cx="8229600" cy="1395411"/>
          </a:xfrm>
        </p:spPr>
        <p:txBody>
          <a:bodyPr>
            <a:normAutofit fontScale="90000"/>
          </a:bodyPr>
          <a:lstStyle/>
          <a:p>
            <a:pPr algn="ctr" eaLnBrk="1" fontAlgn="auto" hangingPunct="1">
              <a:spcAft>
                <a:spcPts val="0"/>
              </a:spcAft>
              <a:buClr>
                <a:schemeClr val="accent6">
                  <a:lumMod val="75000"/>
                </a:schemeClr>
              </a:buClr>
              <a:buFont typeface="Georgia" pitchFamily="18" charset="0"/>
              <a:buNone/>
              <a:defRPr/>
            </a:pPr>
            <a:r>
              <a:rPr lang="en-US" altLang="en-US" sz="3600" u="sng" dirty="0" smtClean="0">
                <a:solidFill>
                  <a:srgbClr val="FF0000"/>
                </a:solidFill>
                <a:effectLst/>
                <a:latin typeface="Book Antiqua" pitchFamily="18" charset="0"/>
              </a:rPr>
              <a:t>Total Requirement of Food Grains for 2018-19 for Upper- Primary Stage </a:t>
            </a:r>
            <a:br>
              <a:rPr lang="en-US" altLang="en-US" sz="3600" u="sng" dirty="0" smtClean="0">
                <a:solidFill>
                  <a:srgbClr val="FF0000"/>
                </a:solidFill>
                <a:effectLst/>
                <a:latin typeface="Book Antiqua" pitchFamily="18" charset="0"/>
              </a:rPr>
            </a:br>
            <a:r>
              <a:rPr lang="en-US" altLang="en-US" sz="3600" u="sng" dirty="0">
                <a:solidFill>
                  <a:srgbClr val="FF0000"/>
                </a:solidFill>
                <a:effectLst/>
                <a:latin typeface="Book Antiqua" pitchFamily="18" charset="0"/>
              </a:rPr>
              <a:t>(</a:t>
            </a:r>
            <a:r>
              <a:rPr lang="en-US" altLang="en-US" sz="3600" u="sng" dirty="0" smtClean="0">
                <a:solidFill>
                  <a:srgbClr val="FF0000"/>
                </a:solidFill>
                <a:effectLst/>
                <a:latin typeface="Book Antiqua" pitchFamily="18" charset="0"/>
              </a:rPr>
              <a:t>Classes VI-VIII)</a:t>
            </a:r>
            <a:endParaRPr lang="en-IN" altLang="en-US" sz="3600" u="sng" dirty="0" smtClean="0">
              <a:solidFill>
                <a:srgbClr val="FF0000"/>
              </a:solidFill>
              <a:effectLst/>
              <a:latin typeface="Book Antiqua" pitchFamily="18" charset="0"/>
            </a:endParaRPr>
          </a:p>
        </p:txBody>
      </p:sp>
      <p:graphicFrame>
        <p:nvGraphicFramePr>
          <p:cNvPr id="5" name="Table 4"/>
          <p:cNvGraphicFramePr>
            <a:graphicFrameLocks noGrp="1"/>
          </p:cNvGraphicFramePr>
          <p:nvPr/>
        </p:nvGraphicFramePr>
        <p:xfrm>
          <a:off x="609601" y="1834246"/>
          <a:ext cx="8001001" cy="3966928"/>
        </p:xfrm>
        <a:graphic>
          <a:graphicData uri="http://schemas.openxmlformats.org/drawingml/2006/table">
            <a:tbl>
              <a:tblPr/>
              <a:tblGrid>
                <a:gridCol w="1676401"/>
                <a:gridCol w="1752600"/>
                <a:gridCol w="1524000"/>
                <a:gridCol w="1295399"/>
                <a:gridCol w="1752601"/>
              </a:tblGrid>
              <a:tr h="1488455">
                <a:tc rowSpan="2">
                  <a:txBody>
                    <a:bodyPr/>
                    <a:lstStyle/>
                    <a:p>
                      <a:pPr algn="ctr">
                        <a:spcAft>
                          <a:spcPts val="0"/>
                        </a:spcAft>
                      </a:pPr>
                      <a:r>
                        <a:rPr lang="en-US" sz="2100" b="1" dirty="0" smtClean="0">
                          <a:solidFill>
                            <a:srgbClr val="000000"/>
                          </a:solidFill>
                          <a:latin typeface="Book Antiqua" pitchFamily="18" charset="0"/>
                          <a:ea typeface="Calibri"/>
                          <a:cs typeface="Calibri"/>
                        </a:rPr>
                        <a:t>Name of the District</a:t>
                      </a:r>
                      <a:endParaRPr lang="en-IN" sz="2100" b="1" dirty="0">
                        <a:solidFill>
                          <a:srgbClr val="000000"/>
                        </a:solidFill>
                        <a:latin typeface="Book Antiqua" pitchFamily="18" charset="0"/>
                        <a:ea typeface="Calibri"/>
                        <a:cs typeface="Calibri"/>
                      </a:endParaRPr>
                    </a:p>
                  </a:txBody>
                  <a:tcPr marL="68579" marR="685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endParaRPr lang="en-US" sz="2100" b="1" dirty="0" smtClean="0">
                        <a:latin typeface="Book Antiqua" pitchFamily="18" charset="0"/>
                        <a:ea typeface="Calibri"/>
                        <a:cs typeface="Mangal"/>
                      </a:endParaRPr>
                    </a:p>
                    <a:p>
                      <a:pPr algn="ctr">
                        <a:spcAft>
                          <a:spcPts val="0"/>
                        </a:spcAft>
                      </a:pPr>
                      <a:r>
                        <a:rPr lang="en-US" sz="2100" b="1" dirty="0" smtClean="0">
                          <a:latin typeface="Book Antiqua" pitchFamily="18" charset="0"/>
                          <a:ea typeface="Calibri"/>
                          <a:cs typeface="Mangal"/>
                        </a:rPr>
                        <a:t>Number of Students</a:t>
                      </a:r>
                      <a:endParaRPr lang="en-IN" sz="2100" dirty="0">
                        <a:latin typeface="Book Antiqua" pitchFamily="18" charset="0"/>
                        <a:ea typeface="Calibri"/>
                        <a:cs typeface="Mangal"/>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en-US" sz="2100" b="1" dirty="0" smtClean="0">
                          <a:latin typeface="Book Antiqua" pitchFamily="18" charset="0"/>
                          <a:ea typeface="Calibri"/>
                          <a:cs typeface="Mangal"/>
                        </a:rPr>
                        <a:t>Requirement of Food Grains</a:t>
                      </a:r>
                    </a:p>
                    <a:p>
                      <a:pPr algn="ctr">
                        <a:spcAft>
                          <a:spcPts val="0"/>
                        </a:spcAft>
                      </a:pPr>
                      <a:r>
                        <a:rPr lang="en-US" sz="2100" b="1" dirty="0" smtClean="0">
                          <a:latin typeface="Book Antiqua" pitchFamily="18" charset="0"/>
                          <a:ea typeface="Calibri"/>
                          <a:cs typeface="Mangal"/>
                        </a:rPr>
                        <a:t> (In MTs) @ 0.00015 MT</a:t>
                      </a:r>
                      <a:endParaRPr lang="en-IN" sz="2100" dirty="0">
                        <a:latin typeface="Book Antiqua" pitchFamily="18" charset="0"/>
                        <a:ea typeface="Calibri"/>
                        <a:cs typeface="Mangal"/>
                      </a:endParaRPr>
                    </a:p>
                    <a:p>
                      <a:pPr algn="ctr">
                        <a:spcAft>
                          <a:spcPts val="0"/>
                        </a:spcAft>
                      </a:pPr>
                      <a:endParaRPr lang="en-IN" sz="2100" b="1" dirty="0">
                        <a:latin typeface="Book Antiqua" pitchFamily="18" charset="0"/>
                        <a:ea typeface="Calibri"/>
                        <a:cs typeface="Mangal"/>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en-IN" sz="1800" b="1" dirty="0">
                        <a:latin typeface="Book Antiqua" pitchFamily="18" charset="0"/>
                        <a:ea typeface="Calibri"/>
                        <a:cs typeface="Mangal"/>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r>
              <a:tr h="372113">
                <a:tc vMerge="1">
                  <a:txBody>
                    <a:bodyPr/>
                    <a:lstStyle/>
                    <a:p>
                      <a:pPr algn="ctr">
                        <a:spcAft>
                          <a:spcPts val="0"/>
                        </a:spcAft>
                      </a:pPr>
                      <a:endParaRPr lang="en-IN" sz="2800" dirty="0">
                        <a:latin typeface="Book Antiqua" pitchFamily="18" charset="0"/>
                        <a:ea typeface="Calibri"/>
                        <a:cs typeface="Mangal"/>
                      </a:endParaRPr>
                    </a:p>
                  </a:txBody>
                  <a:tcPr marL="68579" marR="685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en-IN" sz="2800" dirty="0">
                        <a:latin typeface="Book Antiqua" pitchFamily="18" charset="0"/>
                        <a:ea typeface="Calibri"/>
                        <a:cs typeface="Mangal"/>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700" dirty="0" smtClean="0">
                          <a:latin typeface="Book Antiqua" pitchFamily="18" charset="0"/>
                          <a:ea typeface="Calibri"/>
                          <a:cs typeface="Mangal"/>
                        </a:rPr>
                        <a:t>Wheat</a:t>
                      </a:r>
                      <a:endParaRPr lang="en-IN" sz="1700" dirty="0">
                        <a:latin typeface="Book Antiqua" pitchFamily="18" charset="0"/>
                        <a:ea typeface="Calibri"/>
                        <a:cs typeface="Mangal"/>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IN" sz="1700" dirty="0" smtClean="0">
                          <a:latin typeface="Book Antiqua" pitchFamily="18" charset="0"/>
                          <a:ea typeface="Calibri"/>
                          <a:cs typeface="Mangal"/>
                        </a:rPr>
                        <a:t>Rice</a:t>
                      </a:r>
                      <a:endParaRPr lang="en-IN" sz="1700" dirty="0">
                        <a:latin typeface="Book Antiqua" pitchFamily="18" charset="0"/>
                        <a:ea typeface="Calibri"/>
                        <a:cs typeface="Mangal"/>
                      </a:endParaRPr>
                    </a:p>
                  </a:txBody>
                  <a:tcPr marL="68579" marR="68579"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700" dirty="0" smtClean="0">
                          <a:latin typeface="Book Antiqua" pitchFamily="18" charset="0"/>
                          <a:ea typeface="Calibri"/>
                          <a:cs typeface="Mangal"/>
                        </a:rPr>
                        <a:t>Total</a:t>
                      </a:r>
                      <a:endParaRPr lang="en-IN" sz="1700" dirty="0">
                        <a:latin typeface="Book Antiqua" pitchFamily="18" charset="0"/>
                        <a:ea typeface="Calibri"/>
                        <a:cs typeface="Mangal"/>
                      </a:endParaRPr>
                    </a:p>
                  </a:txBody>
                  <a:tcPr marL="68579" marR="68579"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986">
                <a:tc>
                  <a:txBody>
                    <a:bodyPr/>
                    <a:lstStyle/>
                    <a:p>
                      <a:pPr algn="ctr">
                        <a:spcAft>
                          <a:spcPts val="0"/>
                        </a:spcAft>
                      </a:pPr>
                      <a:r>
                        <a:rPr lang="en-US" sz="1700" dirty="0" smtClean="0">
                          <a:latin typeface="Book Antiqua" pitchFamily="18" charset="0"/>
                          <a:ea typeface="Calibri"/>
                          <a:cs typeface="Mangal"/>
                        </a:rPr>
                        <a:t>1</a:t>
                      </a:r>
                      <a:endParaRPr lang="en-IN" sz="1700" dirty="0">
                        <a:latin typeface="Book Antiqua" pitchFamily="18" charset="0"/>
                        <a:ea typeface="Calibri"/>
                        <a:cs typeface="Mangal"/>
                      </a:endParaRPr>
                    </a:p>
                  </a:txBody>
                  <a:tcPr marL="68579" marR="685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700" dirty="0" smtClean="0">
                          <a:latin typeface="Book Antiqua" pitchFamily="18" charset="0"/>
                          <a:ea typeface="Calibri"/>
                          <a:cs typeface="Mangal"/>
                        </a:rPr>
                        <a:t>2</a:t>
                      </a:r>
                      <a:endParaRPr lang="en-IN" sz="1700" dirty="0">
                        <a:latin typeface="Book Antiqua" pitchFamily="18" charset="0"/>
                        <a:ea typeface="Calibri"/>
                        <a:cs typeface="Mangal"/>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700" dirty="0" smtClean="0">
                          <a:latin typeface="Book Antiqua" pitchFamily="18" charset="0"/>
                          <a:ea typeface="Calibri"/>
                          <a:cs typeface="Mangal"/>
                        </a:rPr>
                        <a:t>3</a:t>
                      </a:r>
                      <a:endParaRPr lang="en-IN" sz="1700" dirty="0">
                        <a:latin typeface="Book Antiqua" pitchFamily="18" charset="0"/>
                        <a:ea typeface="Calibri"/>
                        <a:cs typeface="Mangal"/>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700" dirty="0" smtClean="0">
                          <a:latin typeface="Book Antiqua" pitchFamily="18" charset="0"/>
                          <a:ea typeface="Calibri"/>
                          <a:cs typeface="Mangal"/>
                        </a:rPr>
                        <a:t>4</a:t>
                      </a:r>
                      <a:endParaRPr lang="en-IN" sz="1700" dirty="0">
                        <a:latin typeface="Book Antiqua" pitchFamily="18" charset="0"/>
                        <a:ea typeface="Calibri"/>
                        <a:cs typeface="Mangal"/>
                      </a:endParaRPr>
                    </a:p>
                  </a:txBody>
                  <a:tcPr marL="68579" marR="68579"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700" dirty="0" smtClean="0">
                          <a:latin typeface="Book Antiqua" pitchFamily="18" charset="0"/>
                          <a:ea typeface="Calibri"/>
                          <a:cs typeface="Mangal"/>
                        </a:rPr>
                        <a:t>5</a:t>
                      </a:r>
                      <a:endParaRPr lang="en-IN" sz="1700" dirty="0">
                        <a:latin typeface="Book Antiqua" pitchFamily="18" charset="0"/>
                        <a:ea typeface="Calibri"/>
                        <a:cs typeface="Mangal"/>
                      </a:endParaRPr>
                    </a:p>
                  </a:txBody>
                  <a:tcPr marL="68579" marR="68579"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326">
                <a:tc>
                  <a:txBody>
                    <a:bodyPr/>
                    <a:lstStyle/>
                    <a:p>
                      <a:pPr algn="ctr">
                        <a:spcAft>
                          <a:spcPts val="0"/>
                        </a:spcAft>
                      </a:pPr>
                      <a:r>
                        <a:rPr lang="en-US" sz="1700" dirty="0" smtClean="0">
                          <a:latin typeface="Book Antiqua" pitchFamily="18" charset="0"/>
                          <a:ea typeface="Calibri"/>
                          <a:cs typeface="Mangal"/>
                        </a:rPr>
                        <a:t>North</a:t>
                      </a:r>
                      <a:endParaRPr lang="en-IN" sz="1700" dirty="0">
                        <a:latin typeface="Book Antiqua" pitchFamily="18" charset="0"/>
                        <a:ea typeface="Calibri"/>
                        <a:cs typeface="Mangal"/>
                      </a:endParaRPr>
                    </a:p>
                  </a:txBody>
                  <a:tcPr marL="68579" marR="685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smtClean="0">
                          <a:solidFill>
                            <a:schemeClr val="tx1"/>
                          </a:solidFill>
                          <a:effectLst/>
                          <a:latin typeface="Book Antiqua"/>
                        </a:rPr>
                        <a:t>32,937</a:t>
                      </a:r>
                      <a:endParaRPr lang="en-US" sz="1600" b="0" i="0" u="none" strike="noStrike" dirty="0">
                        <a:solidFill>
                          <a:schemeClr val="tx1"/>
                        </a:solidFill>
                        <a:effectLst/>
                        <a:latin typeface="Book Antiqua"/>
                      </a:endParaRPr>
                    </a:p>
                  </a:txBody>
                  <a:tcPr marL="9525" marR="9525" marT="8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smtClean="0">
                          <a:solidFill>
                            <a:schemeClr val="tx1"/>
                          </a:solidFill>
                          <a:effectLst/>
                          <a:latin typeface="Book Antiqua"/>
                        </a:rPr>
                        <a:t>1086.92</a:t>
                      </a:r>
                      <a:endParaRPr lang="en-US" sz="1600" b="0" i="0" u="none" strike="noStrike" dirty="0">
                        <a:solidFill>
                          <a:schemeClr val="tx1"/>
                        </a:solidFill>
                        <a:effectLst/>
                        <a:latin typeface="Book Antiqua"/>
                      </a:endParaRPr>
                    </a:p>
                  </a:txBody>
                  <a:tcPr marL="9525" marR="9525" marT="8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700" b="0" i="0" u="none" strike="noStrike" dirty="0" smtClean="0">
                          <a:solidFill>
                            <a:schemeClr val="tx1"/>
                          </a:solidFill>
                          <a:effectLst/>
                          <a:latin typeface="Book Antiqua"/>
                        </a:rPr>
                        <a:t>0</a:t>
                      </a:r>
                      <a:endParaRPr lang="en-US" sz="1700" b="0" i="0" u="none" strike="noStrike" dirty="0">
                        <a:solidFill>
                          <a:schemeClr val="tx1"/>
                        </a:solidFill>
                        <a:effectLst/>
                        <a:latin typeface="Book Antiqua"/>
                      </a:endParaRPr>
                    </a:p>
                  </a:txBody>
                  <a:tcPr marL="9525" marR="9525" marT="8306"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smtClean="0">
                          <a:solidFill>
                            <a:schemeClr val="tx1"/>
                          </a:solidFill>
                          <a:effectLst/>
                          <a:latin typeface="Book Antiqua"/>
                        </a:rPr>
                        <a:t>1086.92</a:t>
                      </a:r>
                      <a:endParaRPr lang="en-US" sz="1600" b="0" i="0" u="none" strike="noStrike" dirty="0">
                        <a:solidFill>
                          <a:schemeClr val="tx1"/>
                        </a:solidFill>
                        <a:effectLst/>
                        <a:latin typeface="Book Antiqua"/>
                      </a:endParaRPr>
                    </a:p>
                  </a:txBody>
                  <a:tcPr marL="9525" marR="9525" marT="8306"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4228">
                <a:tc>
                  <a:txBody>
                    <a:bodyPr/>
                    <a:lstStyle/>
                    <a:p>
                      <a:pPr algn="ctr">
                        <a:spcAft>
                          <a:spcPts val="0"/>
                        </a:spcAft>
                      </a:pPr>
                      <a:r>
                        <a:rPr lang="en-US" sz="1700" dirty="0" smtClean="0">
                          <a:latin typeface="Book Antiqua" pitchFamily="18" charset="0"/>
                          <a:ea typeface="Calibri"/>
                          <a:cs typeface="Mangal"/>
                        </a:rPr>
                        <a:t>South</a:t>
                      </a:r>
                      <a:endParaRPr lang="en-IN" sz="1700" dirty="0">
                        <a:latin typeface="Book Antiqua" pitchFamily="18" charset="0"/>
                        <a:ea typeface="Calibri"/>
                        <a:cs typeface="Mangal"/>
                      </a:endParaRPr>
                    </a:p>
                  </a:txBody>
                  <a:tcPr marL="68579" marR="685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smtClean="0">
                          <a:solidFill>
                            <a:schemeClr val="tx1"/>
                          </a:solidFill>
                          <a:effectLst/>
                          <a:latin typeface="Book Antiqua"/>
                        </a:rPr>
                        <a:t>25,563</a:t>
                      </a:r>
                      <a:endParaRPr lang="en-US" sz="1600" b="0" i="0" u="none" strike="noStrike" dirty="0">
                        <a:solidFill>
                          <a:schemeClr val="tx1"/>
                        </a:solidFill>
                        <a:effectLst/>
                        <a:latin typeface="Book Antiqua"/>
                      </a:endParaRPr>
                    </a:p>
                  </a:txBody>
                  <a:tcPr marL="9525" marR="9525" marT="8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smtClean="0">
                          <a:solidFill>
                            <a:schemeClr val="tx1"/>
                          </a:solidFill>
                          <a:effectLst/>
                          <a:latin typeface="Book Antiqua"/>
                        </a:rPr>
                        <a:t>843.58</a:t>
                      </a:r>
                      <a:endParaRPr lang="en-US" sz="1600" b="0" i="0" u="none" strike="noStrike" dirty="0">
                        <a:solidFill>
                          <a:schemeClr val="tx1"/>
                        </a:solidFill>
                        <a:effectLst/>
                        <a:latin typeface="Book Antiqua"/>
                      </a:endParaRPr>
                    </a:p>
                  </a:txBody>
                  <a:tcPr marL="9525" marR="9525" marT="8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700" b="0" i="0" u="none" strike="noStrike" dirty="0" smtClean="0">
                          <a:solidFill>
                            <a:schemeClr val="tx1"/>
                          </a:solidFill>
                          <a:effectLst/>
                          <a:latin typeface="Book Antiqua"/>
                        </a:rPr>
                        <a:t>0</a:t>
                      </a:r>
                      <a:endParaRPr lang="en-US" sz="1700" b="0" i="0" u="none" strike="noStrike" dirty="0">
                        <a:solidFill>
                          <a:schemeClr val="tx1"/>
                        </a:solidFill>
                        <a:effectLst/>
                        <a:latin typeface="Book Antiqua"/>
                      </a:endParaRPr>
                    </a:p>
                  </a:txBody>
                  <a:tcPr marL="9525" marR="9525" marT="8306"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smtClean="0">
                          <a:solidFill>
                            <a:schemeClr val="tx1"/>
                          </a:solidFill>
                          <a:effectLst/>
                          <a:latin typeface="Book Antiqua"/>
                        </a:rPr>
                        <a:t>843.58</a:t>
                      </a:r>
                      <a:endParaRPr lang="en-US" sz="1600" b="0" i="0" u="none" strike="noStrike" dirty="0">
                        <a:solidFill>
                          <a:schemeClr val="tx1"/>
                        </a:solidFill>
                        <a:effectLst/>
                        <a:latin typeface="Book Antiqua"/>
                      </a:endParaRPr>
                    </a:p>
                  </a:txBody>
                  <a:tcPr marL="9525" marR="9525" marT="8306"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6820">
                <a:tc>
                  <a:txBody>
                    <a:bodyPr/>
                    <a:lstStyle/>
                    <a:p>
                      <a:pPr algn="ctr">
                        <a:spcAft>
                          <a:spcPts val="0"/>
                        </a:spcAft>
                      </a:pPr>
                      <a:r>
                        <a:rPr lang="en-US" sz="1700" dirty="0" smtClean="0">
                          <a:latin typeface="Book Antiqua" pitchFamily="18" charset="0"/>
                          <a:ea typeface="Calibri"/>
                          <a:cs typeface="Mangal"/>
                        </a:rPr>
                        <a:t>Total</a:t>
                      </a:r>
                      <a:endParaRPr lang="en-IN" sz="1700" dirty="0">
                        <a:latin typeface="Book Antiqua" pitchFamily="18" charset="0"/>
                        <a:ea typeface="Calibri"/>
                        <a:cs typeface="Mangal"/>
                      </a:endParaRPr>
                    </a:p>
                  </a:txBody>
                  <a:tcPr marL="68579" marR="685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dirty="0" smtClean="0">
                          <a:solidFill>
                            <a:schemeClr val="tx1"/>
                          </a:solidFill>
                          <a:effectLst/>
                          <a:latin typeface="Book Antiqua"/>
                        </a:rPr>
                        <a:t>58,500</a:t>
                      </a:r>
                      <a:endParaRPr lang="en-US" sz="1600" b="1" i="0" u="none" strike="noStrike" dirty="0">
                        <a:solidFill>
                          <a:schemeClr val="tx1"/>
                        </a:solidFill>
                        <a:effectLst/>
                        <a:latin typeface="Book Antiqua"/>
                      </a:endParaRPr>
                    </a:p>
                  </a:txBody>
                  <a:tcPr marL="9525" marR="9525" marT="8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dirty="0" smtClean="0">
                          <a:solidFill>
                            <a:schemeClr val="tx1"/>
                          </a:solidFill>
                          <a:effectLst/>
                          <a:latin typeface="Book Antiqua"/>
                        </a:rPr>
                        <a:t>1930.50</a:t>
                      </a:r>
                      <a:endParaRPr lang="en-US" sz="1600" b="1" i="0" u="none" strike="noStrike" dirty="0">
                        <a:solidFill>
                          <a:schemeClr val="tx1"/>
                        </a:solidFill>
                        <a:effectLst/>
                        <a:latin typeface="Book Antiqua"/>
                      </a:endParaRPr>
                    </a:p>
                  </a:txBody>
                  <a:tcPr marL="9525" marR="9525" marT="8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dirty="0" smtClean="0">
                          <a:solidFill>
                            <a:schemeClr val="tx1"/>
                          </a:solidFill>
                          <a:effectLst/>
                          <a:latin typeface="Book Antiqua"/>
                        </a:rPr>
                        <a:t>0</a:t>
                      </a:r>
                      <a:endParaRPr lang="en-US" sz="1700" b="1" i="0" u="none" strike="noStrike" dirty="0">
                        <a:solidFill>
                          <a:schemeClr val="tx1"/>
                        </a:solidFill>
                        <a:effectLst/>
                        <a:latin typeface="Book Antiqua"/>
                      </a:endParaRPr>
                    </a:p>
                  </a:txBody>
                  <a:tcPr marL="9525" marR="9525" marT="8306"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dirty="0" smtClean="0">
                          <a:solidFill>
                            <a:schemeClr val="tx1"/>
                          </a:solidFill>
                          <a:effectLst/>
                          <a:latin typeface="Book Antiqua"/>
                        </a:rPr>
                        <a:t>1930.50</a:t>
                      </a:r>
                      <a:endParaRPr lang="en-US" sz="1600" b="1" i="0" u="none" strike="noStrike" dirty="0">
                        <a:solidFill>
                          <a:schemeClr val="tx1"/>
                        </a:solidFill>
                        <a:effectLst/>
                        <a:latin typeface="Book Antiqua"/>
                      </a:endParaRPr>
                    </a:p>
                  </a:txBody>
                  <a:tcPr marL="9525" marR="9525" marT="8306"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u="sng" dirty="0" smtClean="0">
                <a:solidFill>
                  <a:srgbClr val="FF0000"/>
                </a:solidFill>
              </a:rPr>
              <a:t>Requirement of Pulses</a:t>
            </a:r>
            <a:r>
              <a:rPr lang="en-US" dirty="0" smtClean="0"/>
              <a:t/>
            </a:r>
            <a:br>
              <a:rPr lang="en-US" dirty="0" smtClean="0"/>
            </a:br>
            <a:r>
              <a:rPr lang="en-US" dirty="0" smtClean="0"/>
              <a:t>							       </a:t>
            </a:r>
            <a:r>
              <a:rPr lang="en-US" sz="1600" b="1" dirty="0" smtClean="0"/>
              <a:t>(in MTs)</a:t>
            </a:r>
            <a:endParaRPr lang="en-US" sz="1600" b="1" dirty="0"/>
          </a:p>
        </p:txBody>
      </p:sp>
      <p:graphicFrame>
        <p:nvGraphicFramePr>
          <p:cNvPr id="4" name="Content Placeholder 3"/>
          <p:cNvGraphicFramePr>
            <a:graphicFrameLocks noGrp="1"/>
          </p:cNvGraphicFramePr>
          <p:nvPr>
            <p:ph idx="1"/>
          </p:nvPr>
        </p:nvGraphicFramePr>
        <p:xfrm>
          <a:off x="457200" y="1600200"/>
          <a:ext cx="8305800" cy="3194222"/>
        </p:xfrm>
        <a:graphic>
          <a:graphicData uri="http://schemas.openxmlformats.org/drawingml/2006/table">
            <a:tbl>
              <a:tblPr firstRow="1" bandRow="1">
                <a:tableStyleId>{69CF1AB2-1976-4502-BF36-3FF5EA218861}</a:tableStyleId>
              </a:tblPr>
              <a:tblGrid>
                <a:gridCol w="762000"/>
                <a:gridCol w="899160"/>
                <a:gridCol w="830580"/>
                <a:gridCol w="830580"/>
                <a:gridCol w="830580"/>
                <a:gridCol w="830580"/>
                <a:gridCol w="830580"/>
                <a:gridCol w="830580"/>
                <a:gridCol w="830580"/>
                <a:gridCol w="830580"/>
              </a:tblGrid>
              <a:tr h="1066800">
                <a:tc>
                  <a:txBody>
                    <a:bodyPr/>
                    <a:lstStyle/>
                    <a:p>
                      <a:endParaRPr lang="en-US" sz="1500" dirty="0"/>
                    </a:p>
                  </a:txBody>
                  <a:tcPr/>
                </a:tc>
                <a:tc>
                  <a:txBody>
                    <a:bodyPr/>
                    <a:lstStyle/>
                    <a:p>
                      <a:r>
                        <a:rPr lang="en-US" sz="1500" dirty="0" smtClean="0"/>
                        <a:t>Average No of</a:t>
                      </a:r>
                      <a:r>
                        <a:rPr lang="en-US" sz="1500" baseline="0" dirty="0" smtClean="0"/>
                        <a:t> Students</a:t>
                      </a:r>
                      <a:endParaRPr lang="en-US" sz="1500" dirty="0"/>
                    </a:p>
                  </a:txBody>
                  <a:tcPr/>
                </a:tc>
                <a:tc>
                  <a:txBody>
                    <a:bodyPr/>
                    <a:lstStyle/>
                    <a:p>
                      <a:r>
                        <a:rPr lang="en-US" sz="1500" dirty="0" smtClean="0"/>
                        <a:t>Pulses 1</a:t>
                      </a:r>
                    </a:p>
                    <a:p>
                      <a:r>
                        <a:rPr lang="en-US" sz="1500" dirty="0" smtClean="0"/>
                        <a:t>Kabuli </a:t>
                      </a:r>
                      <a:r>
                        <a:rPr lang="en-US" sz="1500" dirty="0" err="1" smtClean="0"/>
                        <a:t>chana</a:t>
                      </a:r>
                      <a:endParaRPr lang="en-US" sz="1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Pulses 2</a:t>
                      </a:r>
                    </a:p>
                    <a:p>
                      <a:r>
                        <a:rPr lang="en-US" sz="1500" dirty="0" err="1" smtClean="0"/>
                        <a:t>Masoor</a:t>
                      </a:r>
                      <a:endParaRPr lang="en-US" sz="1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Pulses 3</a:t>
                      </a:r>
                    </a:p>
                    <a:p>
                      <a:r>
                        <a:rPr lang="en-US" sz="1500" dirty="0" smtClean="0"/>
                        <a:t>Red</a:t>
                      </a:r>
                    </a:p>
                    <a:p>
                      <a:r>
                        <a:rPr lang="en-US" sz="1500" dirty="0" err="1" smtClean="0"/>
                        <a:t>Chawali</a:t>
                      </a:r>
                      <a:endParaRPr lang="en-US" sz="1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Pulses 4</a:t>
                      </a:r>
                    </a:p>
                    <a:p>
                      <a:r>
                        <a:rPr lang="en-US" sz="1500" dirty="0" err="1" smtClean="0"/>
                        <a:t>Chana</a:t>
                      </a:r>
                      <a:r>
                        <a:rPr lang="en-US" sz="1500" baseline="0" dirty="0" smtClean="0"/>
                        <a:t> White</a:t>
                      </a:r>
                      <a:endParaRPr lang="en-US" sz="1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Pulses 5</a:t>
                      </a:r>
                    </a:p>
                    <a:p>
                      <a:r>
                        <a:rPr lang="en-US" sz="1500" dirty="0" err="1" smtClean="0"/>
                        <a:t>Kuleeth</a:t>
                      </a:r>
                      <a:endParaRPr lang="en-US" sz="1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Pulses 6</a:t>
                      </a:r>
                    </a:p>
                    <a:p>
                      <a:r>
                        <a:rPr lang="en-US" sz="1500" dirty="0" err="1" smtClean="0"/>
                        <a:t>Paute</a:t>
                      </a:r>
                      <a:endParaRPr lang="en-US" sz="1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smtClean="0"/>
                        <a:t>Pulses 7</a:t>
                      </a:r>
                      <a:endParaRPr lang="en-US" sz="1500" dirty="0" smtClean="0"/>
                    </a:p>
                    <a:p>
                      <a:r>
                        <a:rPr lang="en-US" sz="1500" dirty="0" smtClean="0"/>
                        <a:t>White</a:t>
                      </a:r>
                      <a:r>
                        <a:rPr lang="en-US" sz="1500" baseline="0" dirty="0" smtClean="0"/>
                        <a:t> </a:t>
                      </a:r>
                      <a:r>
                        <a:rPr lang="en-US" sz="1500" baseline="0" dirty="0" err="1" smtClean="0"/>
                        <a:t>Chawali</a:t>
                      </a:r>
                      <a:endParaRPr lang="en-US" sz="1500" dirty="0"/>
                    </a:p>
                  </a:txBody>
                  <a:tcPr/>
                </a:tc>
                <a:tc>
                  <a:txBody>
                    <a:bodyPr/>
                    <a:lstStyle/>
                    <a:p>
                      <a:r>
                        <a:rPr lang="en-US" sz="1500" dirty="0" smtClean="0"/>
                        <a:t>Total</a:t>
                      </a:r>
                      <a:endParaRPr lang="en-US" sz="1500" dirty="0"/>
                    </a:p>
                  </a:txBody>
                  <a:tcPr/>
                </a:tc>
              </a:tr>
              <a:tr h="685800">
                <a:tc>
                  <a:txBody>
                    <a:bodyPr/>
                    <a:lstStyle/>
                    <a:p>
                      <a:r>
                        <a:rPr lang="en-US" sz="1400" dirty="0" smtClean="0"/>
                        <a:t>Primary</a:t>
                      </a:r>
                      <a:endParaRPr lang="en-US" sz="1400" dirty="0"/>
                    </a:p>
                  </a:txBody>
                  <a:tcPr/>
                </a:tc>
                <a:tc>
                  <a:txBody>
                    <a:bodyPr/>
                    <a:lstStyle/>
                    <a:p>
                      <a:r>
                        <a:rPr lang="en-US" sz="1600" dirty="0" smtClean="0"/>
                        <a:t>87000</a:t>
                      </a:r>
                      <a:endParaRPr lang="en-US" sz="1600" dirty="0"/>
                    </a:p>
                  </a:txBody>
                  <a:tcPr/>
                </a:tc>
                <a:tc>
                  <a:txBody>
                    <a:bodyPr/>
                    <a:lstStyle/>
                    <a:p>
                      <a:r>
                        <a:rPr lang="en-US" sz="1600" dirty="0" smtClean="0"/>
                        <a:t>63.80</a:t>
                      </a:r>
                      <a:endParaRPr lang="en-US" sz="1600" dirty="0"/>
                    </a:p>
                  </a:txBody>
                  <a:tcPr/>
                </a:tc>
                <a:tc>
                  <a:txBody>
                    <a:bodyPr/>
                    <a:lstStyle/>
                    <a:p>
                      <a:r>
                        <a:rPr lang="en-US" sz="1600" dirty="0" smtClean="0"/>
                        <a:t>63.80</a:t>
                      </a:r>
                      <a:endParaRPr lang="en-US" sz="1600" dirty="0"/>
                    </a:p>
                  </a:txBody>
                  <a:tcPr/>
                </a:tc>
                <a:tc>
                  <a:txBody>
                    <a:bodyPr/>
                    <a:lstStyle/>
                    <a:p>
                      <a:r>
                        <a:rPr lang="en-US" sz="1600" dirty="0" smtClean="0"/>
                        <a:t>63.80</a:t>
                      </a:r>
                      <a:endParaRPr lang="en-US" sz="1600" dirty="0"/>
                    </a:p>
                  </a:txBody>
                  <a:tcPr/>
                </a:tc>
                <a:tc>
                  <a:txBody>
                    <a:bodyPr/>
                    <a:lstStyle/>
                    <a:p>
                      <a:r>
                        <a:rPr lang="en-US" sz="1600" dirty="0" smtClean="0"/>
                        <a:t>95.70</a:t>
                      </a:r>
                    </a:p>
                  </a:txBody>
                  <a:tcPr/>
                </a:tc>
                <a:tc>
                  <a:txBody>
                    <a:bodyPr/>
                    <a:lstStyle/>
                    <a:p>
                      <a:r>
                        <a:rPr lang="en-US" sz="1600" dirty="0" smtClean="0"/>
                        <a:t>31.90</a:t>
                      </a:r>
                      <a:endParaRPr lang="en-US" sz="1600" dirty="0"/>
                    </a:p>
                  </a:txBody>
                  <a:tcPr/>
                </a:tc>
                <a:tc>
                  <a:txBody>
                    <a:bodyPr/>
                    <a:lstStyle/>
                    <a:p>
                      <a:r>
                        <a:rPr lang="en-US" sz="1600" dirty="0" smtClean="0"/>
                        <a:t>31.90</a:t>
                      </a:r>
                      <a:endParaRPr lang="en-US" sz="1600" dirty="0"/>
                    </a:p>
                  </a:txBody>
                  <a:tcPr/>
                </a:tc>
                <a:tc>
                  <a:txBody>
                    <a:bodyPr/>
                    <a:lstStyle/>
                    <a:p>
                      <a:r>
                        <a:rPr lang="en-US" sz="1600" dirty="0" smtClean="0"/>
                        <a:t>31.90</a:t>
                      </a:r>
                      <a:endParaRPr lang="en-US" sz="1600" dirty="0"/>
                    </a:p>
                  </a:txBody>
                  <a:tcPr/>
                </a:tc>
                <a:tc>
                  <a:txBody>
                    <a:bodyPr/>
                    <a:lstStyle/>
                    <a:p>
                      <a:r>
                        <a:rPr lang="en-US" sz="1600" dirty="0" smtClean="0"/>
                        <a:t>382.80</a:t>
                      </a:r>
                      <a:endParaRPr lang="en-US" sz="1600" dirty="0"/>
                    </a:p>
                  </a:txBody>
                  <a:tcPr/>
                </a:tc>
              </a:tr>
              <a:tr h="720811">
                <a:tc>
                  <a:txBody>
                    <a:bodyPr/>
                    <a:lstStyle/>
                    <a:p>
                      <a:r>
                        <a:rPr lang="en-US" sz="1400" dirty="0" smtClean="0"/>
                        <a:t>Upper</a:t>
                      </a:r>
                      <a:r>
                        <a:rPr lang="en-US" sz="1400" baseline="0" dirty="0" smtClean="0"/>
                        <a:t> Primary</a:t>
                      </a:r>
                      <a:endParaRPr lang="en-US" sz="1400" dirty="0"/>
                    </a:p>
                  </a:txBody>
                  <a:tcPr/>
                </a:tc>
                <a:tc>
                  <a:txBody>
                    <a:bodyPr/>
                    <a:lstStyle/>
                    <a:p>
                      <a:r>
                        <a:rPr lang="en-US" sz="1600" dirty="0" smtClean="0"/>
                        <a:t>58500</a:t>
                      </a:r>
                      <a:endParaRPr lang="en-US" sz="1600" dirty="0"/>
                    </a:p>
                  </a:txBody>
                  <a:tcPr/>
                </a:tc>
                <a:tc>
                  <a:txBody>
                    <a:bodyPr/>
                    <a:lstStyle/>
                    <a:p>
                      <a:r>
                        <a:rPr lang="en-US" sz="1600" dirty="0" smtClean="0"/>
                        <a:t>64.35</a:t>
                      </a:r>
                      <a:endParaRPr lang="en-US" sz="1600" dirty="0"/>
                    </a:p>
                  </a:txBody>
                  <a:tcPr/>
                </a:tc>
                <a:tc>
                  <a:txBody>
                    <a:bodyPr/>
                    <a:lstStyle/>
                    <a:p>
                      <a:r>
                        <a:rPr lang="en-US" sz="1600" dirty="0" smtClean="0"/>
                        <a:t>64.35</a:t>
                      </a:r>
                      <a:endParaRPr lang="en-US" sz="1600" dirty="0"/>
                    </a:p>
                  </a:txBody>
                  <a:tcPr/>
                </a:tc>
                <a:tc>
                  <a:txBody>
                    <a:bodyPr/>
                    <a:lstStyle/>
                    <a:p>
                      <a:r>
                        <a:rPr lang="en-US" sz="1600" dirty="0" smtClean="0"/>
                        <a:t>64.35</a:t>
                      </a:r>
                      <a:endParaRPr lang="en-US" sz="1600" dirty="0"/>
                    </a:p>
                  </a:txBody>
                  <a:tcPr/>
                </a:tc>
                <a:tc>
                  <a:txBody>
                    <a:bodyPr/>
                    <a:lstStyle/>
                    <a:p>
                      <a:r>
                        <a:rPr lang="en-US" sz="1600" dirty="0" smtClean="0"/>
                        <a:t>96.51</a:t>
                      </a:r>
                      <a:endParaRPr lang="en-US" sz="1600" dirty="0"/>
                    </a:p>
                  </a:txBody>
                  <a:tcPr/>
                </a:tc>
                <a:tc>
                  <a:txBody>
                    <a:bodyPr/>
                    <a:lstStyle/>
                    <a:p>
                      <a:r>
                        <a:rPr lang="en-US" sz="1600" dirty="0" smtClean="0"/>
                        <a:t>32.18</a:t>
                      </a:r>
                      <a:endParaRPr lang="en-US" sz="1600" dirty="0"/>
                    </a:p>
                  </a:txBody>
                  <a:tcPr/>
                </a:tc>
                <a:tc>
                  <a:txBody>
                    <a:bodyPr/>
                    <a:lstStyle/>
                    <a:p>
                      <a:r>
                        <a:rPr lang="en-US" sz="1600" dirty="0" smtClean="0"/>
                        <a:t>32.18</a:t>
                      </a:r>
                      <a:endParaRPr lang="en-US" sz="1600" dirty="0"/>
                    </a:p>
                  </a:txBody>
                  <a:tcPr/>
                </a:tc>
                <a:tc>
                  <a:txBody>
                    <a:bodyPr/>
                    <a:lstStyle/>
                    <a:p>
                      <a:r>
                        <a:rPr lang="en-US" sz="1600" dirty="0" smtClean="0"/>
                        <a:t>32.18</a:t>
                      </a:r>
                      <a:endParaRPr lang="en-US" sz="1600" dirty="0"/>
                    </a:p>
                  </a:txBody>
                  <a:tcPr/>
                </a:tc>
                <a:tc>
                  <a:txBody>
                    <a:bodyPr/>
                    <a:lstStyle/>
                    <a:p>
                      <a:r>
                        <a:rPr lang="en-US" sz="1600" dirty="0" smtClean="0"/>
                        <a:t>386.10</a:t>
                      </a:r>
                      <a:endParaRPr lang="en-US" sz="1600" dirty="0"/>
                    </a:p>
                  </a:txBody>
                  <a:tcPr/>
                </a:tc>
              </a:tr>
              <a:tr h="720811">
                <a:tc>
                  <a:txBody>
                    <a:bodyPr/>
                    <a:lstStyle/>
                    <a:p>
                      <a:r>
                        <a:rPr lang="en-US" sz="1400" dirty="0" smtClean="0"/>
                        <a:t>Total</a:t>
                      </a:r>
                      <a:endParaRPr lang="en-US" sz="1400" dirty="0"/>
                    </a:p>
                  </a:txBody>
                  <a:tcPr/>
                </a:tc>
                <a:tc>
                  <a:txBody>
                    <a:bodyPr/>
                    <a:lstStyle/>
                    <a:p>
                      <a:r>
                        <a:rPr lang="en-US" sz="1600" dirty="0" smtClean="0"/>
                        <a:t>145500</a:t>
                      </a:r>
                      <a:endParaRPr lang="en-US" sz="1600" dirty="0"/>
                    </a:p>
                  </a:txBody>
                  <a:tcPr/>
                </a:tc>
                <a:tc>
                  <a:txBody>
                    <a:bodyPr/>
                    <a:lstStyle/>
                    <a:p>
                      <a:r>
                        <a:rPr lang="en-US" sz="1600" dirty="0" smtClean="0"/>
                        <a:t>128.15</a:t>
                      </a:r>
                      <a:endParaRPr lang="en-US" sz="1600" dirty="0"/>
                    </a:p>
                  </a:txBody>
                  <a:tcPr/>
                </a:tc>
                <a:tc>
                  <a:txBody>
                    <a:bodyPr/>
                    <a:lstStyle/>
                    <a:p>
                      <a:r>
                        <a:rPr lang="en-US" sz="1600" dirty="0" smtClean="0"/>
                        <a:t>128.15</a:t>
                      </a:r>
                      <a:endParaRPr lang="en-US" sz="1600" dirty="0"/>
                    </a:p>
                  </a:txBody>
                  <a:tcPr/>
                </a:tc>
                <a:tc>
                  <a:txBody>
                    <a:bodyPr/>
                    <a:lstStyle/>
                    <a:p>
                      <a:r>
                        <a:rPr lang="en-US" sz="1600" dirty="0" smtClean="0"/>
                        <a:t>128.15</a:t>
                      </a:r>
                      <a:endParaRPr lang="en-US" sz="1600" dirty="0"/>
                    </a:p>
                  </a:txBody>
                  <a:tcPr/>
                </a:tc>
                <a:tc>
                  <a:txBody>
                    <a:bodyPr/>
                    <a:lstStyle/>
                    <a:p>
                      <a:r>
                        <a:rPr lang="en-US" sz="1600" dirty="0" smtClean="0"/>
                        <a:t>192.21</a:t>
                      </a:r>
                      <a:endParaRPr lang="en-US" sz="1600" dirty="0"/>
                    </a:p>
                  </a:txBody>
                  <a:tcPr/>
                </a:tc>
                <a:tc>
                  <a:txBody>
                    <a:bodyPr/>
                    <a:lstStyle/>
                    <a:p>
                      <a:r>
                        <a:rPr lang="en-US" sz="1600" dirty="0" smtClean="0"/>
                        <a:t>64.08</a:t>
                      </a:r>
                      <a:endParaRPr lang="en-US" sz="1600" dirty="0"/>
                    </a:p>
                  </a:txBody>
                  <a:tcPr/>
                </a:tc>
                <a:tc>
                  <a:txBody>
                    <a:bodyPr/>
                    <a:lstStyle/>
                    <a:p>
                      <a:r>
                        <a:rPr lang="en-US" sz="1600" dirty="0" smtClean="0"/>
                        <a:t>64.08</a:t>
                      </a:r>
                      <a:endParaRPr lang="en-US" sz="1600" dirty="0"/>
                    </a:p>
                  </a:txBody>
                  <a:tcPr/>
                </a:tc>
                <a:tc>
                  <a:txBody>
                    <a:bodyPr/>
                    <a:lstStyle/>
                    <a:p>
                      <a:r>
                        <a:rPr lang="en-US" sz="1600" dirty="0" smtClean="0"/>
                        <a:t>64.08</a:t>
                      </a:r>
                      <a:endParaRPr lang="en-US" sz="1600" dirty="0"/>
                    </a:p>
                  </a:txBody>
                  <a:tcPr/>
                </a:tc>
                <a:tc>
                  <a:txBody>
                    <a:bodyPr/>
                    <a:lstStyle/>
                    <a:p>
                      <a:r>
                        <a:rPr lang="en-US" sz="1600" dirty="0" smtClean="0"/>
                        <a:t>768.90</a:t>
                      </a: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p:txBody>
          <a:bodyPr/>
          <a:lstStyle/>
          <a:p>
            <a:pPr eaLnBrk="1" hangingPunct="1"/>
            <a:endParaRPr lang="en-US" smtClean="0"/>
          </a:p>
          <a:p>
            <a:pPr eaLnBrk="1" hangingPunct="1"/>
            <a:endParaRPr lang="en-IN" smtClean="0"/>
          </a:p>
        </p:txBody>
      </p:sp>
      <p:sp>
        <p:nvSpPr>
          <p:cNvPr id="30723"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2B751BF-C121-4CF7-B733-151AA4DC0FF5}" type="slidenum">
              <a:rPr lang="en-US" smtClean="0"/>
              <a:pPr/>
              <a:t>22</a:t>
            </a:fld>
            <a:endParaRPr lang="en-US" smtClean="0"/>
          </a:p>
        </p:txBody>
      </p:sp>
      <p:sp>
        <p:nvSpPr>
          <p:cNvPr id="21506" name="Title 1"/>
          <p:cNvSpPr>
            <a:spLocks noGrp="1"/>
          </p:cNvSpPr>
          <p:nvPr>
            <p:ph type="title"/>
          </p:nvPr>
        </p:nvSpPr>
        <p:spPr>
          <a:xfrm>
            <a:off x="1447801" y="372387"/>
            <a:ext cx="6511925" cy="1143461"/>
          </a:xfrm>
        </p:spPr>
        <p:txBody>
          <a:bodyPr>
            <a:normAutofit fontScale="90000"/>
          </a:bodyPr>
          <a:lstStyle/>
          <a:p>
            <a:pPr algn="ctr" eaLnBrk="1" fontAlgn="auto" hangingPunct="1">
              <a:spcAft>
                <a:spcPts val="0"/>
              </a:spcAft>
              <a:buClr>
                <a:schemeClr val="accent6">
                  <a:lumMod val="75000"/>
                </a:schemeClr>
              </a:buClr>
              <a:buFont typeface="Georgia" pitchFamily="18" charset="0"/>
              <a:buNone/>
              <a:defRPr/>
            </a:pPr>
            <a:r>
              <a:rPr lang="en-US" sz="3600" u="sng" dirty="0" smtClean="0">
                <a:solidFill>
                  <a:srgbClr val="FF0000"/>
                </a:solidFill>
                <a:effectLst/>
                <a:latin typeface="Book Antiqua" pitchFamily="18" charset="0"/>
              </a:rPr>
              <a:t>Requirement of Central &amp; State Funds for  2018-19 for MDMS  </a:t>
            </a:r>
            <a:br>
              <a:rPr lang="en-US" sz="3600" u="sng" dirty="0" smtClean="0">
                <a:solidFill>
                  <a:srgbClr val="FF0000"/>
                </a:solidFill>
                <a:effectLst/>
                <a:latin typeface="Book Antiqua" pitchFamily="18" charset="0"/>
              </a:rPr>
            </a:br>
            <a:r>
              <a:rPr lang="en-US" sz="3600" u="sng" dirty="0" smtClean="0">
                <a:solidFill>
                  <a:srgbClr val="FF0000"/>
                </a:solidFill>
                <a:effectLst/>
                <a:latin typeface="Book Antiqua" pitchFamily="18" charset="0"/>
              </a:rPr>
              <a:t>(Pry &amp; </a:t>
            </a:r>
            <a:r>
              <a:rPr lang="en-US" sz="3600" u="sng" dirty="0" err="1" smtClean="0">
                <a:solidFill>
                  <a:srgbClr val="FF0000"/>
                </a:solidFill>
                <a:effectLst/>
                <a:latin typeface="Book Antiqua" pitchFamily="18" charset="0"/>
              </a:rPr>
              <a:t>Upp</a:t>
            </a:r>
            <a:r>
              <a:rPr lang="en-US" sz="3600" u="sng" dirty="0" smtClean="0">
                <a:solidFill>
                  <a:srgbClr val="FF0000"/>
                </a:solidFill>
                <a:effectLst/>
                <a:latin typeface="Book Antiqua" pitchFamily="18" charset="0"/>
              </a:rPr>
              <a:t>. Pry) ( </a:t>
            </a:r>
            <a:r>
              <a:rPr lang="en-US" sz="3600" u="sng" dirty="0" smtClean="0">
                <a:solidFill>
                  <a:srgbClr val="FF0000"/>
                </a:solidFill>
                <a:latin typeface="Rupee Foradian" pitchFamily="34" charset="0"/>
              </a:rPr>
              <a:t>`</a:t>
            </a:r>
            <a:r>
              <a:rPr lang="en-US" sz="3600" u="sng" dirty="0" smtClean="0">
                <a:solidFill>
                  <a:srgbClr val="FF0000"/>
                </a:solidFill>
                <a:effectLst/>
                <a:latin typeface="Book Antiqua" pitchFamily="18" charset="0"/>
              </a:rPr>
              <a:t> in lakhs)</a:t>
            </a:r>
            <a:endParaRPr lang="en-IN" sz="3600" u="sng" dirty="0" smtClean="0">
              <a:solidFill>
                <a:srgbClr val="FF0000"/>
              </a:solidFill>
              <a:effectLst/>
              <a:latin typeface="Book Antiqua" pitchFamily="18" charset="0"/>
            </a:endParaRPr>
          </a:p>
        </p:txBody>
      </p:sp>
      <p:graphicFrame>
        <p:nvGraphicFramePr>
          <p:cNvPr id="5" name="Table 4"/>
          <p:cNvGraphicFramePr>
            <a:graphicFrameLocks noGrp="1"/>
          </p:cNvGraphicFramePr>
          <p:nvPr/>
        </p:nvGraphicFramePr>
        <p:xfrm>
          <a:off x="609601" y="1834246"/>
          <a:ext cx="7924801" cy="4574726"/>
        </p:xfrm>
        <a:graphic>
          <a:graphicData uri="http://schemas.openxmlformats.org/drawingml/2006/table">
            <a:tbl>
              <a:tblPr/>
              <a:tblGrid>
                <a:gridCol w="1447800"/>
                <a:gridCol w="914400"/>
                <a:gridCol w="987458"/>
                <a:gridCol w="898689"/>
                <a:gridCol w="980387"/>
                <a:gridCol w="898689"/>
                <a:gridCol w="898689"/>
                <a:gridCol w="898689"/>
              </a:tblGrid>
              <a:tr h="548207">
                <a:tc>
                  <a:txBody>
                    <a:bodyPr/>
                    <a:lstStyle/>
                    <a:p>
                      <a:pPr algn="ctr">
                        <a:spcAft>
                          <a:spcPts val="0"/>
                        </a:spcAft>
                      </a:pPr>
                      <a:r>
                        <a:rPr lang="en-US" sz="1600" b="1" dirty="0" smtClean="0">
                          <a:solidFill>
                            <a:srgbClr val="000000"/>
                          </a:solidFill>
                          <a:latin typeface="Book Antiqua" pitchFamily="18" charset="0"/>
                          <a:ea typeface="Calibri"/>
                          <a:cs typeface="Calibri"/>
                        </a:rPr>
                        <a:t>Component</a:t>
                      </a:r>
                      <a:endParaRPr lang="en-IN" sz="1600" b="1" dirty="0">
                        <a:solidFill>
                          <a:srgbClr val="000000"/>
                        </a:solidFill>
                        <a:latin typeface="Book Antiqua" pitchFamily="18" charset="0"/>
                        <a:ea typeface="Calibri"/>
                        <a:cs typeface="Calibri"/>
                      </a:endParaRPr>
                    </a:p>
                  </a:txBody>
                  <a:tcPr marL="68579" marR="685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US" sz="1600" b="1" dirty="0" smtClean="0">
                          <a:latin typeface="Book Antiqua" pitchFamily="18" charset="0"/>
                          <a:ea typeface="Calibri"/>
                          <a:cs typeface="Mangal"/>
                        </a:rPr>
                        <a:t>Primary</a:t>
                      </a:r>
                      <a:endParaRPr lang="en-IN" sz="1600" dirty="0">
                        <a:latin typeface="Book Antiqua" pitchFamily="18" charset="0"/>
                        <a:ea typeface="Calibri"/>
                        <a:cs typeface="Mangal"/>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gridSpan="2">
                  <a:txBody>
                    <a:bodyPr/>
                    <a:lstStyle/>
                    <a:p>
                      <a:pPr algn="ctr">
                        <a:spcAft>
                          <a:spcPts val="0"/>
                        </a:spcAft>
                      </a:pPr>
                      <a:r>
                        <a:rPr lang="en-US" sz="1600" b="1" dirty="0" smtClean="0">
                          <a:latin typeface="Book Antiqua" pitchFamily="18" charset="0"/>
                          <a:ea typeface="Calibri"/>
                          <a:cs typeface="Mangal"/>
                        </a:rPr>
                        <a:t>Upper Primary</a:t>
                      </a:r>
                      <a:endParaRPr lang="en-IN" sz="1600" b="1" dirty="0">
                        <a:latin typeface="Book Antiqua" pitchFamily="18" charset="0"/>
                        <a:ea typeface="Calibri"/>
                        <a:cs typeface="Mangal"/>
                      </a:endParaRPr>
                    </a:p>
                  </a:txBody>
                  <a:tcPr marL="68579" marR="68579"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en-IN" sz="1800" b="1" dirty="0">
                        <a:latin typeface="Book Antiqua" pitchFamily="18" charset="0"/>
                        <a:ea typeface="Calibri"/>
                        <a:cs typeface="Mangal"/>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US" sz="1600" b="1" dirty="0" smtClean="0">
                          <a:latin typeface="Book Antiqua" pitchFamily="18" charset="0"/>
                          <a:ea typeface="Calibri"/>
                          <a:cs typeface="Mangal"/>
                        </a:rPr>
                        <a:t>Total</a:t>
                      </a:r>
                      <a:endParaRPr lang="en-IN" sz="1600" b="1" dirty="0">
                        <a:latin typeface="Book Antiqua" pitchFamily="18" charset="0"/>
                        <a:ea typeface="Calibri"/>
                        <a:cs typeface="Mangal"/>
                      </a:endParaRPr>
                    </a:p>
                  </a:txBody>
                  <a:tcPr marL="68579" marR="685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a:spcAft>
                          <a:spcPts val="0"/>
                        </a:spcAft>
                      </a:pPr>
                      <a:r>
                        <a:rPr lang="en-US" sz="1600" b="1" dirty="0" smtClean="0">
                          <a:latin typeface="Book Antiqua" pitchFamily="18" charset="0"/>
                          <a:ea typeface="Calibri"/>
                          <a:cs typeface="Mangal"/>
                        </a:rPr>
                        <a:t>Grand Total</a:t>
                      </a:r>
                      <a:endParaRPr lang="en-IN" sz="1600" b="1" dirty="0">
                        <a:latin typeface="Book Antiqua" pitchFamily="18" charset="0"/>
                        <a:ea typeface="Calibri"/>
                        <a:cs typeface="Mangal"/>
                      </a:endParaRPr>
                    </a:p>
                  </a:txBody>
                  <a:tcPr marL="68579" marR="68579"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878">
                <a:tc>
                  <a:txBody>
                    <a:bodyPr/>
                    <a:lstStyle/>
                    <a:p>
                      <a:pPr algn="ctr">
                        <a:spcAft>
                          <a:spcPts val="0"/>
                        </a:spcAft>
                      </a:pPr>
                      <a:endParaRPr lang="en-IN" sz="1600" dirty="0">
                        <a:latin typeface="Book Antiqua" pitchFamily="18" charset="0"/>
                        <a:ea typeface="Calibri"/>
                        <a:cs typeface="Mangal"/>
                      </a:endParaRPr>
                    </a:p>
                  </a:txBody>
                  <a:tcPr marL="68579" marR="685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smtClean="0">
                          <a:latin typeface="Book Antiqua" pitchFamily="18" charset="0"/>
                          <a:ea typeface="Calibri"/>
                          <a:cs typeface="Mangal"/>
                        </a:rPr>
                        <a:t>Centre</a:t>
                      </a:r>
                      <a:endParaRPr lang="en-IN" sz="1600" dirty="0">
                        <a:latin typeface="Book Antiqua" pitchFamily="18" charset="0"/>
                        <a:ea typeface="Calibri"/>
                        <a:cs typeface="Mangal"/>
                      </a:endParaRPr>
                    </a:p>
                  </a:txBody>
                  <a:tcPr marL="68579" marR="68579"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smtClean="0">
                          <a:latin typeface="Book Antiqua" pitchFamily="18" charset="0"/>
                          <a:ea typeface="Calibri"/>
                          <a:cs typeface="Mangal"/>
                        </a:rPr>
                        <a:t>State</a:t>
                      </a:r>
                      <a:endParaRPr lang="en-IN" sz="1600" dirty="0">
                        <a:latin typeface="Book Antiqua" pitchFamily="18" charset="0"/>
                        <a:ea typeface="Calibri"/>
                        <a:cs typeface="Mangal"/>
                      </a:endParaRPr>
                    </a:p>
                  </a:txBody>
                  <a:tcPr marL="68579" marR="68579"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smtClean="0">
                          <a:latin typeface="Book Antiqua" pitchFamily="18" charset="0"/>
                          <a:ea typeface="Calibri"/>
                          <a:cs typeface="Mangal"/>
                        </a:rPr>
                        <a:t>Centre</a:t>
                      </a:r>
                      <a:endParaRPr lang="en-IN" sz="1600" dirty="0">
                        <a:latin typeface="Book Antiqua" pitchFamily="18" charset="0"/>
                        <a:ea typeface="Calibri"/>
                        <a:cs typeface="Mangal"/>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smtClean="0">
                          <a:latin typeface="Book Antiqua" pitchFamily="18" charset="0"/>
                          <a:ea typeface="Calibri"/>
                          <a:cs typeface="Mangal"/>
                        </a:rPr>
                        <a:t>State</a:t>
                      </a:r>
                      <a:endParaRPr lang="en-IN" sz="1600" dirty="0">
                        <a:latin typeface="Book Antiqua" pitchFamily="18" charset="0"/>
                        <a:ea typeface="Calibri"/>
                        <a:cs typeface="Mangal"/>
                      </a:endParaRPr>
                    </a:p>
                  </a:txBody>
                  <a:tcPr marL="68579" marR="68579"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smtClean="0">
                          <a:latin typeface="Book Antiqua" pitchFamily="18" charset="0"/>
                          <a:ea typeface="Calibri"/>
                          <a:cs typeface="Mangal"/>
                        </a:rPr>
                        <a:t>Centre</a:t>
                      </a:r>
                      <a:endParaRPr lang="en-IN" sz="1600" dirty="0">
                        <a:latin typeface="Book Antiqua" pitchFamily="18" charset="0"/>
                        <a:ea typeface="Calibri"/>
                        <a:cs typeface="Mangal"/>
                      </a:endParaRPr>
                    </a:p>
                  </a:txBody>
                  <a:tcPr marL="68579" marR="685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smtClean="0">
                          <a:latin typeface="Book Antiqua" pitchFamily="18" charset="0"/>
                          <a:ea typeface="Calibri"/>
                          <a:cs typeface="Mangal"/>
                        </a:rPr>
                        <a:t>State</a:t>
                      </a:r>
                      <a:endParaRPr lang="en-IN" sz="1600" dirty="0">
                        <a:latin typeface="Book Antiqua" pitchFamily="18" charset="0"/>
                        <a:ea typeface="Calibri"/>
                        <a:cs typeface="Mangal"/>
                      </a:endParaRPr>
                    </a:p>
                  </a:txBody>
                  <a:tcPr marL="68579" marR="685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IN" sz="1600" dirty="0">
                        <a:latin typeface="Book Antiqua" pitchFamily="18" charset="0"/>
                        <a:ea typeface="Calibri"/>
                        <a:cs typeface="Mangal"/>
                      </a:endParaRPr>
                    </a:p>
                  </a:txBody>
                  <a:tcPr marL="68579" marR="68579"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8426">
                <a:tc>
                  <a:txBody>
                    <a:bodyPr/>
                    <a:lstStyle/>
                    <a:p>
                      <a:pPr algn="ctr">
                        <a:spcAft>
                          <a:spcPts val="0"/>
                        </a:spcAft>
                      </a:pPr>
                      <a:r>
                        <a:rPr lang="en-US" sz="1600" b="1" dirty="0" smtClean="0">
                          <a:latin typeface="Book Antiqua" pitchFamily="18" charset="0"/>
                          <a:ea typeface="Calibri"/>
                          <a:cs typeface="Mangal"/>
                        </a:rPr>
                        <a:t>Cost of Food Grains</a:t>
                      </a:r>
                      <a:endParaRPr lang="en-IN" sz="1600" b="1" dirty="0">
                        <a:latin typeface="Book Antiqua" pitchFamily="18" charset="0"/>
                        <a:ea typeface="Calibri"/>
                        <a:cs typeface="Mangal"/>
                      </a:endParaRPr>
                    </a:p>
                  </a:txBody>
                  <a:tcPr marL="68579" marR="685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smtClean="0">
                          <a:solidFill>
                            <a:schemeClr val="tx1"/>
                          </a:solidFill>
                          <a:effectLst/>
                          <a:latin typeface="Book Antiqua"/>
                        </a:rPr>
                        <a:t>38.28</a:t>
                      </a:r>
                      <a:endParaRPr lang="en-US" sz="1600" b="0" i="0" u="none" strike="noStrike" dirty="0">
                        <a:solidFill>
                          <a:schemeClr val="tx1"/>
                        </a:solidFill>
                        <a:effectLst/>
                        <a:latin typeface="Book Antiqua"/>
                      </a:endParaRPr>
                    </a:p>
                  </a:txBody>
                  <a:tcPr marL="9525" marR="9525" marT="830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smtClean="0">
                          <a:solidFill>
                            <a:schemeClr val="tx1"/>
                          </a:solidFill>
                          <a:effectLst/>
                          <a:latin typeface="Book Antiqua"/>
                        </a:rPr>
                        <a:t>-</a:t>
                      </a:r>
                      <a:endParaRPr lang="en-US" sz="1600" b="0" i="0" u="none" strike="noStrike" dirty="0">
                        <a:solidFill>
                          <a:schemeClr val="tx1"/>
                        </a:solidFill>
                        <a:effectLst/>
                        <a:latin typeface="Book Antiqua"/>
                      </a:endParaRPr>
                    </a:p>
                  </a:txBody>
                  <a:tcPr marL="9525" marR="9525" marT="830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smtClean="0">
                          <a:solidFill>
                            <a:schemeClr val="tx1"/>
                          </a:solidFill>
                          <a:effectLst/>
                          <a:latin typeface="Book Antiqua"/>
                        </a:rPr>
                        <a:t>38.61</a:t>
                      </a:r>
                      <a:endParaRPr lang="en-US" sz="1600" b="0" i="0" u="none" strike="noStrike" dirty="0">
                        <a:solidFill>
                          <a:schemeClr val="tx1"/>
                        </a:solidFill>
                        <a:effectLst/>
                        <a:latin typeface="Book Antiqua"/>
                      </a:endParaRPr>
                    </a:p>
                  </a:txBody>
                  <a:tcPr marL="9525" marR="9525" marT="83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smtClean="0">
                          <a:solidFill>
                            <a:schemeClr val="tx1"/>
                          </a:solidFill>
                          <a:effectLst/>
                          <a:latin typeface="Book Antiqua"/>
                        </a:rPr>
                        <a:t>-</a:t>
                      </a:r>
                      <a:endParaRPr lang="en-US" sz="1600" b="0" i="0" u="none" strike="noStrike" dirty="0">
                        <a:solidFill>
                          <a:schemeClr val="tx1"/>
                        </a:solidFill>
                        <a:effectLst/>
                        <a:latin typeface="Book Antiqua"/>
                      </a:endParaRPr>
                    </a:p>
                  </a:txBody>
                  <a:tcPr marL="9525" marR="9525" marT="830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smtClean="0">
                          <a:solidFill>
                            <a:schemeClr val="tx1"/>
                          </a:solidFill>
                          <a:effectLst/>
                          <a:latin typeface="Book Antiqua"/>
                        </a:rPr>
                        <a:t>76.89</a:t>
                      </a:r>
                      <a:endParaRPr lang="en-US" sz="1600" b="0" i="0" u="none" strike="noStrike" dirty="0">
                        <a:solidFill>
                          <a:schemeClr val="tx1"/>
                        </a:solidFill>
                        <a:effectLst/>
                        <a:latin typeface="Book Antiqua"/>
                      </a:endParaRPr>
                    </a:p>
                  </a:txBody>
                  <a:tcPr marL="9525" marR="9525" marT="8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smtClean="0">
                          <a:solidFill>
                            <a:schemeClr val="tx1"/>
                          </a:solidFill>
                          <a:effectLst/>
                          <a:latin typeface="Book Antiqua"/>
                        </a:rPr>
                        <a:t>-</a:t>
                      </a:r>
                      <a:endParaRPr lang="en-US" sz="1600" b="0" i="0" u="none" strike="noStrike" dirty="0">
                        <a:solidFill>
                          <a:schemeClr val="tx1"/>
                        </a:solidFill>
                        <a:effectLst/>
                        <a:latin typeface="Book Antiqua"/>
                      </a:endParaRPr>
                    </a:p>
                  </a:txBody>
                  <a:tcPr marL="9525" marR="9525" marT="8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smtClean="0">
                          <a:solidFill>
                            <a:schemeClr val="tx1"/>
                          </a:solidFill>
                          <a:effectLst/>
                          <a:latin typeface="Book Antiqua"/>
                        </a:rPr>
                        <a:t>76.89</a:t>
                      </a:r>
                      <a:endParaRPr lang="en-US" sz="1600" b="0" i="0" u="none" strike="noStrike" dirty="0">
                        <a:solidFill>
                          <a:schemeClr val="tx1"/>
                        </a:solidFill>
                        <a:effectLst/>
                        <a:latin typeface="Book Antiqua"/>
                      </a:endParaRPr>
                    </a:p>
                  </a:txBody>
                  <a:tcPr marL="9525" marR="9525" marT="830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8426">
                <a:tc>
                  <a:txBody>
                    <a:bodyPr/>
                    <a:lstStyle/>
                    <a:p>
                      <a:pPr algn="ctr">
                        <a:spcAft>
                          <a:spcPts val="0"/>
                        </a:spcAft>
                      </a:pPr>
                      <a:r>
                        <a:rPr lang="en-US" sz="1600" b="1" dirty="0" smtClean="0">
                          <a:latin typeface="Book Antiqua" pitchFamily="18" charset="0"/>
                          <a:ea typeface="Calibri"/>
                          <a:cs typeface="Mangal"/>
                        </a:rPr>
                        <a:t>Cooking Cost</a:t>
                      </a:r>
                      <a:endParaRPr lang="en-IN" sz="1600" b="1" dirty="0">
                        <a:latin typeface="Book Antiqua" pitchFamily="18" charset="0"/>
                        <a:ea typeface="Calibri"/>
                        <a:cs typeface="Mangal"/>
                      </a:endParaRPr>
                    </a:p>
                  </a:txBody>
                  <a:tcPr marL="68579" marR="685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smtClean="0">
                          <a:solidFill>
                            <a:schemeClr val="tx1"/>
                          </a:solidFill>
                          <a:effectLst/>
                          <a:latin typeface="Book Antiqua"/>
                        </a:rPr>
                        <a:t>474.67</a:t>
                      </a:r>
                      <a:endParaRPr lang="en-US" sz="1600" b="0" i="0" u="none" strike="noStrike" dirty="0">
                        <a:solidFill>
                          <a:schemeClr val="tx1"/>
                        </a:solidFill>
                        <a:effectLst/>
                        <a:latin typeface="Book Antiqua"/>
                      </a:endParaRPr>
                    </a:p>
                  </a:txBody>
                  <a:tcPr marL="9525" marR="9525" marT="830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smtClean="0">
                          <a:solidFill>
                            <a:schemeClr val="tx1"/>
                          </a:solidFill>
                          <a:effectLst/>
                          <a:latin typeface="Book Antiqua"/>
                        </a:rPr>
                        <a:t>694.78</a:t>
                      </a:r>
                      <a:endParaRPr lang="en-US" sz="1600" b="0" i="0" u="none" strike="noStrike" dirty="0">
                        <a:solidFill>
                          <a:schemeClr val="tx1"/>
                        </a:solidFill>
                        <a:effectLst/>
                        <a:latin typeface="Book Antiqua"/>
                      </a:endParaRPr>
                    </a:p>
                  </a:txBody>
                  <a:tcPr marL="9525" marR="9525" marT="830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smtClean="0">
                          <a:solidFill>
                            <a:schemeClr val="tx1"/>
                          </a:solidFill>
                          <a:effectLst/>
                          <a:latin typeface="Book Antiqua"/>
                        </a:rPr>
                        <a:t>477.48</a:t>
                      </a:r>
                      <a:endParaRPr lang="en-US" sz="1600" b="0" i="0" u="none" strike="noStrike" dirty="0">
                        <a:solidFill>
                          <a:schemeClr val="tx1"/>
                        </a:solidFill>
                        <a:effectLst/>
                        <a:latin typeface="Book Antiqua"/>
                      </a:endParaRPr>
                    </a:p>
                  </a:txBody>
                  <a:tcPr marL="9525" marR="9525" marT="83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smtClean="0">
                          <a:solidFill>
                            <a:schemeClr val="tx1"/>
                          </a:solidFill>
                          <a:effectLst/>
                          <a:latin typeface="Book Antiqua"/>
                        </a:rPr>
                        <a:t>456.89</a:t>
                      </a:r>
                      <a:endParaRPr lang="en-US" sz="1600" b="0" i="0" u="none" strike="noStrike" dirty="0">
                        <a:solidFill>
                          <a:schemeClr val="tx1"/>
                        </a:solidFill>
                        <a:effectLst/>
                        <a:latin typeface="Book Antiqua"/>
                      </a:endParaRPr>
                    </a:p>
                  </a:txBody>
                  <a:tcPr marL="9525" marR="9525" marT="830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smtClean="0">
                          <a:solidFill>
                            <a:schemeClr val="tx1"/>
                          </a:solidFill>
                          <a:effectLst/>
                          <a:latin typeface="Book Antiqua"/>
                        </a:rPr>
                        <a:t>952.15</a:t>
                      </a:r>
                      <a:endParaRPr lang="en-US" sz="1600" b="0" i="0" u="none" strike="noStrike" dirty="0">
                        <a:solidFill>
                          <a:schemeClr val="tx1"/>
                        </a:solidFill>
                        <a:effectLst/>
                        <a:latin typeface="Book Antiqua"/>
                      </a:endParaRPr>
                    </a:p>
                  </a:txBody>
                  <a:tcPr marL="9525" marR="9525" marT="8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smtClean="0">
                          <a:solidFill>
                            <a:schemeClr val="tx1"/>
                          </a:solidFill>
                          <a:effectLst/>
                          <a:latin typeface="Book Antiqua"/>
                        </a:rPr>
                        <a:t>1151.67</a:t>
                      </a:r>
                      <a:endParaRPr lang="en-US" sz="1600" b="0" i="0" u="none" strike="noStrike" dirty="0">
                        <a:solidFill>
                          <a:schemeClr val="tx1"/>
                        </a:solidFill>
                        <a:effectLst/>
                        <a:latin typeface="Book Antiqua"/>
                      </a:endParaRPr>
                    </a:p>
                  </a:txBody>
                  <a:tcPr marL="9525" marR="9525" marT="8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smtClean="0">
                          <a:solidFill>
                            <a:schemeClr val="tx1"/>
                          </a:solidFill>
                          <a:effectLst/>
                          <a:latin typeface="Book Antiqua"/>
                        </a:rPr>
                        <a:t>2103.82</a:t>
                      </a:r>
                      <a:endParaRPr lang="en-US" sz="1600" b="0" i="0" u="none" strike="noStrike" dirty="0">
                        <a:solidFill>
                          <a:schemeClr val="tx1"/>
                        </a:solidFill>
                        <a:effectLst/>
                        <a:latin typeface="Book Antiqua"/>
                      </a:endParaRPr>
                    </a:p>
                  </a:txBody>
                  <a:tcPr marL="9525" marR="9525" marT="830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8426">
                <a:tc>
                  <a:txBody>
                    <a:bodyPr/>
                    <a:lstStyle/>
                    <a:p>
                      <a:pPr algn="ctr">
                        <a:spcAft>
                          <a:spcPts val="0"/>
                        </a:spcAft>
                      </a:pPr>
                      <a:r>
                        <a:rPr lang="en-US" sz="1600" b="1" dirty="0" smtClean="0">
                          <a:latin typeface="Book Antiqua" pitchFamily="18" charset="0"/>
                          <a:ea typeface="Calibri"/>
                          <a:cs typeface="Mangal"/>
                        </a:rPr>
                        <a:t>Transport Assistance</a:t>
                      </a:r>
                      <a:endParaRPr lang="en-IN" sz="1600" b="1" dirty="0">
                        <a:latin typeface="Book Antiqua" pitchFamily="18" charset="0"/>
                        <a:ea typeface="Calibri"/>
                        <a:cs typeface="Mangal"/>
                      </a:endParaRPr>
                    </a:p>
                  </a:txBody>
                  <a:tcPr marL="68579" marR="685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smtClean="0">
                          <a:solidFill>
                            <a:schemeClr val="tx1"/>
                          </a:solidFill>
                          <a:effectLst/>
                          <a:latin typeface="Book Antiqua"/>
                        </a:rPr>
                        <a:t>14.36</a:t>
                      </a:r>
                      <a:endParaRPr lang="en-US" sz="1600" b="0" i="0" u="none" strike="noStrike" dirty="0">
                        <a:solidFill>
                          <a:schemeClr val="tx1"/>
                        </a:solidFill>
                        <a:effectLst/>
                        <a:latin typeface="Book Antiqua"/>
                      </a:endParaRPr>
                    </a:p>
                  </a:txBody>
                  <a:tcPr marL="9525" marR="9525" marT="830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smtClean="0">
                          <a:solidFill>
                            <a:schemeClr val="tx1"/>
                          </a:solidFill>
                          <a:effectLst/>
                          <a:latin typeface="Book Antiqua"/>
                        </a:rPr>
                        <a:t>-</a:t>
                      </a:r>
                      <a:endParaRPr lang="en-US" sz="1600" b="0" i="0" u="none" strike="noStrike" dirty="0">
                        <a:solidFill>
                          <a:schemeClr val="tx1"/>
                        </a:solidFill>
                        <a:effectLst/>
                        <a:latin typeface="Book Antiqua"/>
                      </a:endParaRPr>
                    </a:p>
                  </a:txBody>
                  <a:tcPr marL="9525" marR="9525" marT="830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smtClean="0">
                          <a:solidFill>
                            <a:schemeClr val="tx1"/>
                          </a:solidFill>
                          <a:effectLst/>
                          <a:latin typeface="Book Antiqua"/>
                        </a:rPr>
                        <a:t>14.48</a:t>
                      </a:r>
                      <a:endParaRPr lang="en-US" sz="1600" b="0" i="0" u="none" strike="noStrike" dirty="0">
                        <a:solidFill>
                          <a:schemeClr val="tx1"/>
                        </a:solidFill>
                        <a:effectLst/>
                        <a:latin typeface="Book Antiqua"/>
                      </a:endParaRPr>
                    </a:p>
                  </a:txBody>
                  <a:tcPr marL="9525" marR="9525" marT="83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smtClean="0">
                          <a:solidFill>
                            <a:schemeClr val="tx1"/>
                          </a:solidFill>
                          <a:effectLst/>
                          <a:latin typeface="Book Antiqua"/>
                        </a:rPr>
                        <a:t>-</a:t>
                      </a:r>
                      <a:endParaRPr lang="en-US" sz="1600" b="0" i="0" u="none" strike="noStrike" dirty="0">
                        <a:solidFill>
                          <a:schemeClr val="tx1"/>
                        </a:solidFill>
                        <a:effectLst/>
                        <a:latin typeface="Book Antiqua"/>
                      </a:endParaRPr>
                    </a:p>
                  </a:txBody>
                  <a:tcPr marL="9525" marR="9525" marT="830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smtClean="0">
                          <a:solidFill>
                            <a:schemeClr val="tx1"/>
                          </a:solidFill>
                          <a:effectLst/>
                          <a:latin typeface="Book Antiqua"/>
                        </a:rPr>
                        <a:t>28.84</a:t>
                      </a:r>
                      <a:endParaRPr lang="en-US" sz="1600" b="0" i="0" u="none" strike="noStrike" dirty="0">
                        <a:solidFill>
                          <a:schemeClr val="tx1"/>
                        </a:solidFill>
                        <a:effectLst/>
                        <a:latin typeface="Book Antiqua"/>
                      </a:endParaRPr>
                    </a:p>
                  </a:txBody>
                  <a:tcPr marL="9525" marR="9525" marT="8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smtClean="0">
                          <a:solidFill>
                            <a:schemeClr val="tx1"/>
                          </a:solidFill>
                          <a:effectLst/>
                          <a:latin typeface="Book Antiqua"/>
                        </a:rPr>
                        <a:t>-</a:t>
                      </a:r>
                      <a:endParaRPr lang="en-US" sz="1600" b="0" i="0" u="none" strike="noStrike" dirty="0">
                        <a:solidFill>
                          <a:schemeClr val="tx1"/>
                        </a:solidFill>
                        <a:effectLst/>
                        <a:latin typeface="Book Antiqua"/>
                      </a:endParaRPr>
                    </a:p>
                  </a:txBody>
                  <a:tcPr marL="9525" marR="9525" marT="8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smtClean="0">
                          <a:solidFill>
                            <a:schemeClr val="tx1"/>
                          </a:solidFill>
                          <a:effectLst/>
                          <a:latin typeface="Book Antiqua"/>
                        </a:rPr>
                        <a:t>28.84</a:t>
                      </a:r>
                      <a:endParaRPr lang="en-US" sz="1600" b="0" i="0" u="none" strike="noStrike" dirty="0">
                        <a:solidFill>
                          <a:schemeClr val="tx1"/>
                        </a:solidFill>
                        <a:effectLst/>
                        <a:latin typeface="Book Antiqua"/>
                      </a:endParaRPr>
                    </a:p>
                  </a:txBody>
                  <a:tcPr marL="9525" marR="9525" marT="830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21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Book Antiqua" pitchFamily="18" charset="0"/>
                          <a:ea typeface="Calibri"/>
                          <a:cs typeface="Mangal"/>
                        </a:rPr>
                        <a:t>MME</a:t>
                      </a:r>
                      <a:endParaRPr lang="en-IN" sz="1600" b="1" dirty="0">
                        <a:latin typeface="Book Antiqua" pitchFamily="18" charset="0"/>
                        <a:ea typeface="Calibri"/>
                        <a:cs typeface="Mangal"/>
                      </a:endParaRPr>
                    </a:p>
                  </a:txBody>
                  <a:tcPr marL="68579" marR="685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spcAft>
                          <a:spcPts val="0"/>
                        </a:spcAft>
                      </a:pPr>
                      <a:r>
                        <a:rPr lang="en-US" sz="1600" dirty="0" smtClean="0">
                          <a:solidFill>
                            <a:schemeClr val="tx1"/>
                          </a:solidFill>
                          <a:latin typeface="Book Antiqua" pitchFamily="18" charset="0"/>
                          <a:ea typeface="Calibri"/>
                          <a:cs typeface="Mangal"/>
                        </a:rPr>
                        <a:t>               60.00</a:t>
                      </a:r>
                      <a:endParaRPr lang="en-IN" sz="1600" dirty="0">
                        <a:solidFill>
                          <a:schemeClr val="tx1"/>
                        </a:solidFill>
                        <a:latin typeface="Book Antiqua" pitchFamily="18" charset="0"/>
                        <a:ea typeface="Calibri"/>
                        <a:cs typeface="Mangal"/>
                      </a:endParaRPr>
                    </a:p>
                  </a:txBody>
                  <a:tcPr marL="68579" marR="68579"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en-IN" sz="1800" dirty="0">
                        <a:latin typeface="Book Antiqua" pitchFamily="18" charset="0"/>
                        <a:ea typeface="Calibri"/>
                        <a:cs typeface="Mangal"/>
                      </a:endParaRPr>
                    </a:p>
                  </a:txBody>
                  <a:tcPr marL="68579" marR="68579"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en-IN" sz="1800" dirty="0">
                        <a:latin typeface="Book Antiqua" pitchFamily="18" charset="0"/>
                        <a:ea typeface="Calibri"/>
                        <a:cs typeface="Mangal"/>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en-IN" sz="1800" dirty="0">
                        <a:latin typeface="Book Antiqua" pitchFamily="18" charset="0"/>
                        <a:ea typeface="Calibri"/>
                        <a:cs typeface="Mangal"/>
                      </a:endParaRPr>
                    </a:p>
                  </a:txBody>
                  <a:tcPr marL="68579" marR="68579"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US" sz="1600" dirty="0" smtClean="0">
                          <a:solidFill>
                            <a:schemeClr val="tx1"/>
                          </a:solidFill>
                          <a:latin typeface="Book Antiqua" pitchFamily="18" charset="0"/>
                          <a:ea typeface="Calibri"/>
                          <a:cs typeface="Mangal"/>
                        </a:rPr>
                        <a:t>60.00</a:t>
                      </a:r>
                      <a:endParaRPr lang="en-IN" sz="1600" dirty="0">
                        <a:solidFill>
                          <a:schemeClr val="tx1"/>
                        </a:solidFill>
                        <a:latin typeface="Book Antiqua" pitchFamily="18" charset="0"/>
                        <a:ea typeface="Calibri"/>
                        <a:cs typeface="Mangal"/>
                      </a:endParaRPr>
                    </a:p>
                  </a:txBody>
                  <a:tcPr marL="68579" marR="685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en-IN" sz="1800" dirty="0">
                        <a:latin typeface="Book Antiqua" pitchFamily="18" charset="0"/>
                        <a:ea typeface="Calibri"/>
                        <a:cs typeface="Mangal"/>
                      </a:endParaRPr>
                    </a:p>
                  </a:txBody>
                  <a:tcPr marL="68579" marR="6857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smtClean="0">
                          <a:solidFill>
                            <a:schemeClr val="tx1"/>
                          </a:solidFill>
                          <a:latin typeface="Book Antiqua" pitchFamily="18" charset="0"/>
                          <a:ea typeface="Calibri"/>
                          <a:cs typeface="Mangal"/>
                        </a:rPr>
                        <a:t>60.00</a:t>
                      </a:r>
                      <a:endParaRPr lang="en-IN" sz="1600" dirty="0">
                        <a:solidFill>
                          <a:schemeClr val="tx1"/>
                        </a:solidFill>
                        <a:latin typeface="Book Antiqua" pitchFamily="18" charset="0"/>
                        <a:ea typeface="Calibri"/>
                        <a:cs typeface="Mangal"/>
                      </a:endParaRPr>
                    </a:p>
                  </a:txBody>
                  <a:tcPr marL="68579" marR="68579"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7640">
                <a:tc>
                  <a:txBody>
                    <a:bodyPr/>
                    <a:lstStyle/>
                    <a:p>
                      <a:pPr algn="ctr">
                        <a:spcAft>
                          <a:spcPts val="0"/>
                        </a:spcAft>
                      </a:pPr>
                      <a:r>
                        <a:rPr lang="en-US" sz="1600" b="1" dirty="0" smtClean="0">
                          <a:latin typeface="Book Antiqua" pitchFamily="18" charset="0"/>
                          <a:ea typeface="Calibri"/>
                          <a:cs typeface="Mangal"/>
                        </a:rPr>
                        <a:t>Honorarium to cook cum helper</a:t>
                      </a:r>
                      <a:endParaRPr lang="en-IN" sz="1600" b="1" dirty="0">
                        <a:latin typeface="Book Antiqua" pitchFamily="18" charset="0"/>
                        <a:ea typeface="Calibri"/>
                        <a:cs typeface="Mangal"/>
                      </a:endParaRPr>
                    </a:p>
                  </a:txBody>
                  <a:tcPr marL="68579" marR="685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733425" algn="l"/>
                        </a:tabLst>
                      </a:pPr>
                      <a:endParaRPr lang="en-US" sz="1700" dirty="0" smtClean="0">
                        <a:solidFill>
                          <a:schemeClr val="tx1"/>
                        </a:solidFill>
                        <a:latin typeface="Calibri"/>
                        <a:ea typeface="Times New Roman"/>
                        <a:cs typeface="Times New Roman"/>
                      </a:endParaRPr>
                    </a:p>
                    <a:p>
                      <a:pPr marL="0" marR="0" algn="ctr">
                        <a:lnSpc>
                          <a:spcPct val="115000"/>
                        </a:lnSpc>
                        <a:spcBef>
                          <a:spcPts val="0"/>
                        </a:spcBef>
                        <a:spcAft>
                          <a:spcPts val="0"/>
                        </a:spcAft>
                        <a:tabLst>
                          <a:tab pos="733425" algn="l"/>
                        </a:tabLst>
                      </a:pPr>
                      <a:r>
                        <a:rPr lang="en-US" sz="1700" dirty="0" smtClean="0">
                          <a:solidFill>
                            <a:schemeClr val="tx1"/>
                          </a:solidFill>
                          <a:latin typeface="Calibri"/>
                          <a:ea typeface="Times New Roman"/>
                          <a:cs typeface="Times New Roman"/>
                        </a:rPr>
                        <a:t>93.12</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733425" algn="l"/>
                        </a:tabLst>
                      </a:pPr>
                      <a:endParaRPr lang="en-US" sz="1700" dirty="0" smtClean="0">
                        <a:solidFill>
                          <a:schemeClr val="tx1"/>
                        </a:solidFill>
                        <a:latin typeface="Book Antiqua" pitchFamily="18" charset="0"/>
                        <a:ea typeface="Times New Roman"/>
                        <a:cs typeface="Times New Roman"/>
                      </a:endParaRPr>
                    </a:p>
                    <a:p>
                      <a:pPr marL="0" marR="0" algn="ctr">
                        <a:lnSpc>
                          <a:spcPct val="115000"/>
                        </a:lnSpc>
                        <a:spcBef>
                          <a:spcPts val="0"/>
                        </a:spcBef>
                        <a:spcAft>
                          <a:spcPts val="0"/>
                        </a:spcAft>
                        <a:tabLst>
                          <a:tab pos="733425" algn="l"/>
                        </a:tabLst>
                      </a:pPr>
                      <a:r>
                        <a:rPr lang="en-US" sz="1700" dirty="0" smtClean="0">
                          <a:solidFill>
                            <a:schemeClr val="tx1"/>
                          </a:solidFill>
                          <a:latin typeface="Book Antiqua" pitchFamily="18" charset="0"/>
                          <a:ea typeface="Times New Roman"/>
                          <a:cs typeface="Times New Roman"/>
                        </a:rPr>
                        <a:t>62.08</a:t>
                      </a: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IN" sz="1600" dirty="0" smtClean="0">
                          <a:solidFill>
                            <a:schemeClr val="tx1"/>
                          </a:solidFill>
                          <a:latin typeface="Book Antiqua" pitchFamily="18" charset="0"/>
                        </a:rPr>
                        <a:t>    73.50</a:t>
                      </a:r>
                      <a:endParaRPr lang="en-IN" sz="1600" dirty="0">
                        <a:solidFill>
                          <a:schemeClr val="tx1"/>
                        </a:solidFill>
                        <a:latin typeface="Book Antiqua" pitchFamily="18" charset="0"/>
                      </a:endParaRPr>
                    </a:p>
                  </a:txBody>
                  <a:tcPr marL="9525" marR="9525" marT="83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IN" sz="1600" dirty="0" smtClean="0">
                          <a:solidFill>
                            <a:schemeClr val="tx1"/>
                          </a:solidFill>
                          <a:latin typeface="Book Antiqua" pitchFamily="18" charset="0"/>
                        </a:rPr>
                        <a:t>     49.00</a:t>
                      </a:r>
                      <a:endParaRPr lang="en-IN" sz="1600" dirty="0">
                        <a:solidFill>
                          <a:schemeClr val="tx1"/>
                        </a:solidFill>
                        <a:latin typeface="Book Antiqua" pitchFamily="18" charset="0"/>
                      </a:endParaRPr>
                    </a:p>
                  </a:txBody>
                  <a:tcPr marL="9525" marR="9525" marT="830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IN" sz="1600" dirty="0" smtClean="0">
                          <a:solidFill>
                            <a:schemeClr val="tx1"/>
                          </a:solidFill>
                          <a:latin typeface="Book Antiqua" pitchFamily="18" charset="0"/>
                        </a:rPr>
                        <a:t>   166.62</a:t>
                      </a:r>
                      <a:endParaRPr lang="en-IN" sz="1600" dirty="0">
                        <a:solidFill>
                          <a:schemeClr val="tx1"/>
                        </a:solidFill>
                        <a:latin typeface="Book Antiqua" pitchFamily="18" charset="0"/>
                      </a:endParaRPr>
                    </a:p>
                  </a:txBody>
                  <a:tcPr marL="9525" marR="9525" marT="8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IN" sz="1600" dirty="0" smtClean="0">
                          <a:solidFill>
                            <a:schemeClr val="tx1"/>
                          </a:solidFill>
                          <a:latin typeface="Book Antiqua" pitchFamily="18" charset="0"/>
                        </a:rPr>
                        <a:t>    111.08</a:t>
                      </a:r>
                      <a:endParaRPr lang="en-IN" sz="1600" dirty="0">
                        <a:solidFill>
                          <a:schemeClr val="tx1"/>
                        </a:solidFill>
                        <a:latin typeface="Book Antiqua" pitchFamily="18" charset="0"/>
                      </a:endParaRPr>
                    </a:p>
                  </a:txBody>
                  <a:tcPr marL="9525" marR="9525" marT="8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IN" sz="1600" dirty="0" smtClean="0">
                          <a:solidFill>
                            <a:schemeClr val="tx1"/>
                          </a:solidFill>
                          <a:latin typeface="Book Antiqua" pitchFamily="18" charset="0"/>
                        </a:rPr>
                        <a:t>     277.70</a:t>
                      </a:r>
                      <a:endParaRPr lang="en-IN" sz="1600" dirty="0">
                        <a:solidFill>
                          <a:schemeClr val="tx1"/>
                        </a:solidFill>
                        <a:latin typeface="Book Antiqua" pitchFamily="18" charset="0"/>
                      </a:endParaRPr>
                    </a:p>
                  </a:txBody>
                  <a:tcPr marL="9525" marR="9525" marT="830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8118">
                <a:tc>
                  <a:txBody>
                    <a:bodyPr/>
                    <a:lstStyle/>
                    <a:p>
                      <a:pPr algn="ctr">
                        <a:spcAft>
                          <a:spcPts val="0"/>
                        </a:spcAft>
                      </a:pPr>
                      <a:r>
                        <a:rPr lang="en-IN" sz="1600" b="1" dirty="0" smtClean="0">
                          <a:latin typeface="Book Antiqua" pitchFamily="18" charset="0"/>
                          <a:ea typeface="Calibri"/>
                          <a:cs typeface="Mangal"/>
                        </a:rPr>
                        <a:t>Kitchen</a:t>
                      </a:r>
                      <a:r>
                        <a:rPr lang="en-IN" sz="1600" b="1" baseline="0" dirty="0" smtClean="0">
                          <a:latin typeface="Book Antiqua" pitchFamily="18" charset="0"/>
                          <a:ea typeface="Calibri"/>
                          <a:cs typeface="Mangal"/>
                        </a:rPr>
                        <a:t> Devices</a:t>
                      </a:r>
                      <a:endParaRPr lang="en-IN" sz="1600" b="1" dirty="0">
                        <a:latin typeface="Book Antiqua" pitchFamily="18" charset="0"/>
                        <a:ea typeface="Calibri"/>
                        <a:cs typeface="Mangal"/>
                      </a:endParaRPr>
                    </a:p>
                  </a:txBody>
                  <a:tcPr marL="68579" marR="685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733425" algn="l"/>
                        </a:tabLst>
                        <a:defRPr/>
                      </a:pPr>
                      <a:r>
                        <a:rPr lang="en-US" sz="1800" b="0" i="0" u="none" strike="noStrike" dirty="0" smtClean="0">
                          <a:solidFill>
                            <a:schemeClr val="tx1"/>
                          </a:solidFill>
                          <a:effectLst/>
                          <a:latin typeface="Book Antiqua"/>
                        </a:rPr>
                        <a:t>-</a:t>
                      </a:r>
                    </a:p>
                    <a:p>
                      <a:pPr marL="0" marR="0" algn="ctr">
                        <a:lnSpc>
                          <a:spcPct val="115000"/>
                        </a:lnSpc>
                        <a:spcBef>
                          <a:spcPts val="0"/>
                        </a:spcBef>
                        <a:spcAft>
                          <a:spcPts val="0"/>
                        </a:spcAft>
                        <a:tabLst>
                          <a:tab pos="733425" algn="l"/>
                        </a:tabLst>
                      </a:pPr>
                      <a:endParaRPr lang="en-US" sz="1700" dirty="0" smtClean="0">
                        <a:solidFill>
                          <a:schemeClr val="tx1"/>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800" b="0" i="0" u="none" strike="noStrike" dirty="0" smtClean="0">
                          <a:solidFill>
                            <a:schemeClr val="tx1"/>
                          </a:solidFill>
                          <a:effectLst/>
                          <a:latin typeface="Book Antiqua"/>
                        </a:rPr>
                        <a:t>-</a:t>
                      </a:r>
                      <a:endParaRPr lang="en-US" sz="1800" b="0" i="0" u="none" strike="noStrike" dirty="0">
                        <a:solidFill>
                          <a:schemeClr val="tx1"/>
                        </a:solidFill>
                        <a:effectLst/>
                        <a:latin typeface="Book Antiqua"/>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IN" sz="1600" dirty="0">
                        <a:solidFill>
                          <a:schemeClr val="tx1"/>
                        </a:solidFill>
                        <a:latin typeface="Book Antiqua" pitchFamily="18" charset="0"/>
                      </a:endParaRPr>
                    </a:p>
                  </a:txBody>
                  <a:tcPr marL="9525" marR="9525" marT="83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IN" sz="1600" dirty="0">
                        <a:solidFill>
                          <a:schemeClr val="tx1"/>
                        </a:solidFill>
                        <a:latin typeface="Book Antiqua" pitchFamily="18" charset="0"/>
                      </a:endParaRPr>
                    </a:p>
                  </a:txBody>
                  <a:tcPr marL="9525" marR="9525" marT="830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IN" sz="1600" dirty="0">
                        <a:solidFill>
                          <a:schemeClr val="tx1"/>
                        </a:solidFill>
                        <a:latin typeface="Book Antiqua" pitchFamily="18" charset="0"/>
                      </a:endParaRPr>
                    </a:p>
                  </a:txBody>
                  <a:tcPr marL="9525" marR="9525" marT="8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IN" sz="1600" dirty="0">
                        <a:solidFill>
                          <a:schemeClr val="tx1"/>
                        </a:solidFill>
                        <a:latin typeface="Book Antiqua" pitchFamily="18" charset="0"/>
                      </a:endParaRPr>
                    </a:p>
                  </a:txBody>
                  <a:tcPr marL="9525" marR="9525" marT="8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dirty="0" smtClean="0">
                          <a:solidFill>
                            <a:schemeClr val="tx1"/>
                          </a:solidFill>
                          <a:effectLst/>
                          <a:latin typeface="Book Antiqua"/>
                        </a:rPr>
                        <a:t>-</a:t>
                      </a:r>
                    </a:p>
                    <a:p>
                      <a:endParaRPr lang="en-IN" sz="1600" dirty="0">
                        <a:solidFill>
                          <a:schemeClr val="tx1"/>
                        </a:solidFill>
                        <a:latin typeface="Book Antiqua" pitchFamily="18" charset="0"/>
                      </a:endParaRPr>
                    </a:p>
                  </a:txBody>
                  <a:tcPr marL="9525" marR="9525" marT="830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4377">
                <a:tc>
                  <a:txBody>
                    <a:bodyPr/>
                    <a:lstStyle/>
                    <a:p>
                      <a:pPr algn="ctr">
                        <a:spcAft>
                          <a:spcPts val="0"/>
                        </a:spcAft>
                      </a:pPr>
                      <a:r>
                        <a:rPr lang="en-US" sz="1600" b="1" dirty="0" smtClean="0">
                          <a:latin typeface="Book Antiqua" pitchFamily="18" charset="0"/>
                          <a:ea typeface="Calibri"/>
                          <a:cs typeface="Mangal"/>
                        </a:rPr>
                        <a:t>Total </a:t>
                      </a:r>
                      <a:endParaRPr lang="en-IN" sz="1600" b="1" dirty="0">
                        <a:latin typeface="Book Antiqua" pitchFamily="18" charset="0"/>
                        <a:ea typeface="Calibri"/>
                        <a:cs typeface="Mangal"/>
                      </a:endParaRPr>
                    </a:p>
                  </a:txBody>
                  <a:tcPr marL="68579" marR="685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dirty="0" smtClean="0">
                          <a:solidFill>
                            <a:schemeClr val="tx1"/>
                          </a:solidFill>
                          <a:effectLst/>
                          <a:latin typeface="Book Antiqua"/>
                        </a:rPr>
                        <a:t>650.00</a:t>
                      </a:r>
                      <a:endParaRPr lang="en-US" sz="1600" b="1" i="0" u="none" strike="noStrike" dirty="0">
                        <a:solidFill>
                          <a:schemeClr val="tx1"/>
                        </a:solidFill>
                        <a:effectLst/>
                        <a:latin typeface="Book Antiqua"/>
                      </a:endParaRPr>
                    </a:p>
                  </a:txBody>
                  <a:tcPr marL="9525" marR="9525" marT="830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dirty="0" smtClean="0">
                          <a:solidFill>
                            <a:schemeClr val="tx1"/>
                          </a:solidFill>
                          <a:effectLst/>
                          <a:latin typeface="Book Antiqua" pitchFamily="18" charset="0"/>
                        </a:rPr>
                        <a:t>756.86</a:t>
                      </a:r>
                      <a:endParaRPr lang="en-US" sz="1600" b="1" i="0" u="none" strike="noStrike" dirty="0">
                        <a:solidFill>
                          <a:schemeClr val="tx1"/>
                        </a:solidFill>
                        <a:effectLst/>
                        <a:latin typeface="Book Antiqua" pitchFamily="18" charset="0"/>
                      </a:endParaRPr>
                    </a:p>
                  </a:txBody>
                  <a:tcPr marL="9525" marR="9525" marT="830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dirty="0" smtClean="0">
                          <a:solidFill>
                            <a:schemeClr val="tx1"/>
                          </a:solidFill>
                          <a:effectLst/>
                          <a:latin typeface="Book Antiqua" pitchFamily="18" charset="0"/>
                        </a:rPr>
                        <a:t>634.07</a:t>
                      </a:r>
                      <a:endParaRPr lang="en-US" sz="1600" b="1" i="0" u="none" strike="noStrike" dirty="0">
                        <a:solidFill>
                          <a:schemeClr val="tx1"/>
                        </a:solidFill>
                        <a:effectLst/>
                        <a:latin typeface="Book Antiqua" pitchFamily="18" charset="0"/>
                      </a:endParaRPr>
                    </a:p>
                  </a:txBody>
                  <a:tcPr marL="9525" marR="9525" marT="83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dirty="0" smtClean="0">
                          <a:solidFill>
                            <a:schemeClr val="tx1"/>
                          </a:solidFill>
                          <a:effectLst/>
                          <a:latin typeface="Book Antiqua" pitchFamily="18" charset="0"/>
                        </a:rPr>
                        <a:t>505.89</a:t>
                      </a:r>
                      <a:endParaRPr lang="en-US" sz="1600" b="1" i="0" u="none" strike="noStrike" dirty="0">
                        <a:solidFill>
                          <a:schemeClr val="tx1"/>
                        </a:solidFill>
                        <a:effectLst/>
                        <a:latin typeface="Book Antiqua" pitchFamily="18" charset="0"/>
                      </a:endParaRPr>
                    </a:p>
                  </a:txBody>
                  <a:tcPr marL="9525" marR="9525" marT="830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dirty="0" smtClean="0">
                          <a:solidFill>
                            <a:schemeClr val="tx1"/>
                          </a:solidFill>
                          <a:effectLst/>
                          <a:latin typeface="Book Antiqua" pitchFamily="18" charset="0"/>
                        </a:rPr>
                        <a:t>1284.50</a:t>
                      </a:r>
                      <a:endParaRPr lang="en-US" sz="1600" b="1" i="0" u="none" strike="noStrike" dirty="0">
                        <a:solidFill>
                          <a:schemeClr val="tx1"/>
                        </a:solidFill>
                        <a:effectLst/>
                        <a:latin typeface="Book Antiqua" pitchFamily="18" charset="0"/>
                      </a:endParaRPr>
                    </a:p>
                  </a:txBody>
                  <a:tcPr marL="9525" marR="9525" marT="8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dirty="0" smtClean="0">
                          <a:solidFill>
                            <a:schemeClr val="tx1"/>
                          </a:solidFill>
                          <a:effectLst/>
                          <a:latin typeface="Book Antiqua" pitchFamily="18" charset="0"/>
                        </a:rPr>
                        <a:t>1262.75</a:t>
                      </a:r>
                      <a:endParaRPr lang="en-US" sz="1600" b="1" i="0" u="none" strike="noStrike" dirty="0">
                        <a:solidFill>
                          <a:schemeClr val="tx1"/>
                        </a:solidFill>
                        <a:effectLst/>
                        <a:latin typeface="Book Antiqua" pitchFamily="18" charset="0"/>
                      </a:endParaRPr>
                    </a:p>
                  </a:txBody>
                  <a:tcPr marL="9525" marR="9525" marT="8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dirty="0" smtClean="0">
                          <a:solidFill>
                            <a:schemeClr val="tx1"/>
                          </a:solidFill>
                          <a:effectLst/>
                          <a:latin typeface="Book Antiqua" pitchFamily="18" charset="0"/>
                        </a:rPr>
                        <a:t>2547.25</a:t>
                      </a:r>
                      <a:endParaRPr lang="en-US" sz="1600" b="1" i="0" u="none" strike="noStrike" dirty="0">
                        <a:solidFill>
                          <a:schemeClr val="tx1"/>
                        </a:solidFill>
                        <a:effectLst/>
                        <a:latin typeface="Book Antiqua" pitchFamily="18" charset="0"/>
                      </a:endParaRPr>
                    </a:p>
                  </a:txBody>
                  <a:tcPr marL="9525" marR="9525" marT="830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1"/>
          <p:cNvSpPr>
            <a:spLocks noGrp="1"/>
          </p:cNvSpPr>
          <p:nvPr>
            <p:ph idx="1"/>
          </p:nvPr>
        </p:nvSpPr>
        <p:spPr>
          <a:xfrm>
            <a:off x="457200" y="1036868"/>
            <a:ext cx="7848600" cy="4969766"/>
          </a:xfrm>
        </p:spPr>
        <p:txBody>
          <a:bodyPr>
            <a:normAutofit fontScale="70000" lnSpcReduction="20000"/>
          </a:bodyPr>
          <a:lstStyle/>
          <a:p>
            <a:pPr algn="just">
              <a:buNone/>
            </a:pPr>
            <a:r>
              <a:rPr lang="en-US" dirty="0" smtClean="0"/>
              <a:t>* All cook cum helpers have Bank Accounts.</a:t>
            </a:r>
          </a:p>
          <a:p>
            <a:pPr algn="just">
              <a:buNone/>
            </a:pPr>
            <a:endParaRPr lang="en-US" dirty="0" smtClean="0"/>
          </a:p>
          <a:p>
            <a:pPr algn="just">
              <a:buNone/>
            </a:pPr>
            <a:r>
              <a:rPr lang="en-US" dirty="0" smtClean="0"/>
              <a:t>* State Government is providing more funds than its mandatory share in cooking cost (i.e. Rs. 1.98 more in Primary and 1.08 more in U.P.).</a:t>
            </a:r>
          </a:p>
          <a:p>
            <a:pPr algn="just">
              <a:buNone/>
            </a:pPr>
            <a:r>
              <a:rPr lang="en-US" dirty="0" smtClean="0"/>
              <a:t>  </a:t>
            </a:r>
          </a:p>
          <a:p>
            <a:pPr algn="just">
              <a:buFont typeface="Wingdings 3" pitchFamily="18" charset="2"/>
              <a:buNone/>
            </a:pPr>
            <a:r>
              <a:rPr lang="en-US" b="1" dirty="0" smtClean="0"/>
              <a:t>*</a:t>
            </a:r>
            <a:r>
              <a:rPr lang="en-US" dirty="0" smtClean="0"/>
              <a:t>All payments of cook cum helpers, SHGs /MMs/  PTAs,  Food Corporation of India and Transport contractor  has been  done through ECS.</a:t>
            </a:r>
          </a:p>
          <a:p>
            <a:pPr algn="just">
              <a:buFont typeface="Wingdings 3" pitchFamily="18" charset="2"/>
              <a:buNone/>
            </a:pPr>
            <a:endParaRPr lang="en-US" dirty="0" smtClean="0"/>
          </a:p>
          <a:p>
            <a:pPr algn="just">
              <a:buNone/>
            </a:pPr>
            <a:r>
              <a:rPr lang="en-US" b="1" dirty="0" smtClean="0"/>
              <a:t>* </a:t>
            </a:r>
            <a:r>
              <a:rPr lang="en-US" dirty="0" smtClean="0"/>
              <a:t>Master training  given by  Directorate  of Food &amp; Drugs   Administration, Goa in   collaboration with FSSAI and Directorate of Education, Goa to 100 Teachers from each District namely North and South Goa in order to Sensitize children on Safe and Nutritious Food at  Schools.</a:t>
            </a:r>
          </a:p>
          <a:p>
            <a:pPr algn="just">
              <a:buFont typeface="Wingdings 3" pitchFamily="18" charset="2"/>
              <a:buNone/>
            </a:pPr>
            <a:endParaRPr lang="en-US" b="1" dirty="0" smtClean="0"/>
          </a:p>
        </p:txBody>
      </p:sp>
      <p:sp>
        <p:nvSpPr>
          <p:cNvPr id="3" name="Title 2"/>
          <p:cNvSpPr>
            <a:spLocks noGrp="1"/>
          </p:cNvSpPr>
          <p:nvPr>
            <p:ph type="title"/>
          </p:nvPr>
        </p:nvSpPr>
        <p:spPr>
          <a:xfrm>
            <a:off x="457200" y="173042"/>
            <a:ext cx="8229600" cy="664482"/>
          </a:xfrm>
        </p:spPr>
        <p:txBody>
          <a:bodyPr>
            <a:normAutofit fontScale="90000"/>
          </a:bodyPr>
          <a:lstStyle/>
          <a:p>
            <a:pPr>
              <a:defRPr/>
            </a:pPr>
            <a:r>
              <a:rPr lang="en-US" dirty="0" smtClean="0">
                <a:solidFill>
                  <a:srgbClr val="FF0000"/>
                </a:solidFill>
              </a:rPr>
              <a:t/>
            </a:r>
            <a:br>
              <a:rPr lang="en-US" dirty="0" smtClean="0">
                <a:solidFill>
                  <a:srgbClr val="FF0000"/>
                </a:solidFill>
              </a:rPr>
            </a:br>
            <a:r>
              <a:rPr lang="en-US" u="sng" dirty="0" smtClean="0">
                <a:solidFill>
                  <a:srgbClr val="FF0000"/>
                </a:solidFill>
              </a:rPr>
              <a:t>Best Practices</a:t>
            </a:r>
            <a:r>
              <a:rPr lang="en-US" dirty="0" smtClean="0">
                <a:solidFill>
                  <a:srgbClr val="FF0000"/>
                </a:solidFill>
              </a:rPr>
              <a:t/>
            </a:r>
            <a:br>
              <a:rPr lang="en-US" dirty="0" smtClean="0">
                <a:solidFill>
                  <a:srgbClr val="FF0000"/>
                </a:solidFill>
              </a:rPr>
            </a:br>
            <a:endParaRPr lang="en-US" sz="3100" dirty="0" smtClean="0"/>
          </a:p>
        </p:txBody>
      </p:sp>
      <p:sp>
        <p:nvSpPr>
          <p:cNvPr id="34820"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8E3B596-4FE2-459C-A089-2DE7B5078EB0}" type="slidenum">
              <a:rPr lang="en-US" smtClean="0"/>
              <a:pPr/>
              <a:t>23</a:t>
            </a:fld>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Proposal for Management monitoring and evaluation for the year 2018-19</a:t>
            </a:r>
            <a:endParaRPr lang="en-US" dirty="0"/>
          </a:p>
        </p:txBody>
      </p:sp>
      <p:graphicFrame>
        <p:nvGraphicFramePr>
          <p:cNvPr id="4" name="Content Placeholder 3"/>
          <p:cNvGraphicFramePr>
            <a:graphicFrameLocks noGrp="1"/>
          </p:cNvGraphicFramePr>
          <p:nvPr>
            <p:ph idx="1"/>
          </p:nvPr>
        </p:nvGraphicFramePr>
        <p:xfrm>
          <a:off x="457200" y="1600200"/>
          <a:ext cx="8229600" cy="3708400"/>
        </p:xfrm>
        <a:graphic>
          <a:graphicData uri="http://schemas.openxmlformats.org/drawingml/2006/table">
            <a:tbl>
              <a:tblPr firstRow="1" bandRow="1">
                <a:tableStyleId>{5C22544A-7EE6-4342-B048-85BDC9FD1C3A}</a:tableStyleId>
              </a:tblPr>
              <a:tblGrid>
                <a:gridCol w="838200"/>
                <a:gridCol w="4648200"/>
                <a:gridCol w="2743200"/>
              </a:tblGrid>
              <a:tr h="370840">
                <a:tc>
                  <a:txBody>
                    <a:bodyPr/>
                    <a:lstStyle/>
                    <a:p>
                      <a:r>
                        <a:rPr lang="en-US" dirty="0" smtClean="0"/>
                        <a:t>Sr. No.</a:t>
                      </a:r>
                      <a:endParaRPr lang="en-US" dirty="0"/>
                    </a:p>
                  </a:txBody>
                  <a:tcPr/>
                </a:tc>
                <a:tc>
                  <a:txBody>
                    <a:bodyPr/>
                    <a:lstStyle/>
                    <a:p>
                      <a:r>
                        <a:rPr lang="en-US" dirty="0" smtClean="0"/>
                        <a:t>Name of the items</a:t>
                      </a:r>
                      <a:endParaRPr lang="en-US" dirty="0"/>
                    </a:p>
                  </a:txBody>
                  <a:tcPr/>
                </a:tc>
                <a:tc>
                  <a:txBody>
                    <a:bodyPr/>
                    <a:lstStyle/>
                    <a:p>
                      <a:r>
                        <a:rPr lang="en-US" dirty="0" smtClean="0"/>
                        <a:t>Amount in Rs.</a:t>
                      </a:r>
                      <a:r>
                        <a:rPr lang="en-US" baseline="0" dirty="0" smtClean="0"/>
                        <a:t> In </a:t>
                      </a:r>
                      <a:r>
                        <a:rPr lang="en-US" baseline="0" dirty="0" err="1" smtClean="0"/>
                        <a:t>Lakhs</a:t>
                      </a:r>
                      <a:r>
                        <a:rPr lang="en-US" dirty="0" smtClean="0"/>
                        <a:t>.</a:t>
                      </a:r>
                      <a:endParaRPr lang="en-US" dirty="0"/>
                    </a:p>
                  </a:txBody>
                  <a:tcPr/>
                </a:tc>
              </a:tr>
              <a:tr h="370840">
                <a:tc>
                  <a:txBody>
                    <a:bodyPr/>
                    <a:lstStyle/>
                    <a:p>
                      <a:endParaRPr lang="en-US"/>
                    </a:p>
                  </a:txBody>
                  <a:tcPr/>
                </a:tc>
                <a:tc>
                  <a:txBody>
                    <a:bodyPr/>
                    <a:lstStyle/>
                    <a:p>
                      <a:r>
                        <a:rPr lang="en-US" dirty="0" smtClean="0"/>
                        <a:t>STATE</a:t>
                      </a:r>
                      <a:r>
                        <a:rPr lang="en-US" baseline="0" dirty="0" smtClean="0"/>
                        <a:t> LEVEL</a:t>
                      </a:r>
                      <a:endParaRPr lang="en-US" dirty="0"/>
                    </a:p>
                  </a:txBody>
                  <a:tcPr/>
                </a:tc>
                <a:tc>
                  <a:txBody>
                    <a:bodyPr/>
                    <a:lstStyle/>
                    <a:p>
                      <a:endParaRPr lang="en-US"/>
                    </a:p>
                  </a:txBody>
                  <a:tcPr/>
                </a:tc>
              </a:tr>
              <a:tr h="370840">
                <a:tc>
                  <a:txBody>
                    <a:bodyPr/>
                    <a:lstStyle/>
                    <a:p>
                      <a:pPr algn="ctr"/>
                      <a:r>
                        <a:rPr lang="en-US" dirty="0" smtClean="0"/>
                        <a:t>1.</a:t>
                      </a:r>
                      <a:endParaRPr lang="en-US" dirty="0"/>
                    </a:p>
                  </a:txBody>
                  <a:tcPr/>
                </a:tc>
                <a:tc>
                  <a:txBody>
                    <a:bodyPr/>
                    <a:lstStyle/>
                    <a:p>
                      <a:r>
                        <a:rPr lang="en-US" dirty="0" smtClean="0"/>
                        <a:t>Office Expenses</a:t>
                      </a:r>
                      <a:endParaRPr lang="en-US" dirty="0"/>
                    </a:p>
                  </a:txBody>
                  <a:tcPr/>
                </a:tc>
                <a:tc>
                  <a:txBody>
                    <a:bodyPr/>
                    <a:lstStyle/>
                    <a:p>
                      <a:pPr algn="ctr"/>
                      <a:r>
                        <a:rPr lang="en-US" baseline="0" dirty="0" smtClean="0"/>
                        <a:t>1.15 </a:t>
                      </a:r>
                      <a:endParaRPr lang="en-US" dirty="0"/>
                    </a:p>
                  </a:txBody>
                  <a:tcPr/>
                </a:tc>
              </a:tr>
              <a:tr h="370840">
                <a:tc>
                  <a:txBody>
                    <a:bodyPr/>
                    <a:lstStyle/>
                    <a:p>
                      <a:pPr algn="ctr"/>
                      <a:r>
                        <a:rPr lang="en-US" dirty="0" smtClean="0"/>
                        <a:t>2.</a:t>
                      </a:r>
                      <a:endParaRPr lang="en-US" dirty="0"/>
                    </a:p>
                  </a:txBody>
                  <a:tcPr/>
                </a:tc>
                <a:tc>
                  <a:txBody>
                    <a:bodyPr/>
                    <a:lstStyle/>
                    <a:p>
                      <a:r>
                        <a:rPr lang="en-US" dirty="0" smtClean="0"/>
                        <a:t>TA/DA/ Hiring of Vehicle</a:t>
                      </a:r>
                      <a:endParaRPr lang="en-US" dirty="0"/>
                    </a:p>
                  </a:txBody>
                  <a:tcPr/>
                </a:tc>
                <a:tc>
                  <a:txBody>
                    <a:bodyPr/>
                    <a:lstStyle/>
                    <a:p>
                      <a:pPr algn="ctr"/>
                      <a:r>
                        <a:rPr lang="en-US" dirty="0" smtClean="0"/>
                        <a:t>2.00</a:t>
                      </a:r>
                      <a:endParaRPr lang="en-US" dirty="0"/>
                    </a:p>
                  </a:txBody>
                  <a:tcPr/>
                </a:tc>
              </a:tr>
              <a:tr h="370840">
                <a:tc>
                  <a:txBody>
                    <a:bodyPr/>
                    <a:lstStyle/>
                    <a:p>
                      <a:pPr algn="ctr"/>
                      <a:r>
                        <a:rPr lang="en-US" dirty="0" smtClean="0"/>
                        <a:t>3.</a:t>
                      </a:r>
                      <a:endParaRPr lang="en-US" dirty="0"/>
                    </a:p>
                  </a:txBody>
                  <a:tcPr/>
                </a:tc>
                <a:tc>
                  <a:txBody>
                    <a:bodyPr/>
                    <a:lstStyle/>
                    <a:p>
                      <a:r>
                        <a:rPr lang="en-US" dirty="0" smtClean="0"/>
                        <a:t>MIS Coordinator</a:t>
                      </a:r>
                      <a:endParaRPr lang="en-US" dirty="0"/>
                    </a:p>
                  </a:txBody>
                  <a:tcPr/>
                </a:tc>
                <a:tc>
                  <a:txBody>
                    <a:bodyPr/>
                    <a:lstStyle/>
                    <a:p>
                      <a:pPr algn="ctr"/>
                      <a:r>
                        <a:rPr lang="en-US" dirty="0" smtClean="0"/>
                        <a:t>2.16</a:t>
                      </a:r>
                      <a:endParaRPr lang="en-US" dirty="0"/>
                    </a:p>
                  </a:txBody>
                  <a:tcPr/>
                </a:tc>
              </a:tr>
              <a:tr h="370840">
                <a:tc>
                  <a:txBody>
                    <a:bodyPr/>
                    <a:lstStyle/>
                    <a:p>
                      <a:pPr algn="ctr"/>
                      <a:r>
                        <a:rPr lang="en-US" dirty="0" smtClean="0"/>
                        <a:t>4.</a:t>
                      </a:r>
                      <a:endParaRPr lang="en-US" dirty="0"/>
                    </a:p>
                  </a:txBody>
                  <a:tcPr/>
                </a:tc>
                <a:tc>
                  <a:txBody>
                    <a:bodyPr/>
                    <a:lstStyle/>
                    <a:p>
                      <a:r>
                        <a:rPr lang="en-US" dirty="0" smtClean="0"/>
                        <a:t>Data Entry Operators</a:t>
                      </a:r>
                      <a:endParaRPr lang="en-US" dirty="0"/>
                    </a:p>
                  </a:txBody>
                  <a:tcPr/>
                </a:tc>
                <a:tc>
                  <a:txBody>
                    <a:bodyPr/>
                    <a:lstStyle/>
                    <a:p>
                      <a:pPr algn="ctr"/>
                      <a:r>
                        <a:rPr lang="en-US" dirty="0" smtClean="0"/>
                        <a:t>4.68</a:t>
                      </a:r>
                      <a:endParaRPr lang="en-US" dirty="0"/>
                    </a:p>
                  </a:txBody>
                  <a:tcPr/>
                </a:tc>
              </a:tr>
              <a:tr h="370840">
                <a:tc>
                  <a:txBody>
                    <a:bodyPr/>
                    <a:lstStyle/>
                    <a:p>
                      <a:pPr algn="ctr"/>
                      <a:endParaRPr lang="en-US" dirty="0"/>
                    </a:p>
                  </a:txBody>
                  <a:tcPr/>
                </a:tc>
                <a:tc>
                  <a:txBody>
                    <a:bodyPr/>
                    <a:lstStyle/>
                    <a:p>
                      <a:r>
                        <a:rPr lang="en-US" dirty="0" smtClean="0"/>
                        <a:t>BLOCK LEVEL</a:t>
                      </a:r>
                      <a:endParaRPr lang="en-US" dirty="0"/>
                    </a:p>
                  </a:txBody>
                  <a:tcPr/>
                </a:tc>
                <a:tc>
                  <a:txBody>
                    <a:bodyPr/>
                    <a:lstStyle/>
                    <a:p>
                      <a:pPr algn="ctr"/>
                      <a:endParaRPr lang="en-US" dirty="0"/>
                    </a:p>
                  </a:txBody>
                  <a:tcPr/>
                </a:tc>
              </a:tr>
              <a:tr h="370840">
                <a:tc>
                  <a:txBody>
                    <a:bodyPr/>
                    <a:lstStyle/>
                    <a:p>
                      <a:pPr algn="ctr"/>
                      <a:r>
                        <a:rPr lang="en-US" dirty="0" smtClean="0"/>
                        <a:t>5</a:t>
                      </a:r>
                      <a:endParaRPr lang="en-US" dirty="0"/>
                    </a:p>
                  </a:txBody>
                  <a:tcPr/>
                </a:tc>
                <a:tc>
                  <a:txBody>
                    <a:bodyPr/>
                    <a:lstStyle/>
                    <a:p>
                      <a:r>
                        <a:rPr lang="en-US" dirty="0" smtClean="0"/>
                        <a:t>Nutrition Experts</a:t>
                      </a:r>
                      <a:endParaRPr lang="en-US" dirty="0"/>
                    </a:p>
                  </a:txBody>
                  <a:tcPr/>
                </a:tc>
                <a:tc>
                  <a:txBody>
                    <a:bodyPr/>
                    <a:lstStyle/>
                    <a:p>
                      <a:pPr algn="ctr"/>
                      <a:r>
                        <a:rPr lang="en-US" dirty="0" smtClean="0"/>
                        <a:t>5.40</a:t>
                      </a:r>
                      <a:endParaRPr lang="en-US" dirty="0"/>
                    </a:p>
                  </a:txBody>
                  <a:tcPr/>
                </a:tc>
              </a:tr>
              <a:tr h="370840">
                <a:tc>
                  <a:txBody>
                    <a:bodyPr/>
                    <a:lstStyle/>
                    <a:p>
                      <a:pPr algn="ctr"/>
                      <a:r>
                        <a:rPr lang="en-US" dirty="0" smtClean="0"/>
                        <a:t>6</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Data Entry Operators</a:t>
                      </a:r>
                      <a:endParaRPr lang="en-US" dirty="0"/>
                    </a:p>
                  </a:txBody>
                  <a:tcPr/>
                </a:tc>
                <a:tc>
                  <a:txBody>
                    <a:bodyPr/>
                    <a:lstStyle/>
                    <a:p>
                      <a:pPr algn="ctr"/>
                      <a:r>
                        <a:rPr lang="en-US" dirty="0" smtClean="0"/>
                        <a:t>18.72</a:t>
                      </a:r>
                      <a:endParaRPr lang="en-US" dirty="0"/>
                    </a:p>
                  </a:txBody>
                  <a:tcPr/>
                </a:tc>
              </a:tr>
              <a:tr h="370840">
                <a:tc>
                  <a:txBody>
                    <a:bodyPr/>
                    <a:lstStyle/>
                    <a:p>
                      <a:pPr algn="ctr"/>
                      <a:r>
                        <a:rPr lang="en-US" dirty="0" smtClean="0"/>
                        <a:t>7</a:t>
                      </a:r>
                      <a:endParaRPr lang="en-US" dirty="0"/>
                    </a:p>
                  </a:txBody>
                  <a:tcPr/>
                </a:tc>
                <a:tc>
                  <a:txBody>
                    <a:bodyPr/>
                    <a:lstStyle/>
                    <a:p>
                      <a:r>
                        <a:rPr lang="en-US" dirty="0" smtClean="0"/>
                        <a:t>Social Audit</a:t>
                      </a:r>
                      <a:endParaRPr lang="en-US" dirty="0"/>
                    </a:p>
                  </a:txBody>
                  <a:tcPr/>
                </a:tc>
                <a:tc>
                  <a:txBody>
                    <a:bodyPr/>
                    <a:lstStyle/>
                    <a:p>
                      <a:pPr algn="ctr"/>
                      <a:r>
                        <a:rPr lang="en-US" dirty="0" smtClean="0"/>
                        <a:t>2.72</a:t>
                      </a:r>
                      <a:endParaRPr lang="en-US" dirty="0"/>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Proposal for Management monitoring and evaluation for the year 2018-19 (Continued)</a:t>
            </a:r>
            <a:endParaRPr lang="en-US" sz="3200" dirty="0"/>
          </a:p>
        </p:txBody>
      </p:sp>
      <p:graphicFrame>
        <p:nvGraphicFramePr>
          <p:cNvPr id="4" name="Content Placeholder 3"/>
          <p:cNvGraphicFramePr>
            <a:graphicFrameLocks noGrp="1"/>
          </p:cNvGraphicFramePr>
          <p:nvPr>
            <p:ph idx="1"/>
          </p:nvPr>
        </p:nvGraphicFramePr>
        <p:xfrm>
          <a:off x="457200" y="1600200"/>
          <a:ext cx="8229600" cy="3708400"/>
        </p:xfrm>
        <a:graphic>
          <a:graphicData uri="http://schemas.openxmlformats.org/drawingml/2006/table">
            <a:tbl>
              <a:tblPr firstRow="1" bandRow="1">
                <a:tableStyleId>{5C22544A-7EE6-4342-B048-85BDC9FD1C3A}</a:tableStyleId>
              </a:tblPr>
              <a:tblGrid>
                <a:gridCol w="838200"/>
                <a:gridCol w="4648200"/>
                <a:gridCol w="2743200"/>
              </a:tblGrid>
              <a:tr h="370840">
                <a:tc>
                  <a:txBody>
                    <a:bodyPr/>
                    <a:lstStyle/>
                    <a:p>
                      <a:r>
                        <a:rPr lang="en-US" dirty="0" smtClean="0"/>
                        <a:t>Sr. No.</a:t>
                      </a:r>
                      <a:endParaRPr lang="en-US" dirty="0"/>
                    </a:p>
                  </a:txBody>
                  <a:tcPr/>
                </a:tc>
                <a:tc>
                  <a:txBody>
                    <a:bodyPr/>
                    <a:lstStyle/>
                    <a:p>
                      <a:r>
                        <a:rPr lang="en-US" dirty="0" smtClean="0"/>
                        <a:t>Name of the items</a:t>
                      </a:r>
                      <a:endParaRPr lang="en-US" dirty="0"/>
                    </a:p>
                  </a:txBody>
                  <a:tcPr/>
                </a:tc>
                <a:tc>
                  <a:txBody>
                    <a:bodyPr/>
                    <a:lstStyle/>
                    <a:p>
                      <a:r>
                        <a:rPr lang="en-US" dirty="0" smtClean="0"/>
                        <a:t>Amount in Rs.</a:t>
                      </a:r>
                      <a:r>
                        <a:rPr lang="en-US" baseline="0" dirty="0" smtClean="0"/>
                        <a:t> In </a:t>
                      </a:r>
                      <a:r>
                        <a:rPr lang="en-US" baseline="0" dirty="0" err="1" smtClean="0"/>
                        <a:t>Lakhs</a:t>
                      </a:r>
                      <a:r>
                        <a:rPr lang="en-US" dirty="0" smtClean="0"/>
                        <a:t>.</a:t>
                      </a:r>
                      <a:endParaRPr lang="en-US" dirty="0"/>
                    </a:p>
                  </a:txBody>
                  <a:tcPr/>
                </a:tc>
              </a:tr>
              <a:tr h="370840">
                <a:tc>
                  <a:txBody>
                    <a:bodyPr/>
                    <a:lstStyle/>
                    <a:p>
                      <a:endParaRPr lang="en-US"/>
                    </a:p>
                  </a:txBody>
                  <a:tcPr/>
                </a:tc>
                <a:tc>
                  <a:txBody>
                    <a:bodyPr/>
                    <a:lstStyle/>
                    <a:p>
                      <a:r>
                        <a:rPr lang="en-US" dirty="0" smtClean="0"/>
                        <a:t>SCHOOL </a:t>
                      </a:r>
                      <a:r>
                        <a:rPr lang="en-US" baseline="0" dirty="0" smtClean="0"/>
                        <a:t> LEVEL</a:t>
                      </a:r>
                      <a:endParaRPr lang="en-US" dirty="0"/>
                    </a:p>
                  </a:txBody>
                  <a:tcPr/>
                </a:tc>
                <a:tc>
                  <a:txBody>
                    <a:bodyPr/>
                    <a:lstStyle/>
                    <a:p>
                      <a:endParaRPr lang="en-US"/>
                    </a:p>
                  </a:txBody>
                  <a:tcPr/>
                </a:tc>
              </a:tr>
              <a:tr h="370840">
                <a:tc>
                  <a:txBody>
                    <a:bodyPr/>
                    <a:lstStyle/>
                    <a:p>
                      <a:pPr algn="ctr"/>
                      <a:r>
                        <a:rPr lang="en-US" dirty="0" smtClean="0"/>
                        <a:t>8.</a:t>
                      </a:r>
                      <a:endParaRPr lang="en-US" dirty="0"/>
                    </a:p>
                  </a:txBody>
                  <a:tcPr/>
                </a:tc>
                <a:tc>
                  <a:txBody>
                    <a:bodyPr/>
                    <a:lstStyle/>
                    <a:p>
                      <a:r>
                        <a:rPr lang="en-US" dirty="0" smtClean="0"/>
                        <a:t>Forms and Stationary</a:t>
                      </a:r>
                      <a:endParaRPr lang="en-US" dirty="0"/>
                    </a:p>
                  </a:txBody>
                  <a:tcPr/>
                </a:tc>
                <a:tc>
                  <a:txBody>
                    <a:bodyPr/>
                    <a:lstStyle/>
                    <a:p>
                      <a:pPr algn="ctr"/>
                      <a:r>
                        <a:rPr lang="en-US" dirty="0" smtClean="0"/>
                        <a:t>8.28</a:t>
                      </a:r>
                      <a:endParaRPr lang="en-US" dirty="0"/>
                    </a:p>
                  </a:txBody>
                  <a:tcPr/>
                </a:tc>
              </a:tr>
              <a:tr h="370840">
                <a:tc>
                  <a:txBody>
                    <a:bodyPr/>
                    <a:lstStyle/>
                    <a:p>
                      <a:pPr algn="ctr"/>
                      <a:r>
                        <a:rPr lang="en-US" dirty="0" smtClean="0"/>
                        <a:t>9.</a:t>
                      </a:r>
                      <a:endParaRPr lang="en-US" dirty="0"/>
                    </a:p>
                  </a:txBody>
                  <a:tcPr/>
                </a:tc>
                <a:tc>
                  <a:txBody>
                    <a:bodyPr/>
                    <a:lstStyle/>
                    <a:p>
                      <a:r>
                        <a:rPr lang="en-US" dirty="0" smtClean="0"/>
                        <a:t>Smart Phone</a:t>
                      </a:r>
                      <a:endParaRPr lang="en-US" dirty="0"/>
                    </a:p>
                  </a:txBody>
                  <a:tcPr/>
                </a:tc>
                <a:tc>
                  <a:txBody>
                    <a:bodyPr/>
                    <a:lstStyle/>
                    <a:p>
                      <a:pPr algn="ctr"/>
                      <a:r>
                        <a:rPr lang="en-US" dirty="0" smtClean="0"/>
                        <a:t>0.32</a:t>
                      </a:r>
                      <a:endParaRPr lang="en-US" dirty="0"/>
                    </a:p>
                  </a:txBody>
                  <a:tcPr/>
                </a:tc>
              </a:tr>
              <a:tr h="370840">
                <a:tc>
                  <a:txBody>
                    <a:bodyPr/>
                    <a:lstStyle/>
                    <a:p>
                      <a:pPr algn="ctr"/>
                      <a:r>
                        <a:rPr lang="en-US" dirty="0" smtClean="0"/>
                        <a:t>10.</a:t>
                      </a:r>
                      <a:endParaRPr lang="en-US" dirty="0"/>
                    </a:p>
                  </a:txBody>
                  <a:tcPr/>
                </a:tc>
                <a:tc>
                  <a:txBody>
                    <a:bodyPr/>
                    <a:lstStyle/>
                    <a:p>
                      <a:r>
                        <a:rPr lang="en-US" dirty="0" smtClean="0"/>
                        <a:t>Testing of Food Samples </a:t>
                      </a:r>
                      <a:endParaRPr lang="en-US" dirty="0"/>
                    </a:p>
                  </a:txBody>
                  <a:tcPr/>
                </a:tc>
                <a:tc>
                  <a:txBody>
                    <a:bodyPr/>
                    <a:lstStyle/>
                    <a:p>
                      <a:pPr algn="ctr"/>
                      <a:r>
                        <a:rPr lang="en-US" dirty="0" smtClean="0"/>
                        <a:t>3.43</a:t>
                      </a:r>
                      <a:endParaRPr lang="en-US" dirty="0"/>
                    </a:p>
                  </a:txBody>
                  <a:tcPr/>
                </a:tc>
              </a:tr>
              <a:tr h="370840">
                <a:tc>
                  <a:txBody>
                    <a:bodyPr/>
                    <a:lstStyle/>
                    <a:p>
                      <a:pPr algn="ctr"/>
                      <a:r>
                        <a:rPr lang="en-US" dirty="0" smtClean="0"/>
                        <a:t>11.</a:t>
                      </a:r>
                      <a:endParaRPr lang="en-US" dirty="0"/>
                    </a:p>
                  </a:txBody>
                  <a:tcPr/>
                </a:tc>
                <a:tc>
                  <a:txBody>
                    <a:bodyPr/>
                    <a:lstStyle/>
                    <a:p>
                      <a:r>
                        <a:rPr lang="en-US" dirty="0" smtClean="0"/>
                        <a:t>Training to Cook cum Helpers</a:t>
                      </a:r>
                      <a:endParaRPr lang="en-US" dirty="0"/>
                    </a:p>
                  </a:txBody>
                  <a:tcPr/>
                </a:tc>
                <a:tc>
                  <a:txBody>
                    <a:bodyPr/>
                    <a:lstStyle/>
                    <a:p>
                      <a:pPr algn="ctr"/>
                      <a:r>
                        <a:rPr lang="en-US" dirty="0" smtClean="0"/>
                        <a:t>2.00</a:t>
                      </a:r>
                      <a:endParaRPr lang="en-US" dirty="0"/>
                    </a:p>
                  </a:txBody>
                  <a:tcPr/>
                </a:tc>
              </a:tr>
              <a:tr h="370840">
                <a:tc>
                  <a:txBody>
                    <a:bodyPr/>
                    <a:lstStyle/>
                    <a:p>
                      <a:pPr algn="ctr"/>
                      <a:r>
                        <a:rPr lang="en-US" dirty="0" smtClean="0"/>
                        <a:t>12.</a:t>
                      </a:r>
                      <a:endParaRPr lang="en-US" dirty="0"/>
                    </a:p>
                  </a:txBody>
                  <a:tcPr/>
                </a:tc>
                <a:tc>
                  <a:txBody>
                    <a:bodyPr/>
                    <a:lstStyle/>
                    <a:p>
                      <a:r>
                        <a:rPr lang="en-US" dirty="0" smtClean="0"/>
                        <a:t>Training on Health and Hygiene</a:t>
                      </a:r>
                      <a:endParaRPr lang="en-US" dirty="0"/>
                    </a:p>
                  </a:txBody>
                  <a:tcPr/>
                </a:tc>
                <a:tc>
                  <a:txBody>
                    <a:bodyPr/>
                    <a:lstStyle/>
                    <a:p>
                      <a:pPr algn="ctr"/>
                      <a:r>
                        <a:rPr lang="en-US" dirty="0" smtClean="0"/>
                        <a:t>1.00</a:t>
                      </a:r>
                      <a:endParaRPr lang="en-US" dirty="0"/>
                    </a:p>
                  </a:txBody>
                  <a:tcPr/>
                </a:tc>
              </a:tr>
              <a:tr h="370840">
                <a:tc>
                  <a:txBody>
                    <a:bodyPr/>
                    <a:lstStyle/>
                    <a:p>
                      <a:pPr algn="ctr"/>
                      <a:r>
                        <a:rPr lang="en-US" dirty="0" smtClean="0"/>
                        <a:t>13.</a:t>
                      </a:r>
                      <a:endParaRPr lang="en-US" dirty="0"/>
                    </a:p>
                  </a:txBody>
                  <a:tcPr/>
                </a:tc>
                <a:tc>
                  <a:txBody>
                    <a:bodyPr/>
                    <a:lstStyle/>
                    <a:p>
                      <a:r>
                        <a:rPr lang="en-US" dirty="0" smtClean="0"/>
                        <a:t>IVRS Project</a:t>
                      </a:r>
                      <a:endParaRPr lang="en-US" dirty="0"/>
                    </a:p>
                  </a:txBody>
                  <a:tcPr/>
                </a:tc>
                <a:tc>
                  <a:txBody>
                    <a:bodyPr/>
                    <a:lstStyle/>
                    <a:p>
                      <a:pPr algn="ctr"/>
                      <a:r>
                        <a:rPr lang="en-US" dirty="0" smtClean="0"/>
                        <a:t>8.14</a:t>
                      </a:r>
                      <a:endParaRPr lang="en-US" dirty="0"/>
                    </a:p>
                  </a:txBody>
                  <a:tcPr/>
                </a:tc>
              </a:tr>
              <a:tr h="370840">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TOTAL</a:t>
                      </a:r>
                      <a:endParaRPr lang="en-US" dirty="0"/>
                    </a:p>
                  </a:txBody>
                  <a:tcPr/>
                </a:tc>
                <a:tc>
                  <a:txBody>
                    <a:bodyPr/>
                    <a:lstStyle/>
                    <a:p>
                      <a:pPr algn="ctr"/>
                      <a:r>
                        <a:rPr lang="en-US" dirty="0" smtClean="0"/>
                        <a:t>60.00</a:t>
                      </a:r>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71076"/>
            <a:ext cx="8229600" cy="5354611"/>
          </a:xfrm>
        </p:spPr>
        <p:txBody>
          <a:bodyPr/>
          <a:lstStyle/>
          <a:p>
            <a:pPr algn="ctr" eaLnBrk="1" hangingPunct="1">
              <a:buFontTx/>
              <a:buNone/>
            </a:pPr>
            <a:endParaRPr lang="en-US" altLang="en-US" sz="9600" dirty="0" smtClean="0">
              <a:latin typeface="Book Antiqua" pitchFamily="18" charset="0"/>
            </a:endParaRPr>
          </a:p>
          <a:p>
            <a:pPr algn="ctr" eaLnBrk="1" hangingPunct="1">
              <a:buFontTx/>
              <a:buNone/>
            </a:pPr>
            <a:r>
              <a:rPr lang="en-US" altLang="en-US" sz="9600" dirty="0" smtClean="0">
                <a:latin typeface="Bell MT" pitchFamily="18" charset="0"/>
              </a:rPr>
              <a:t>THANK YOU</a:t>
            </a:r>
          </a:p>
        </p:txBody>
      </p:sp>
      <p:sp>
        <p:nvSpPr>
          <p:cNvPr id="41987"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5022B04-BEC8-4E46-876A-4C0DBEF9EAF5}" type="slidenum">
              <a:rPr lang="en-US" smtClean="0"/>
              <a:pPr/>
              <a:t>26</a:t>
            </a:fld>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iterate type="lt">
                                    <p:tmPct val="0"/>
                                  </p:iterate>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mph" presetSubtype="2" fill="hold" nodeType="clickEffect">
                                  <p:stCondLst>
                                    <p:cond delay="0"/>
                                  </p:stCondLst>
                                  <p:iterate type="lt">
                                    <p:tmPct val="0"/>
                                  </p:iterate>
                                  <p:childTnLst>
                                    <p:anim to="1.5" calcmode="lin" valueType="num">
                                      <p:cBhvr override="childStyle">
                                        <p:cTn id="12" dur="2000" fill="hold"/>
                                        <p:tgtEl>
                                          <p:spTgt spid="3">
                                            <p:txEl>
                                              <p:pRg st="1" end="1"/>
                                            </p:txEl>
                                          </p:spTgt>
                                        </p:tgtEl>
                                        <p:attrNameLst>
                                          <p:attrName>style.fontSize</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xit" presetSubtype="16" fill="hold" nodeType="clickEffect">
                                  <p:stCondLst>
                                    <p:cond delay="0"/>
                                  </p:stCondLst>
                                  <p:iterate type="lt">
                                    <p:tmPct val="0"/>
                                  </p:iterate>
                                  <p:childTnLst>
                                    <p:animEffect transition="out" filter="diamond(in)">
                                      <p:cBhvr>
                                        <p:cTn id="16" dur="2000"/>
                                        <p:tgtEl>
                                          <p:spTgt spid="3">
                                            <p:txEl>
                                              <p:pRg st="1" end="1"/>
                                            </p:txEl>
                                          </p:spTgt>
                                        </p:tgtEl>
                                      </p:cBhvr>
                                    </p:animEffect>
                                    <p:set>
                                      <p:cBhvr>
                                        <p:cTn id="17"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6"/>
          <p:cNvSpPr>
            <a:spLocks noGrp="1"/>
          </p:cNvSpPr>
          <p:nvPr>
            <p:ph idx="1"/>
          </p:nvPr>
        </p:nvSpPr>
        <p:spPr>
          <a:xfrm>
            <a:off x="381000" y="1169765"/>
            <a:ext cx="8229600" cy="5555339"/>
          </a:xfrm>
        </p:spPr>
        <p:txBody>
          <a:bodyPr/>
          <a:lstStyle/>
          <a:p>
            <a:pPr eaLnBrk="1" hangingPunct="1"/>
            <a:endParaRPr lang="en-US" b="1" smtClean="0"/>
          </a:p>
          <a:p>
            <a:pPr eaLnBrk="1" hangingPunct="1">
              <a:buFontTx/>
              <a:buNone/>
            </a:pPr>
            <a:endParaRPr lang="en-IN" smtClean="0"/>
          </a:p>
        </p:txBody>
      </p:sp>
      <p:sp>
        <p:nvSpPr>
          <p:cNvPr id="11267"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C048C31-7355-440F-AD2A-2A5E2FB94C14}" type="slidenum">
              <a:rPr lang="en-US" smtClean="0"/>
              <a:pPr/>
              <a:t>3</a:t>
            </a:fld>
            <a:endParaRPr lang="en-US" smtClean="0"/>
          </a:p>
        </p:txBody>
      </p:sp>
      <p:sp>
        <p:nvSpPr>
          <p:cNvPr id="13314" name="Title 1"/>
          <p:cNvSpPr>
            <a:spLocks noGrp="1"/>
          </p:cNvSpPr>
          <p:nvPr>
            <p:ph type="title"/>
          </p:nvPr>
        </p:nvSpPr>
        <p:spPr>
          <a:xfrm>
            <a:off x="685800" y="372386"/>
            <a:ext cx="7531100" cy="1143000"/>
          </a:xfrm>
        </p:spPr>
        <p:txBody>
          <a:bodyPr/>
          <a:lstStyle/>
          <a:p>
            <a:pPr eaLnBrk="1" fontAlgn="auto" hangingPunct="1">
              <a:spcAft>
                <a:spcPts val="0"/>
              </a:spcAft>
              <a:buClr>
                <a:schemeClr val="accent6">
                  <a:lumMod val="75000"/>
                </a:schemeClr>
              </a:buClr>
              <a:buFont typeface="Georgia" pitchFamily="18" charset="0"/>
              <a:buNone/>
              <a:defRPr/>
            </a:pPr>
            <a:r>
              <a:rPr lang="en-US" sz="4000" i="1" u="sng" dirty="0" smtClean="0">
                <a:solidFill>
                  <a:srgbClr val="FF0000"/>
                </a:solidFill>
                <a:latin typeface="Book Antiqua" pitchFamily="18" charset="0"/>
              </a:rPr>
              <a:t>MENU FOR MID-DAY MEAL</a:t>
            </a:r>
            <a:endParaRPr lang="en-IN" sz="4000" i="1" u="sng" dirty="0" smtClean="0">
              <a:solidFill>
                <a:srgbClr val="FF0000"/>
              </a:solidFill>
              <a:latin typeface="Book Antiqua" pitchFamily="18" charset="0"/>
            </a:endParaRPr>
          </a:p>
        </p:txBody>
      </p:sp>
      <p:graphicFrame>
        <p:nvGraphicFramePr>
          <p:cNvPr id="8" name="Table 7"/>
          <p:cNvGraphicFramePr>
            <a:graphicFrameLocks noGrp="1"/>
          </p:cNvGraphicFramePr>
          <p:nvPr/>
        </p:nvGraphicFramePr>
        <p:xfrm>
          <a:off x="762000" y="1435557"/>
          <a:ext cx="7924800" cy="5182952"/>
        </p:xfrm>
        <a:graphic>
          <a:graphicData uri="http://schemas.openxmlformats.org/drawingml/2006/table">
            <a:tbl>
              <a:tblPr>
                <a:tableStyleId>{284E427A-3D55-4303-BF80-6455036E1DE7}</a:tableStyleId>
              </a:tblPr>
              <a:tblGrid>
                <a:gridCol w="3617995"/>
                <a:gridCol w="4306805"/>
              </a:tblGrid>
              <a:tr h="51237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u="none" strike="noStrike" cap="none" normalizeH="0" baseline="0" dirty="0" smtClean="0">
                          <a:ln>
                            <a:noFill/>
                          </a:ln>
                          <a:effectLst/>
                          <a:latin typeface="Book Antiqua" pitchFamily="18" charset="0"/>
                        </a:rPr>
                        <a:t>Earlier Menu</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u="none" strike="noStrike" cap="none" normalizeH="0" baseline="0" dirty="0" smtClean="0">
                          <a:ln>
                            <a:noFill/>
                          </a:ln>
                          <a:effectLst/>
                          <a:latin typeface="Book Antiqua" pitchFamily="18" charset="0"/>
                        </a:rPr>
                        <a:t>Existing</a:t>
                      </a:r>
                      <a:r>
                        <a:rPr kumimoji="0" lang="en-US" sz="2000" b="1" i="0" u="none" strike="noStrike" cap="none" normalizeH="0" baseline="0" dirty="0" smtClean="0">
                          <a:ln>
                            <a:noFill/>
                          </a:ln>
                          <a:solidFill>
                            <a:schemeClr val="tx1"/>
                          </a:solidFill>
                          <a:effectLst/>
                          <a:latin typeface="Book Antiqua" pitchFamily="18" charset="0"/>
                        </a:rPr>
                        <a:t> Menu</a:t>
                      </a:r>
                    </a:p>
                  </a:txBody>
                  <a:tcPr horzOverflow="overflow">
                    <a:solidFill>
                      <a:schemeClr val="bg1"/>
                    </a:solidFill>
                  </a:tcPr>
                </a:tc>
              </a:tr>
              <a:tr h="467057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Book Antiqua" pitchFamily="18" charset="0"/>
                        </a:rPr>
                        <a:t>Bhaji</a:t>
                      </a:r>
                      <a:r>
                        <a:rPr kumimoji="0" lang="en-US" sz="2000" b="0" i="0" u="none" strike="noStrike" cap="none" normalizeH="0" baseline="0" dirty="0" smtClean="0">
                          <a:ln>
                            <a:noFill/>
                          </a:ln>
                          <a:solidFill>
                            <a:schemeClr val="tx1"/>
                          </a:solidFill>
                          <a:effectLst/>
                          <a:latin typeface="Book Antiqua" pitchFamily="18" charset="0"/>
                        </a:rPr>
                        <a:t> </a:t>
                      </a:r>
                      <a:r>
                        <a:rPr kumimoji="0" lang="en-US" sz="2000" b="0" i="0" u="none" strike="noStrike" cap="none" normalizeH="0" baseline="0" dirty="0" err="1" smtClean="0">
                          <a:ln>
                            <a:noFill/>
                          </a:ln>
                          <a:solidFill>
                            <a:schemeClr val="tx1"/>
                          </a:solidFill>
                          <a:effectLst/>
                          <a:latin typeface="Book Antiqua" pitchFamily="18" charset="0"/>
                        </a:rPr>
                        <a:t>Pav</a:t>
                      </a:r>
                      <a:r>
                        <a:rPr kumimoji="0" lang="en-US" sz="2000" b="0" i="0" u="none" strike="noStrike" cap="none" normalizeH="0" baseline="0" dirty="0" smtClean="0">
                          <a:ln>
                            <a:noFill/>
                          </a:ln>
                          <a:solidFill>
                            <a:schemeClr val="tx1"/>
                          </a:solidFill>
                          <a:effectLst/>
                          <a:latin typeface="Book Antiqua" pitchFamily="18" charset="0"/>
                        </a:rPr>
                        <a:t>/</a:t>
                      </a:r>
                      <a:r>
                        <a:rPr kumimoji="0" lang="en-US" sz="2000" b="0" i="0" u="none" strike="noStrike" cap="none" normalizeH="0" baseline="0" dirty="0" err="1" smtClean="0">
                          <a:ln>
                            <a:noFill/>
                          </a:ln>
                          <a:solidFill>
                            <a:schemeClr val="tx1"/>
                          </a:solidFill>
                          <a:effectLst/>
                          <a:latin typeface="Book Antiqua" pitchFamily="18" charset="0"/>
                        </a:rPr>
                        <a:t>Puri</a:t>
                      </a:r>
                      <a:r>
                        <a:rPr kumimoji="0" lang="en-US" sz="2000" b="0" i="0" u="none" strike="noStrike" cap="none" normalizeH="0" baseline="0" dirty="0" smtClean="0">
                          <a:ln>
                            <a:noFill/>
                          </a:ln>
                          <a:solidFill>
                            <a:schemeClr val="tx1"/>
                          </a:solidFill>
                          <a:effectLst/>
                          <a:latin typeface="Book Antiqua" pitchFamily="18" charset="0"/>
                        </a:rPr>
                        <a:t>/</a:t>
                      </a:r>
                      <a:r>
                        <a:rPr kumimoji="0" lang="en-US" sz="2000" b="0" i="0" u="none" strike="noStrike" cap="none" normalizeH="0" baseline="0" dirty="0" err="1" smtClean="0">
                          <a:ln>
                            <a:noFill/>
                          </a:ln>
                          <a:solidFill>
                            <a:schemeClr val="tx1"/>
                          </a:solidFill>
                          <a:effectLst/>
                          <a:latin typeface="Book Antiqua" pitchFamily="18" charset="0"/>
                        </a:rPr>
                        <a:t>Chapati</a:t>
                      </a:r>
                      <a:endParaRPr kumimoji="0" lang="en-US" sz="2000" b="0" i="0" u="none" strike="noStrike" cap="none" normalizeH="0" baseline="0" dirty="0" smtClean="0">
                        <a:ln>
                          <a:noFill/>
                        </a:ln>
                        <a:solidFill>
                          <a:schemeClr val="tx1"/>
                        </a:solidFill>
                        <a:effectLst/>
                        <a:latin typeface="Book Antiqua"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2000" b="0" i="0" u="none" strike="noStrike" cap="none" normalizeH="0" baseline="0" dirty="0" smtClean="0">
                          <a:ln>
                            <a:noFill/>
                          </a:ln>
                          <a:solidFill>
                            <a:schemeClr val="tx1"/>
                          </a:solidFill>
                          <a:effectLst/>
                          <a:latin typeface="Book Antiqua" pitchFamily="18" charset="0"/>
                        </a:rPr>
                        <a:t>Vegetable </a:t>
                      </a:r>
                      <a:r>
                        <a:rPr kumimoji="0" lang="en-US" sz="2000" b="0" i="0" u="none" strike="noStrike" cap="none" normalizeH="0" baseline="0" dirty="0" err="1" smtClean="0">
                          <a:ln>
                            <a:noFill/>
                          </a:ln>
                          <a:solidFill>
                            <a:schemeClr val="tx1"/>
                          </a:solidFill>
                          <a:effectLst/>
                          <a:latin typeface="Book Antiqua" pitchFamily="18" charset="0"/>
                        </a:rPr>
                        <a:t>Pulao</a:t>
                      </a:r>
                      <a:endParaRPr kumimoji="0" lang="en-US" sz="2000" b="0" i="0" u="none" strike="noStrike" cap="none" normalizeH="0" baseline="0" dirty="0" smtClean="0">
                        <a:ln>
                          <a:noFill/>
                        </a:ln>
                        <a:solidFill>
                          <a:schemeClr val="tx1"/>
                        </a:solidFill>
                        <a:effectLst/>
                        <a:latin typeface="Book Antiqua"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Book Antiqua" pitchFamily="18" charset="0"/>
                      </a:endParaRPr>
                    </a:p>
                  </a:txBody>
                  <a:tcPr anchor="ctr" anchorCtr="1" horzOverflow="overflow">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Book Antiqua" pitchFamily="18" charset="0"/>
                      </a:endParaRPr>
                    </a:p>
                    <a:p>
                      <a:pPr marL="342900" marR="0" lvl="0" indent="-342900" algn="l" defTabSz="914400" rtl="0" eaLnBrk="1" fontAlgn="base" latinLnBrk="0" hangingPunct="1">
                        <a:lnSpc>
                          <a:spcPct val="100000"/>
                        </a:lnSpc>
                        <a:spcBef>
                          <a:spcPct val="20000"/>
                        </a:spcBef>
                        <a:spcAft>
                          <a:spcPct val="0"/>
                        </a:spcAft>
                        <a:buClrTx/>
                        <a:buSzTx/>
                        <a:buFontTx/>
                        <a:buAutoNum type="arabicPeriod"/>
                        <a:tabLst/>
                      </a:pPr>
                      <a:r>
                        <a:rPr kumimoji="0" lang="en-US" sz="2000" kern="1200" dirty="0" err="1" smtClean="0">
                          <a:solidFill>
                            <a:schemeClr val="dk1"/>
                          </a:solidFill>
                          <a:effectLst/>
                          <a:latin typeface="+mn-lt"/>
                          <a:ea typeface="+mn-ea"/>
                          <a:cs typeface="+mn-cs"/>
                        </a:rPr>
                        <a:t>Chole</a:t>
                      </a:r>
                      <a:r>
                        <a:rPr kumimoji="0" lang="en-US" sz="2000" kern="1200" dirty="0" smtClean="0">
                          <a:solidFill>
                            <a:schemeClr val="dk1"/>
                          </a:solidFill>
                          <a:effectLst/>
                          <a:latin typeface="+mn-lt"/>
                          <a:ea typeface="+mn-ea"/>
                          <a:cs typeface="+mn-cs"/>
                        </a:rPr>
                        <a:t> </a:t>
                      </a:r>
                      <a:r>
                        <a:rPr kumimoji="0" lang="en-US" sz="2000" kern="1200" dirty="0" err="1" smtClean="0">
                          <a:solidFill>
                            <a:schemeClr val="dk1"/>
                          </a:solidFill>
                          <a:effectLst/>
                          <a:latin typeface="+mn-lt"/>
                          <a:ea typeface="+mn-ea"/>
                          <a:cs typeface="+mn-cs"/>
                        </a:rPr>
                        <a:t>Bhaji</a:t>
                      </a:r>
                      <a:r>
                        <a:rPr kumimoji="0" lang="en-US" sz="2000" kern="1200" dirty="0" smtClean="0">
                          <a:solidFill>
                            <a:schemeClr val="dk1"/>
                          </a:solidFill>
                          <a:effectLst/>
                          <a:latin typeface="+mn-lt"/>
                          <a:ea typeface="+mn-ea"/>
                          <a:cs typeface="+mn-cs"/>
                        </a:rPr>
                        <a:t> &amp; </a:t>
                      </a:r>
                      <a:r>
                        <a:rPr kumimoji="0" lang="en-US" sz="2000" kern="1200" dirty="0" err="1" smtClean="0">
                          <a:solidFill>
                            <a:schemeClr val="dk1"/>
                          </a:solidFill>
                          <a:effectLst/>
                          <a:latin typeface="+mn-lt"/>
                          <a:ea typeface="+mn-ea"/>
                          <a:cs typeface="+mn-cs"/>
                        </a:rPr>
                        <a:t>Pav</a:t>
                      </a:r>
                      <a:r>
                        <a:rPr kumimoji="0" lang="en-US" sz="2000" kern="1200" dirty="0" smtClean="0">
                          <a:solidFill>
                            <a:schemeClr val="dk1"/>
                          </a:solidFill>
                          <a:effectLst/>
                          <a:latin typeface="+mn-lt"/>
                          <a:ea typeface="+mn-ea"/>
                          <a:cs typeface="+mn-cs"/>
                        </a:rPr>
                        <a:t>/</a:t>
                      </a:r>
                      <a:r>
                        <a:rPr kumimoji="0" lang="en-US" sz="2000" kern="1200" dirty="0" err="1" smtClean="0">
                          <a:solidFill>
                            <a:schemeClr val="dk1"/>
                          </a:solidFill>
                          <a:effectLst/>
                          <a:latin typeface="+mn-lt"/>
                          <a:ea typeface="+mn-ea"/>
                          <a:cs typeface="+mn-cs"/>
                        </a:rPr>
                        <a:t>Poli</a:t>
                      </a:r>
                      <a:endParaRPr kumimoji="0" lang="en-US" sz="2000" kern="1200" dirty="0" smtClean="0">
                        <a:solidFill>
                          <a:schemeClr val="dk1"/>
                        </a:solidFill>
                        <a:effectLst/>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AutoNum type="arabicPeriod" startAt="2"/>
                        <a:tabLst/>
                      </a:pPr>
                      <a:r>
                        <a:rPr kumimoji="0" lang="en-US" sz="2000" kern="1200" dirty="0" err="1" smtClean="0">
                          <a:solidFill>
                            <a:schemeClr val="dk1"/>
                          </a:solidFill>
                          <a:effectLst/>
                          <a:latin typeface="+mn-lt"/>
                          <a:ea typeface="+mn-ea"/>
                          <a:cs typeface="+mn-cs"/>
                        </a:rPr>
                        <a:t>Masoor</a:t>
                      </a:r>
                      <a:r>
                        <a:rPr kumimoji="0" lang="en-US" sz="2000" kern="1200" dirty="0" smtClean="0">
                          <a:solidFill>
                            <a:schemeClr val="dk1"/>
                          </a:solidFill>
                          <a:effectLst/>
                          <a:latin typeface="+mn-lt"/>
                          <a:ea typeface="+mn-ea"/>
                          <a:cs typeface="+mn-cs"/>
                        </a:rPr>
                        <a:t> </a:t>
                      </a:r>
                      <a:r>
                        <a:rPr kumimoji="0" lang="en-US" sz="2000" kern="1200" dirty="0" err="1" smtClean="0">
                          <a:solidFill>
                            <a:schemeClr val="dk1"/>
                          </a:solidFill>
                          <a:effectLst/>
                          <a:latin typeface="+mn-lt"/>
                          <a:ea typeface="+mn-ea"/>
                          <a:cs typeface="+mn-cs"/>
                        </a:rPr>
                        <a:t>Bhaji</a:t>
                      </a:r>
                      <a:r>
                        <a:rPr kumimoji="0" lang="en-US" sz="2000" kern="1200" dirty="0" smtClean="0">
                          <a:solidFill>
                            <a:schemeClr val="dk1"/>
                          </a:solidFill>
                          <a:effectLst/>
                          <a:latin typeface="+mn-lt"/>
                          <a:ea typeface="+mn-ea"/>
                          <a:cs typeface="+mn-cs"/>
                        </a:rPr>
                        <a:t> &amp; </a:t>
                      </a:r>
                      <a:r>
                        <a:rPr kumimoji="0" lang="en-US" sz="2000" kern="1200" dirty="0" err="1" smtClean="0">
                          <a:solidFill>
                            <a:schemeClr val="dk1"/>
                          </a:solidFill>
                          <a:effectLst/>
                          <a:latin typeface="+mn-lt"/>
                          <a:ea typeface="+mn-ea"/>
                          <a:cs typeface="+mn-cs"/>
                        </a:rPr>
                        <a:t>Chapati</a:t>
                      </a:r>
                      <a:endParaRPr kumimoji="0" lang="en-US" sz="2000" kern="1200" dirty="0" smtClean="0">
                        <a:solidFill>
                          <a:schemeClr val="dk1"/>
                        </a:solidFill>
                        <a:effectLst/>
                        <a:latin typeface="+mn-lt"/>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kern="1200" cap="none" normalizeH="0" baseline="0" dirty="0" smtClean="0">
                          <a:ln>
                            <a:noFill/>
                          </a:ln>
                          <a:solidFill>
                            <a:schemeClr val="dk1"/>
                          </a:solidFill>
                          <a:effectLst/>
                          <a:latin typeface="+mn-lt"/>
                          <a:ea typeface="+mn-ea"/>
                          <a:cs typeface="+mn-cs"/>
                        </a:rPr>
                        <a:t>3. </a:t>
                      </a:r>
                      <a:r>
                        <a:rPr kumimoji="0" lang="en-US" sz="2000" kern="1200" dirty="0" smtClean="0">
                          <a:solidFill>
                            <a:schemeClr val="dk1"/>
                          </a:solidFill>
                          <a:effectLst/>
                          <a:latin typeface="+mn-lt"/>
                          <a:ea typeface="+mn-ea"/>
                          <a:cs typeface="+mn-cs"/>
                        </a:rPr>
                        <a:t>Red </a:t>
                      </a:r>
                      <a:r>
                        <a:rPr kumimoji="0" lang="en-US" sz="2000" kern="1200" dirty="0" err="1" smtClean="0">
                          <a:solidFill>
                            <a:schemeClr val="dk1"/>
                          </a:solidFill>
                          <a:effectLst/>
                          <a:latin typeface="+mn-lt"/>
                          <a:ea typeface="+mn-ea"/>
                          <a:cs typeface="+mn-cs"/>
                        </a:rPr>
                        <a:t>chowli</a:t>
                      </a:r>
                      <a:r>
                        <a:rPr kumimoji="0" lang="en-US" sz="2000" kern="1200" dirty="0" smtClean="0">
                          <a:solidFill>
                            <a:schemeClr val="dk1"/>
                          </a:solidFill>
                          <a:effectLst/>
                          <a:latin typeface="+mn-lt"/>
                          <a:ea typeface="+mn-ea"/>
                          <a:cs typeface="+mn-cs"/>
                        </a:rPr>
                        <a:t> </a:t>
                      </a:r>
                      <a:r>
                        <a:rPr kumimoji="0" lang="en-US" sz="2000" kern="1200" dirty="0" err="1" smtClean="0">
                          <a:solidFill>
                            <a:schemeClr val="dk1"/>
                          </a:solidFill>
                          <a:effectLst/>
                          <a:latin typeface="+mn-lt"/>
                          <a:ea typeface="+mn-ea"/>
                          <a:cs typeface="+mn-cs"/>
                        </a:rPr>
                        <a:t>Bhaji</a:t>
                      </a:r>
                      <a:r>
                        <a:rPr kumimoji="0" lang="en-US" sz="2000" kern="1200" dirty="0" smtClean="0">
                          <a:solidFill>
                            <a:schemeClr val="dk1"/>
                          </a:solidFill>
                          <a:effectLst/>
                          <a:latin typeface="+mn-lt"/>
                          <a:ea typeface="+mn-ea"/>
                          <a:cs typeface="+mn-cs"/>
                        </a:rPr>
                        <a:t> &amp; </a:t>
                      </a:r>
                      <a:r>
                        <a:rPr kumimoji="0" lang="en-US" sz="2000" kern="1200" dirty="0" err="1" smtClean="0">
                          <a:solidFill>
                            <a:schemeClr val="dk1"/>
                          </a:solidFill>
                          <a:effectLst/>
                          <a:latin typeface="+mn-lt"/>
                          <a:ea typeface="+mn-ea"/>
                          <a:cs typeface="+mn-cs"/>
                        </a:rPr>
                        <a:t>Chapati</a:t>
                      </a:r>
                      <a:endParaRPr kumimoji="0" lang="en-US" sz="2000" kern="1200" dirty="0" smtClean="0">
                        <a:solidFill>
                          <a:schemeClr val="dk1"/>
                        </a:solidFill>
                        <a:effectLst/>
                        <a:latin typeface="+mn-lt"/>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kern="1200" cap="none" normalizeH="0" baseline="0" dirty="0" smtClean="0">
                          <a:ln>
                            <a:noFill/>
                          </a:ln>
                          <a:solidFill>
                            <a:schemeClr val="dk1"/>
                          </a:solidFill>
                          <a:effectLst/>
                          <a:latin typeface="+mn-lt"/>
                          <a:ea typeface="+mn-ea"/>
                          <a:cs typeface="+mn-cs"/>
                        </a:rPr>
                        <a:t>4. </a:t>
                      </a:r>
                      <a:r>
                        <a:rPr kumimoji="0" lang="en-US" sz="2000" kern="1200" dirty="0" err="1" smtClean="0">
                          <a:solidFill>
                            <a:schemeClr val="dk1"/>
                          </a:solidFill>
                          <a:effectLst/>
                          <a:latin typeface="+mn-lt"/>
                          <a:ea typeface="+mn-ea"/>
                          <a:cs typeface="+mn-cs"/>
                        </a:rPr>
                        <a:t>Chana</a:t>
                      </a:r>
                      <a:r>
                        <a:rPr kumimoji="0" lang="en-US" sz="2000" kern="1200" dirty="0" smtClean="0">
                          <a:solidFill>
                            <a:schemeClr val="dk1"/>
                          </a:solidFill>
                          <a:effectLst/>
                          <a:latin typeface="+mn-lt"/>
                          <a:ea typeface="+mn-ea"/>
                          <a:cs typeface="+mn-cs"/>
                        </a:rPr>
                        <a:t> </a:t>
                      </a:r>
                      <a:r>
                        <a:rPr kumimoji="0" lang="en-US" sz="2000" kern="1200" dirty="0" err="1" smtClean="0">
                          <a:solidFill>
                            <a:schemeClr val="dk1"/>
                          </a:solidFill>
                          <a:effectLst/>
                          <a:latin typeface="+mn-lt"/>
                          <a:ea typeface="+mn-ea"/>
                          <a:cs typeface="+mn-cs"/>
                        </a:rPr>
                        <a:t>Bhaji</a:t>
                      </a:r>
                      <a:r>
                        <a:rPr kumimoji="0" lang="en-US" sz="2000" kern="1200" dirty="0" smtClean="0">
                          <a:solidFill>
                            <a:schemeClr val="dk1"/>
                          </a:solidFill>
                          <a:effectLst/>
                          <a:latin typeface="+mn-lt"/>
                          <a:ea typeface="+mn-ea"/>
                          <a:cs typeface="+mn-cs"/>
                        </a:rPr>
                        <a:t> &amp; </a:t>
                      </a:r>
                      <a:r>
                        <a:rPr kumimoji="0" lang="en-US" sz="2000" kern="1200" dirty="0" err="1" smtClean="0">
                          <a:solidFill>
                            <a:schemeClr val="dk1"/>
                          </a:solidFill>
                          <a:effectLst/>
                          <a:latin typeface="+mn-lt"/>
                          <a:ea typeface="+mn-ea"/>
                          <a:cs typeface="+mn-cs"/>
                        </a:rPr>
                        <a:t>Pav</a:t>
                      </a:r>
                      <a:r>
                        <a:rPr kumimoji="0" lang="en-US" sz="2000" kern="1200" dirty="0" smtClean="0">
                          <a:solidFill>
                            <a:schemeClr val="dk1"/>
                          </a:solidFill>
                          <a:effectLst/>
                          <a:latin typeface="+mn-lt"/>
                          <a:ea typeface="+mn-ea"/>
                          <a:cs typeface="+mn-cs"/>
                        </a:rPr>
                        <a:t>/</a:t>
                      </a:r>
                      <a:r>
                        <a:rPr kumimoji="0" lang="en-US" sz="2000" kern="1200" dirty="0" err="1" smtClean="0">
                          <a:solidFill>
                            <a:schemeClr val="dk1"/>
                          </a:solidFill>
                          <a:effectLst/>
                          <a:latin typeface="+mn-lt"/>
                          <a:ea typeface="+mn-ea"/>
                          <a:cs typeface="+mn-cs"/>
                        </a:rPr>
                        <a:t>Poli</a:t>
                      </a:r>
                      <a:endParaRPr kumimoji="0" lang="en-US" sz="2000" kern="1200" dirty="0" smtClean="0">
                        <a:solidFill>
                          <a:schemeClr val="dk1"/>
                        </a:solidFill>
                        <a:effectLst/>
                        <a:latin typeface="+mn-lt"/>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kern="1200" cap="none" normalizeH="0" baseline="0" dirty="0" smtClean="0">
                          <a:ln>
                            <a:noFill/>
                          </a:ln>
                          <a:solidFill>
                            <a:schemeClr val="dk1"/>
                          </a:solidFill>
                          <a:effectLst/>
                          <a:latin typeface="+mn-lt"/>
                          <a:ea typeface="+mn-ea"/>
                          <a:cs typeface="+mn-cs"/>
                        </a:rPr>
                        <a:t>5. </a:t>
                      </a:r>
                      <a:r>
                        <a:rPr kumimoji="0" lang="en-US" sz="2000" kern="1200" dirty="0" err="1" smtClean="0">
                          <a:solidFill>
                            <a:schemeClr val="dk1"/>
                          </a:solidFill>
                          <a:effectLst/>
                          <a:latin typeface="+mn-lt"/>
                          <a:ea typeface="+mn-ea"/>
                          <a:cs typeface="+mn-cs"/>
                        </a:rPr>
                        <a:t>Chana-Kuleeth</a:t>
                      </a:r>
                      <a:r>
                        <a:rPr kumimoji="0" lang="en-US" sz="2000" kern="1200" dirty="0" smtClean="0">
                          <a:solidFill>
                            <a:schemeClr val="dk1"/>
                          </a:solidFill>
                          <a:effectLst/>
                          <a:latin typeface="+mn-lt"/>
                          <a:ea typeface="+mn-ea"/>
                          <a:cs typeface="+mn-cs"/>
                        </a:rPr>
                        <a:t> Mix </a:t>
                      </a:r>
                      <a:r>
                        <a:rPr kumimoji="0" lang="en-US" sz="2000" kern="1200" dirty="0" err="1" smtClean="0">
                          <a:solidFill>
                            <a:schemeClr val="dk1"/>
                          </a:solidFill>
                          <a:effectLst/>
                          <a:latin typeface="+mn-lt"/>
                          <a:ea typeface="+mn-ea"/>
                          <a:cs typeface="+mn-cs"/>
                        </a:rPr>
                        <a:t>Bhaji</a:t>
                      </a:r>
                      <a:r>
                        <a:rPr kumimoji="0" lang="en-US" sz="2000" kern="1200" dirty="0" smtClean="0">
                          <a:solidFill>
                            <a:schemeClr val="dk1"/>
                          </a:solidFill>
                          <a:effectLst/>
                          <a:latin typeface="+mn-lt"/>
                          <a:ea typeface="+mn-ea"/>
                          <a:cs typeface="+mn-cs"/>
                        </a:rPr>
                        <a:t> &amp;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kern="1200" dirty="0" smtClean="0">
                          <a:solidFill>
                            <a:schemeClr val="dk1"/>
                          </a:solidFill>
                          <a:effectLst/>
                          <a:latin typeface="+mn-lt"/>
                          <a:ea typeface="+mn-ea"/>
                          <a:cs typeface="+mn-cs"/>
                        </a:rPr>
                        <a:t>     </a:t>
                      </a:r>
                      <a:r>
                        <a:rPr kumimoji="0" lang="en-US" sz="2000" kern="1200" dirty="0" err="1" smtClean="0">
                          <a:solidFill>
                            <a:schemeClr val="dk1"/>
                          </a:solidFill>
                          <a:effectLst/>
                          <a:latin typeface="+mn-lt"/>
                          <a:ea typeface="+mn-ea"/>
                          <a:cs typeface="+mn-cs"/>
                        </a:rPr>
                        <a:t>Pav</a:t>
                      </a:r>
                      <a:r>
                        <a:rPr kumimoji="0" lang="en-US" sz="2000" kern="1200" dirty="0" smtClean="0">
                          <a:solidFill>
                            <a:schemeClr val="dk1"/>
                          </a:solidFill>
                          <a:effectLst/>
                          <a:latin typeface="+mn-lt"/>
                          <a:ea typeface="+mn-ea"/>
                          <a:cs typeface="+mn-cs"/>
                        </a:rPr>
                        <a:t>/</a:t>
                      </a:r>
                      <a:r>
                        <a:rPr kumimoji="0" lang="en-US" sz="2000" kern="1200" dirty="0" err="1" smtClean="0">
                          <a:solidFill>
                            <a:schemeClr val="dk1"/>
                          </a:solidFill>
                          <a:effectLst/>
                          <a:latin typeface="+mn-lt"/>
                          <a:ea typeface="+mn-ea"/>
                          <a:cs typeface="+mn-cs"/>
                        </a:rPr>
                        <a:t>Poli</a:t>
                      </a:r>
                      <a:endParaRPr kumimoji="0" lang="en-US" sz="2000" b="0" i="0" u="none" strike="noStrike" cap="none" normalizeH="0" baseline="0" dirty="0" smtClean="0">
                        <a:ln>
                          <a:noFill/>
                        </a:ln>
                        <a:solidFill>
                          <a:schemeClr val="tx1"/>
                        </a:solidFill>
                        <a:effectLst/>
                        <a:latin typeface="Book Antiqua"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Book Antiqua" pitchFamily="18" charset="0"/>
                        </a:rPr>
                        <a:t>6. </a:t>
                      </a:r>
                      <a:r>
                        <a:rPr kumimoji="0" lang="en-US" sz="2000" kern="1200" dirty="0" err="1" smtClean="0">
                          <a:solidFill>
                            <a:schemeClr val="dk1"/>
                          </a:solidFill>
                          <a:effectLst/>
                          <a:latin typeface="+mn-lt"/>
                          <a:ea typeface="+mn-ea"/>
                          <a:cs typeface="+mn-cs"/>
                        </a:rPr>
                        <a:t>Chowli-Paute</a:t>
                      </a:r>
                      <a:r>
                        <a:rPr kumimoji="0" lang="en-US" sz="2000" kern="1200" dirty="0" smtClean="0">
                          <a:solidFill>
                            <a:schemeClr val="dk1"/>
                          </a:solidFill>
                          <a:effectLst/>
                          <a:latin typeface="+mn-lt"/>
                          <a:ea typeface="+mn-ea"/>
                          <a:cs typeface="+mn-cs"/>
                        </a:rPr>
                        <a:t> Mix </a:t>
                      </a:r>
                      <a:r>
                        <a:rPr kumimoji="0" lang="en-US" sz="2000" kern="1200" dirty="0" err="1" smtClean="0">
                          <a:solidFill>
                            <a:schemeClr val="dk1"/>
                          </a:solidFill>
                          <a:effectLst/>
                          <a:latin typeface="+mn-lt"/>
                          <a:ea typeface="+mn-ea"/>
                          <a:cs typeface="+mn-cs"/>
                        </a:rPr>
                        <a:t>Bahaji</a:t>
                      </a:r>
                      <a:r>
                        <a:rPr kumimoji="0" lang="en-US" sz="2000" kern="1200" dirty="0" smtClean="0">
                          <a:solidFill>
                            <a:schemeClr val="dk1"/>
                          </a:solidFill>
                          <a:effectLst/>
                          <a:latin typeface="+mn-lt"/>
                          <a:ea typeface="+mn-ea"/>
                          <a:cs typeface="+mn-cs"/>
                        </a:rPr>
                        <a:t> &amp;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kern="1200" dirty="0" smtClean="0">
                          <a:solidFill>
                            <a:schemeClr val="dk1"/>
                          </a:solidFill>
                          <a:effectLst/>
                          <a:latin typeface="+mn-lt"/>
                          <a:ea typeface="+mn-ea"/>
                          <a:cs typeface="+mn-cs"/>
                        </a:rPr>
                        <a:t>     </a:t>
                      </a:r>
                      <a:r>
                        <a:rPr kumimoji="0" lang="en-US" sz="2000" kern="1200" dirty="0" err="1" smtClean="0">
                          <a:solidFill>
                            <a:schemeClr val="dk1"/>
                          </a:solidFill>
                          <a:effectLst/>
                          <a:latin typeface="+mn-lt"/>
                          <a:ea typeface="+mn-ea"/>
                          <a:cs typeface="+mn-cs"/>
                        </a:rPr>
                        <a:t>Chapati</a:t>
                      </a:r>
                      <a:endParaRPr kumimoji="0" lang="en-US" sz="2000" b="0" i="0" u="none" strike="noStrike" cap="none" normalizeH="0" baseline="0" dirty="0" smtClean="0">
                        <a:ln>
                          <a:noFill/>
                        </a:ln>
                        <a:solidFill>
                          <a:schemeClr val="tx1"/>
                        </a:solidFill>
                        <a:effectLst/>
                        <a:latin typeface="Book Antiqua"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Book Antiqua"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Book Antiqua" pitchFamily="18" charset="0"/>
                      </a:endParaRPr>
                    </a:p>
                  </a:txBody>
                  <a:tcPr anchor="ctr" anchorCtr="1" horzOverflow="overflow">
                    <a:solidFill>
                      <a:schemeClr val="bg1"/>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1" y="1302660"/>
          <a:ext cx="8305799" cy="4662631"/>
        </p:xfrm>
        <a:graphic>
          <a:graphicData uri="http://schemas.openxmlformats.org/drawingml/2006/table">
            <a:tbl>
              <a:tblPr firstRow="1" bandRow="1">
                <a:tableStyleId>{2D5ABB26-0587-4C30-8999-92F81FD0307C}</a:tableStyleId>
              </a:tblPr>
              <a:tblGrid>
                <a:gridCol w="1723845"/>
                <a:gridCol w="1723845"/>
                <a:gridCol w="1723845"/>
                <a:gridCol w="3134264"/>
              </a:tblGrid>
              <a:tr h="1081658">
                <a:tc>
                  <a:txBody>
                    <a:bodyPr/>
                    <a:lstStyle/>
                    <a:p>
                      <a:pPr algn="ctr"/>
                      <a:r>
                        <a:rPr lang="en-US" sz="1700" dirty="0" smtClean="0">
                          <a:latin typeface="Book Antiqua" pitchFamily="18" charset="0"/>
                        </a:rPr>
                        <a:t>STAGE</a:t>
                      </a:r>
                      <a:r>
                        <a:rPr lang="en-US" sz="1700" baseline="0" dirty="0" smtClean="0">
                          <a:latin typeface="Book Antiqua" pitchFamily="18" charset="0"/>
                        </a:rPr>
                        <a:t> </a:t>
                      </a:r>
                      <a:endParaRPr lang="en-US" sz="1700" dirty="0">
                        <a:solidFill>
                          <a:schemeClr val="tx1"/>
                        </a:solidFill>
                        <a:latin typeface="Book Antiqua" pitchFamily="18" charset="0"/>
                      </a:endParaRPr>
                    </a:p>
                  </a:txBody>
                  <a:tcPr marT="39882" marB="3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1" dirty="0" smtClean="0">
                          <a:latin typeface="Book Antiqua" pitchFamily="18" charset="0"/>
                        </a:rPr>
                        <a:t>PAB APPROVAL</a:t>
                      </a:r>
                    </a:p>
                    <a:p>
                      <a:pPr algn="ctr"/>
                      <a:r>
                        <a:rPr lang="en-US" sz="1700" b="1" dirty="0" smtClean="0">
                          <a:latin typeface="Book Antiqua" pitchFamily="18" charset="0"/>
                        </a:rPr>
                        <a:t>2017-18</a:t>
                      </a:r>
                      <a:endParaRPr lang="en-US" sz="1700" b="1" dirty="0">
                        <a:solidFill>
                          <a:schemeClr val="tx1"/>
                        </a:solidFill>
                        <a:latin typeface="Book Antiqua" pitchFamily="18" charset="0"/>
                      </a:endParaRPr>
                    </a:p>
                  </a:txBody>
                  <a:tcPr marT="39882" marB="3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1" dirty="0" smtClean="0">
                          <a:latin typeface="Book Antiqua" pitchFamily="18" charset="0"/>
                        </a:rPr>
                        <a:t>COVERAGE </a:t>
                      </a:r>
                      <a:endParaRPr lang="en-US" sz="1700" b="1" dirty="0">
                        <a:solidFill>
                          <a:schemeClr val="tx1"/>
                        </a:solidFill>
                        <a:latin typeface="Book Antiqua" pitchFamily="18" charset="0"/>
                      </a:endParaRPr>
                    </a:p>
                  </a:txBody>
                  <a:tcPr marT="39882" marB="3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dirty="0" smtClean="0">
                          <a:solidFill>
                            <a:schemeClr val="tx1"/>
                          </a:solidFill>
                          <a:latin typeface="Book Antiqua" pitchFamily="18" charset="0"/>
                        </a:rPr>
                        <a:t>REMARKS</a:t>
                      </a:r>
                      <a:endParaRPr lang="en-US" sz="1700" dirty="0">
                        <a:solidFill>
                          <a:schemeClr val="tx1"/>
                        </a:solidFill>
                        <a:latin typeface="Book Antiqua" pitchFamily="18" charset="0"/>
                      </a:endParaRPr>
                    </a:p>
                  </a:txBody>
                  <a:tcPr marT="39882" marB="3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79525">
                <a:tc>
                  <a:txBody>
                    <a:bodyPr/>
                    <a:lstStyle/>
                    <a:p>
                      <a:pPr algn="ctr"/>
                      <a:endParaRPr lang="en-US" sz="1700" dirty="0" smtClean="0">
                        <a:latin typeface="Book Antiqua" pitchFamily="18" charset="0"/>
                      </a:endParaRPr>
                    </a:p>
                    <a:p>
                      <a:pPr algn="ctr"/>
                      <a:endParaRPr lang="en-US" sz="1700" dirty="0" smtClean="0">
                        <a:latin typeface="Book Antiqua" pitchFamily="18" charset="0"/>
                      </a:endParaRPr>
                    </a:p>
                    <a:p>
                      <a:pPr algn="ctr"/>
                      <a:r>
                        <a:rPr lang="en-US" sz="1700" dirty="0" smtClean="0">
                          <a:latin typeface="Book Antiqua" pitchFamily="18" charset="0"/>
                        </a:rPr>
                        <a:t>PRIMARY</a:t>
                      </a:r>
                      <a:endParaRPr lang="en-US" sz="1700" b="0" dirty="0">
                        <a:solidFill>
                          <a:schemeClr val="tx1"/>
                        </a:solidFill>
                        <a:latin typeface="Book Antiqua" pitchFamily="18" charset="0"/>
                      </a:endParaRPr>
                    </a:p>
                  </a:txBody>
                  <a:tcPr marT="39882" marB="3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700" b="1" dirty="0" smtClean="0">
                        <a:latin typeface="Book Antiqua" pitchFamily="18" charset="0"/>
                      </a:endParaRPr>
                    </a:p>
                    <a:p>
                      <a:pPr algn="ctr"/>
                      <a:endParaRPr lang="en-US" sz="1700" b="1" dirty="0" smtClean="0">
                        <a:latin typeface="Book Antiqua" pitchFamily="18" charset="0"/>
                      </a:endParaRPr>
                    </a:p>
                    <a:p>
                      <a:pPr algn="ctr"/>
                      <a:r>
                        <a:rPr lang="en-US" sz="1700" b="1" dirty="0" smtClean="0">
                          <a:latin typeface="Book Antiqua" pitchFamily="18" charset="0"/>
                        </a:rPr>
                        <a:t>1068</a:t>
                      </a:r>
                      <a:endParaRPr lang="en-US" sz="1700" b="1" dirty="0">
                        <a:solidFill>
                          <a:schemeClr val="tx1"/>
                        </a:solidFill>
                        <a:latin typeface="Book Antiqua" pitchFamily="18" charset="0"/>
                      </a:endParaRPr>
                    </a:p>
                  </a:txBody>
                  <a:tcPr marT="39882" marB="3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700" b="1" dirty="0" smtClean="0">
                        <a:latin typeface="Book Antiqua" pitchFamily="18" charset="0"/>
                      </a:endParaRPr>
                    </a:p>
                    <a:p>
                      <a:pPr algn="ctr"/>
                      <a:endParaRPr lang="en-US" sz="1700" b="1" dirty="0" smtClean="0">
                        <a:latin typeface="Book Antiqua" pitchFamily="18" charset="0"/>
                      </a:endParaRPr>
                    </a:p>
                    <a:p>
                      <a:pPr algn="ctr"/>
                      <a:r>
                        <a:rPr lang="en-US" sz="1700" b="1" dirty="0" smtClean="0">
                          <a:latin typeface="Book Antiqua" pitchFamily="18" charset="0"/>
                        </a:rPr>
                        <a:t>1041</a:t>
                      </a:r>
                    </a:p>
                  </a:txBody>
                  <a:tcPr marT="39882" marB="3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700" dirty="0" smtClean="0">
                        <a:solidFill>
                          <a:schemeClr val="tx1"/>
                        </a:solidFill>
                        <a:latin typeface="Book Antiqua"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700" dirty="0" smtClean="0">
                          <a:solidFill>
                            <a:schemeClr val="tx1"/>
                          </a:solidFill>
                          <a:latin typeface="Book Antiqua" pitchFamily="18" charset="0"/>
                        </a:rPr>
                        <a:t> 27 Govt. Primary Schools are</a:t>
                      </a:r>
                      <a:r>
                        <a:rPr lang="en-US" sz="1700" baseline="0" dirty="0" smtClean="0">
                          <a:solidFill>
                            <a:schemeClr val="tx1"/>
                          </a:solidFill>
                          <a:latin typeface="Book Antiqua" pitchFamily="18" charset="0"/>
                        </a:rPr>
                        <a:t> closed/amalgamated in neighboring Schools.</a:t>
                      </a:r>
                    </a:p>
                    <a:p>
                      <a:pPr algn="ctr"/>
                      <a:endParaRPr lang="en-US" sz="1600" dirty="0"/>
                    </a:p>
                  </a:txBody>
                  <a:tcPr marT="39882" marB="3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01448">
                <a:tc>
                  <a:txBody>
                    <a:bodyPr/>
                    <a:lstStyle/>
                    <a:p>
                      <a:pPr algn="ctr"/>
                      <a:endParaRPr lang="en-US" sz="1700" dirty="0" smtClean="0">
                        <a:latin typeface="Book Antiqua" pitchFamily="18" charset="0"/>
                      </a:endParaRPr>
                    </a:p>
                    <a:p>
                      <a:pPr algn="ctr"/>
                      <a:r>
                        <a:rPr lang="en-US" sz="1700" dirty="0" smtClean="0">
                          <a:latin typeface="Book Antiqua" pitchFamily="18" charset="0"/>
                        </a:rPr>
                        <a:t>UPPER PRIMARY</a:t>
                      </a:r>
                      <a:endParaRPr lang="en-US" sz="1700" b="0" dirty="0">
                        <a:solidFill>
                          <a:schemeClr val="tx1"/>
                        </a:solidFill>
                        <a:latin typeface="Book Antiqua" pitchFamily="18" charset="0"/>
                      </a:endParaRPr>
                    </a:p>
                  </a:txBody>
                  <a:tcPr marT="39882" marB="3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700" b="1" dirty="0" smtClean="0">
                        <a:latin typeface="Book Antiqua" pitchFamily="18" charset="0"/>
                      </a:endParaRPr>
                    </a:p>
                    <a:p>
                      <a:pPr algn="ctr"/>
                      <a:r>
                        <a:rPr lang="en-US" sz="1700" b="1" dirty="0" smtClean="0">
                          <a:solidFill>
                            <a:schemeClr val="tx1"/>
                          </a:solidFill>
                          <a:latin typeface="Book Antiqua" pitchFamily="18" charset="0"/>
                        </a:rPr>
                        <a:t>433</a:t>
                      </a:r>
                      <a:endParaRPr lang="en-US" sz="1700" b="1" dirty="0">
                        <a:solidFill>
                          <a:schemeClr val="tx1"/>
                        </a:solidFill>
                        <a:latin typeface="Book Antiqua" pitchFamily="18" charset="0"/>
                      </a:endParaRPr>
                    </a:p>
                  </a:txBody>
                  <a:tcPr marT="39882" marB="3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700" b="1" dirty="0" smtClean="0">
                        <a:latin typeface="Book Antiqua" pitchFamily="18" charset="0"/>
                      </a:endParaRPr>
                    </a:p>
                    <a:p>
                      <a:pPr algn="ctr"/>
                      <a:r>
                        <a:rPr lang="en-US" sz="1700" b="1" dirty="0" smtClean="0">
                          <a:latin typeface="Book Antiqua" pitchFamily="18" charset="0"/>
                        </a:rPr>
                        <a:t>438</a:t>
                      </a:r>
                    </a:p>
                  </a:txBody>
                  <a:tcPr marT="39882" marB="3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700" dirty="0" smtClean="0">
                        <a:solidFill>
                          <a:schemeClr val="tx1"/>
                        </a:solidFill>
                        <a:latin typeface="Book Antiqua" pitchFamily="18" charset="0"/>
                      </a:endParaRPr>
                    </a:p>
                    <a:p>
                      <a:pPr algn="ctr"/>
                      <a:r>
                        <a:rPr lang="en-US" sz="1700" dirty="0" smtClean="0">
                          <a:solidFill>
                            <a:schemeClr val="tx1"/>
                          </a:solidFill>
                          <a:latin typeface="Book Antiqua" pitchFamily="18" charset="0"/>
                        </a:rPr>
                        <a:t>Newly</a:t>
                      </a:r>
                      <a:r>
                        <a:rPr lang="en-US" sz="1700" baseline="0" dirty="0" smtClean="0">
                          <a:solidFill>
                            <a:schemeClr val="tx1"/>
                          </a:solidFill>
                          <a:latin typeface="Book Antiqua" pitchFamily="18" charset="0"/>
                        </a:rPr>
                        <a:t> opened </a:t>
                      </a:r>
                      <a:r>
                        <a:rPr lang="en-US" sz="1700" dirty="0" smtClean="0">
                          <a:solidFill>
                            <a:schemeClr val="tx1"/>
                          </a:solidFill>
                          <a:latin typeface="Book Antiqua" pitchFamily="18" charset="0"/>
                        </a:rPr>
                        <a:t> 5 Upper</a:t>
                      </a:r>
                      <a:r>
                        <a:rPr lang="en-US" sz="1700" baseline="0" dirty="0" smtClean="0">
                          <a:solidFill>
                            <a:schemeClr val="tx1"/>
                          </a:solidFill>
                          <a:latin typeface="Book Antiqua" pitchFamily="18" charset="0"/>
                        </a:rPr>
                        <a:t> </a:t>
                      </a:r>
                      <a:r>
                        <a:rPr lang="en-US" sz="1700" dirty="0" smtClean="0">
                          <a:solidFill>
                            <a:schemeClr val="tx1"/>
                          </a:solidFill>
                          <a:latin typeface="Book Antiqua" pitchFamily="18" charset="0"/>
                        </a:rPr>
                        <a:t>Primary</a:t>
                      </a:r>
                      <a:r>
                        <a:rPr lang="en-US" sz="1700" baseline="0" dirty="0" smtClean="0">
                          <a:solidFill>
                            <a:schemeClr val="tx1"/>
                          </a:solidFill>
                          <a:latin typeface="Book Antiqua" pitchFamily="18" charset="0"/>
                        </a:rPr>
                        <a:t> Schools are added in the year 2017-18</a:t>
                      </a:r>
                      <a:endParaRPr lang="en-US" sz="1700" dirty="0">
                        <a:solidFill>
                          <a:schemeClr val="tx1"/>
                        </a:solidFill>
                        <a:latin typeface="Book Antiqua" pitchFamily="18" charset="0"/>
                      </a:endParaRPr>
                    </a:p>
                  </a:txBody>
                  <a:tcPr marT="39882" marB="3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2312"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6072BBD-4AF2-4A55-B595-FD8DF754D3CF}" type="slidenum">
              <a:rPr lang="en-US" smtClean="0"/>
              <a:pPr/>
              <a:t>4</a:t>
            </a:fld>
            <a:endParaRPr lang="en-US" smtClean="0"/>
          </a:p>
        </p:txBody>
      </p:sp>
      <p:sp>
        <p:nvSpPr>
          <p:cNvPr id="2" name="Title 1"/>
          <p:cNvSpPr>
            <a:spLocks noGrp="1"/>
          </p:cNvSpPr>
          <p:nvPr>
            <p:ph type="title"/>
          </p:nvPr>
        </p:nvSpPr>
        <p:spPr>
          <a:xfrm>
            <a:off x="533400" y="239490"/>
            <a:ext cx="8229600" cy="930274"/>
          </a:xfrm>
        </p:spPr>
        <p:txBody>
          <a:bodyPr/>
          <a:lstStyle/>
          <a:p>
            <a:pPr algn="ctr" eaLnBrk="1" fontAlgn="auto" hangingPunct="1">
              <a:spcAft>
                <a:spcPts val="0"/>
              </a:spcAft>
              <a:buClr>
                <a:schemeClr val="accent6">
                  <a:lumMod val="75000"/>
                </a:schemeClr>
              </a:buClr>
              <a:buFont typeface="Georgia" pitchFamily="18" charset="0"/>
              <a:buNone/>
              <a:defRPr/>
            </a:pPr>
            <a:r>
              <a:rPr lang="en-US" i="1" u="sng" dirty="0" smtClean="0">
                <a:solidFill>
                  <a:srgbClr val="FF0000"/>
                </a:solidFill>
                <a:effectLst>
                  <a:outerShdw blurRad="38100" dist="38100" dir="2700000" algn="tl">
                    <a:srgbClr val="000000">
                      <a:alpha val="43137"/>
                    </a:srgbClr>
                  </a:outerShdw>
                </a:effectLst>
                <a:latin typeface="Book Antiqua" pitchFamily="18" charset="0"/>
              </a:rPr>
              <a:t>INSTITUTIONS </a:t>
            </a:r>
            <a:endParaRPr lang="en-US" i="1" u="sng" dirty="0">
              <a:solidFill>
                <a:srgbClr val="FF0000"/>
              </a:solidFill>
              <a:effectLst>
                <a:outerShdw blurRad="38100" dist="38100" dir="2700000" algn="tl">
                  <a:srgbClr val="000000">
                    <a:alpha val="43137"/>
                  </a:srgbClr>
                </a:outerShdw>
              </a:effectLst>
              <a:latin typeface="Book Antiqua" pitchFamily="18"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45" name="Group 29"/>
          <p:cNvGraphicFramePr>
            <a:graphicFrameLocks noGrp="1"/>
          </p:cNvGraphicFramePr>
          <p:nvPr>
            <p:ph idx="1"/>
          </p:nvPr>
        </p:nvGraphicFramePr>
        <p:xfrm>
          <a:off x="457201" y="1727651"/>
          <a:ext cx="8001001" cy="3827688"/>
        </p:xfrm>
        <a:graphic>
          <a:graphicData uri="http://schemas.openxmlformats.org/drawingml/2006/table">
            <a:tbl>
              <a:tblPr/>
              <a:tblGrid>
                <a:gridCol w="2000250"/>
                <a:gridCol w="2000250"/>
                <a:gridCol w="2171700"/>
                <a:gridCol w="1828801"/>
              </a:tblGrid>
              <a:tr h="831985">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1" i="0" u="none" strike="noStrike" cap="none" normalizeH="0" baseline="0" dirty="0" smtClean="0">
                          <a:ln>
                            <a:noFill/>
                          </a:ln>
                          <a:solidFill>
                            <a:schemeClr val="tx1"/>
                          </a:solidFill>
                          <a:effectLst/>
                          <a:latin typeface="Book Antiqua" pitchFamily="18" charset="0"/>
                          <a:cs typeface="Arial" charset="0"/>
                        </a:rPr>
                        <a:t>NO. OF CHILDREN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100" b="1" i="0" u="none" strike="noStrike" cap="none" normalizeH="0" baseline="0" dirty="0" smtClean="0">
                        <a:ln>
                          <a:noFill/>
                        </a:ln>
                        <a:solidFill>
                          <a:schemeClr val="tx1"/>
                        </a:solidFill>
                        <a:effectLst/>
                        <a:latin typeface="Book Antiqua" pitchFamily="18" charset="0"/>
                        <a:cs typeface="Arial" charset="0"/>
                      </a:endParaRPr>
                    </a:p>
                  </a:txBody>
                  <a:tcPr marT="39871" marB="3987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996722">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Book Antiqua" pitchFamily="18" charset="0"/>
                        <a:cs typeface="Arial" charset="0"/>
                      </a:endParaRPr>
                    </a:p>
                  </a:txBody>
                  <a:tcPr marT="39871" marB="3987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Book Antiqua"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Book Antiqua" pitchFamily="18" charset="0"/>
                          <a:cs typeface="Arial" charset="0"/>
                        </a:rPr>
                        <a:t>ENROLLMENT</a:t>
                      </a:r>
                    </a:p>
                  </a:txBody>
                  <a:tcPr marT="39871" marB="3987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Book Antiqua"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Book Antiqua" pitchFamily="18" charset="0"/>
                          <a:cs typeface="Arial" charset="0"/>
                        </a:rPr>
                        <a:t>AVERAGE</a:t>
                      </a:r>
                    </a:p>
                  </a:txBody>
                  <a:tcPr marT="39871" marB="3987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Book Antiqua"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Book Antiqua" pitchFamily="18" charset="0"/>
                          <a:cs typeface="Arial" charset="0"/>
                        </a:rPr>
                        <a:t>PAB APPROVAL</a:t>
                      </a:r>
                    </a:p>
                  </a:txBody>
                  <a:tcPr marT="39871" marB="3987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504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700" b="1" i="0" u="none" strike="noStrike" cap="none" normalizeH="0" baseline="0" smtClean="0">
                        <a:ln>
                          <a:noFill/>
                        </a:ln>
                        <a:solidFill>
                          <a:schemeClr val="tx1"/>
                        </a:solidFill>
                        <a:effectLst/>
                        <a:latin typeface="Book Antiqua"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tx1"/>
                          </a:solidFill>
                          <a:effectLst/>
                          <a:latin typeface="Book Antiqua" pitchFamily="18" charset="0"/>
                          <a:cs typeface="Arial" charset="0"/>
                        </a:rPr>
                        <a:t>PRIMARY </a:t>
                      </a:r>
                    </a:p>
                  </a:txBody>
                  <a:tcPr marT="39871" marB="3987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700" b="0" i="0" u="none" strike="noStrike" cap="none" normalizeH="0" baseline="0" dirty="0" smtClean="0">
                        <a:ln>
                          <a:noFill/>
                        </a:ln>
                        <a:solidFill>
                          <a:schemeClr val="tx1"/>
                        </a:solidFill>
                        <a:effectLst/>
                        <a:latin typeface="Book Antiqua"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chemeClr val="tx1"/>
                          </a:solidFill>
                          <a:effectLst/>
                          <a:latin typeface="Book Antiqua" pitchFamily="18" charset="0"/>
                          <a:cs typeface="Arial" charset="0"/>
                        </a:rPr>
                        <a:t>95,279</a:t>
                      </a:r>
                    </a:p>
                  </a:txBody>
                  <a:tcPr marT="39871" marB="3987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700" b="0" i="0" u="none" strike="noStrike" cap="none" normalizeH="0" baseline="0" dirty="0" smtClean="0">
                        <a:ln>
                          <a:noFill/>
                        </a:ln>
                        <a:solidFill>
                          <a:schemeClr val="tx1"/>
                        </a:solidFill>
                        <a:effectLst/>
                        <a:latin typeface="Book Antiqua"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chemeClr val="tx1"/>
                          </a:solidFill>
                          <a:effectLst/>
                          <a:latin typeface="Book Antiqua" pitchFamily="18" charset="0"/>
                          <a:cs typeface="Arial" charset="0"/>
                        </a:rPr>
                        <a:t>86,010</a:t>
                      </a:r>
                    </a:p>
                  </a:txBody>
                  <a:tcPr marT="39871" marB="3987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700" b="0" i="0" u="none" strike="noStrike" cap="none" normalizeH="0" baseline="0" dirty="0" smtClean="0">
                        <a:ln>
                          <a:noFill/>
                        </a:ln>
                        <a:solidFill>
                          <a:schemeClr val="tx1"/>
                        </a:solidFill>
                        <a:effectLst/>
                        <a:latin typeface="Book Antiqua"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chemeClr val="tx1"/>
                          </a:solidFill>
                          <a:effectLst/>
                          <a:latin typeface="Book Antiqua" pitchFamily="18" charset="0"/>
                          <a:cs typeface="Arial" charset="0"/>
                        </a:rPr>
                        <a:t>87,534</a:t>
                      </a:r>
                    </a:p>
                  </a:txBody>
                  <a:tcPr marT="39871" marB="3987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393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700" b="1" i="0" u="none" strike="noStrike" cap="none" normalizeH="0" baseline="0" dirty="0" smtClean="0">
                        <a:ln>
                          <a:noFill/>
                        </a:ln>
                        <a:solidFill>
                          <a:schemeClr val="tx1"/>
                        </a:solidFill>
                        <a:effectLst/>
                        <a:latin typeface="Book Antiqua"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chemeClr val="tx1"/>
                          </a:solidFill>
                          <a:effectLst/>
                          <a:latin typeface="Book Antiqua" pitchFamily="18" charset="0"/>
                          <a:cs typeface="Arial" charset="0"/>
                        </a:rPr>
                        <a:t>UPPER PRIMARY</a:t>
                      </a:r>
                    </a:p>
                  </a:txBody>
                  <a:tcPr marT="39871" marB="3987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700" b="0" i="0" u="none" strike="noStrike" cap="none" normalizeH="0" baseline="0" dirty="0" smtClean="0">
                        <a:ln>
                          <a:noFill/>
                        </a:ln>
                        <a:solidFill>
                          <a:schemeClr val="tx1"/>
                        </a:solidFill>
                        <a:effectLst/>
                        <a:latin typeface="Book Antiqua"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700" b="0" i="0" u="none" strike="noStrike" cap="none" normalizeH="0" baseline="0" smtClean="0">
                          <a:ln>
                            <a:noFill/>
                          </a:ln>
                          <a:solidFill>
                            <a:schemeClr val="tx1"/>
                          </a:solidFill>
                          <a:effectLst/>
                          <a:latin typeface="Book Antiqua" pitchFamily="18" charset="0"/>
                          <a:cs typeface="Arial" charset="0"/>
                        </a:rPr>
                        <a:t>65,735</a:t>
                      </a:r>
                      <a:endParaRPr kumimoji="0" lang="en-US" sz="1700" b="0" i="0" u="none" strike="noStrike" cap="none" normalizeH="0" baseline="0" dirty="0" smtClean="0">
                        <a:ln>
                          <a:noFill/>
                        </a:ln>
                        <a:solidFill>
                          <a:schemeClr val="tx1"/>
                        </a:solidFill>
                        <a:effectLst/>
                        <a:latin typeface="Book Antiqua" pitchFamily="18" charset="0"/>
                        <a:cs typeface="Arial" charset="0"/>
                      </a:endParaRPr>
                    </a:p>
                  </a:txBody>
                  <a:tcPr marT="39871" marB="3987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700" b="0" i="0" u="none" strike="noStrike" cap="none" normalizeH="0" baseline="0" dirty="0" smtClean="0">
                        <a:ln>
                          <a:noFill/>
                        </a:ln>
                        <a:solidFill>
                          <a:schemeClr val="tx1"/>
                        </a:solidFill>
                        <a:effectLst/>
                        <a:latin typeface="Book Antiqua"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chemeClr val="tx1"/>
                          </a:solidFill>
                          <a:effectLst/>
                          <a:latin typeface="Book Antiqua" pitchFamily="18" charset="0"/>
                          <a:cs typeface="Arial" charset="0"/>
                        </a:rPr>
                        <a:t>56,143</a:t>
                      </a:r>
                    </a:p>
                  </a:txBody>
                  <a:tcPr marT="39871" marB="3987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700" b="0" i="0" u="none" strike="noStrike" cap="none" normalizeH="0" baseline="0" dirty="0" smtClean="0">
                        <a:ln>
                          <a:noFill/>
                        </a:ln>
                        <a:solidFill>
                          <a:schemeClr val="tx1"/>
                        </a:solidFill>
                        <a:effectLst/>
                        <a:latin typeface="Book Antiqua"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chemeClr val="tx1"/>
                          </a:solidFill>
                          <a:effectLst/>
                          <a:latin typeface="Book Antiqua" pitchFamily="18" charset="0"/>
                          <a:cs typeface="Arial" charset="0"/>
                        </a:rPr>
                        <a:t>56,234</a:t>
                      </a:r>
                    </a:p>
                  </a:txBody>
                  <a:tcPr marT="39871" marB="3987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38" name="Slide Number Placeholder 3"/>
          <p:cNvSpPr>
            <a:spLocks noGrp="1"/>
          </p:cNvSpPr>
          <p:nvPr>
            <p:ph type="sldNum" sz="quarter" idx="12"/>
          </p:nvPr>
        </p:nvSpPr>
        <p:spPr bwMode="auto">
          <a:xfrm>
            <a:off x="6553200" y="6416675"/>
            <a:ext cx="2133600" cy="365125"/>
          </a:xfrm>
          <a:noFill/>
          <a:ln>
            <a:miter lim="800000"/>
            <a:headEnd/>
            <a:tailEnd/>
          </a:ln>
        </p:spPr>
        <p:txBody>
          <a:bodyPr wrap="square" lIns="91440" tIns="45720" rIns="91440" bIns="45720" numCol="1" anchorCtr="0" compatLnSpc="1">
            <a:prstTxWarp prst="textNoShape">
              <a:avLst/>
            </a:prstTxWarp>
          </a:bodyPr>
          <a:lstStyle/>
          <a:p>
            <a:fld id="{AE8CFAF3-0998-4A76-B9E8-C515D0C18193}" type="slidenum">
              <a:rPr lang="en-US" smtClean="0"/>
              <a:pPr/>
              <a:t>5</a:t>
            </a:fld>
            <a:endParaRPr lang="en-US" smtClean="0"/>
          </a:p>
        </p:txBody>
      </p:sp>
      <p:sp>
        <p:nvSpPr>
          <p:cNvPr id="2" name="Title 1"/>
          <p:cNvSpPr>
            <a:spLocks noGrp="1"/>
          </p:cNvSpPr>
          <p:nvPr>
            <p:ph type="title"/>
          </p:nvPr>
        </p:nvSpPr>
        <p:spPr>
          <a:xfrm>
            <a:off x="304800" y="505282"/>
            <a:ext cx="8229600" cy="1111621"/>
          </a:xfrm>
        </p:spPr>
        <p:txBody>
          <a:bodyPr>
            <a:normAutofit fontScale="90000"/>
          </a:bodyPr>
          <a:lstStyle/>
          <a:p>
            <a:pPr algn="ctr" eaLnBrk="1" fontAlgn="auto" hangingPunct="1">
              <a:spcAft>
                <a:spcPts val="0"/>
              </a:spcAft>
              <a:buClr>
                <a:schemeClr val="accent6">
                  <a:lumMod val="75000"/>
                </a:schemeClr>
              </a:buClr>
              <a:buFont typeface="Georgia" pitchFamily="18" charset="0"/>
              <a:buNone/>
              <a:defRPr/>
            </a:pPr>
            <a:r>
              <a:rPr lang="en-US" sz="3600" i="1" u="sng" dirty="0" smtClean="0">
                <a:solidFill>
                  <a:srgbClr val="FF0000"/>
                </a:solidFill>
                <a:effectLst>
                  <a:outerShdw blurRad="38100" dist="38100" dir="2700000" algn="tl">
                    <a:srgbClr val="000000">
                      <a:alpha val="43137"/>
                    </a:srgbClr>
                  </a:outerShdw>
                </a:effectLst>
                <a:latin typeface="Book Antiqua" pitchFamily="18" charset="0"/>
              </a:rPr>
              <a:t>APPROVAL V/S ACHIEVEMENT</a:t>
            </a:r>
            <a:br>
              <a:rPr lang="en-US" sz="3600" i="1" u="sng" dirty="0" smtClean="0">
                <a:solidFill>
                  <a:srgbClr val="FF0000"/>
                </a:solidFill>
                <a:effectLst>
                  <a:outerShdw blurRad="38100" dist="38100" dir="2700000" algn="tl">
                    <a:srgbClr val="000000">
                      <a:alpha val="43137"/>
                    </a:srgbClr>
                  </a:outerShdw>
                </a:effectLst>
                <a:latin typeface="Book Antiqua" pitchFamily="18" charset="0"/>
              </a:rPr>
            </a:br>
            <a:r>
              <a:rPr lang="en-US" sz="3600" i="1" u="sng" dirty="0" smtClean="0">
                <a:solidFill>
                  <a:srgbClr val="FF0000"/>
                </a:solidFill>
                <a:effectLst>
                  <a:outerShdw blurRad="38100" dist="38100" dir="2700000" algn="tl">
                    <a:srgbClr val="000000">
                      <a:alpha val="43137"/>
                    </a:srgbClr>
                  </a:outerShdw>
                </a:effectLst>
                <a:latin typeface="Book Antiqua" pitchFamily="18" charset="0"/>
              </a:rPr>
              <a:t>FOR THE YEAR 2017 – 18.</a:t>
            </a:r>
            <a:br>
              <a:rPr lang="en-US" sz="3600" i="1" u="sng" dirty="0" smtClean="0">
                <a:solidFill>
                  <a:srgbClr val="FF0000"/>
                </a:solidFill>
                <a:effectLst>
                  <a:outerShdw blurRad="38100" dist="38100" dir="2700000" algn="tl">
                    <a:srgbClr val="000000">
                      <a:alpha val="43137"/>
                    </a:srgbClr>
                  </a:outerShdw>
                </a:effectLst>
                <a:latin typeface="Book Antiqua" pitchFamily="18" charset="0"/>
              </a:rPr>
            </a:br>
            <a:r>
              <a:rPr lang="en-US" sz="3600" i="1" u="sng" dirty="0" smtClean="0">
                <a:solidFill>
                  <a:srgbClr val="FF0000"/>
                </a:solidFill>
                <a:effectLst>
                  <a:outerShdw blurRad="38100" dist="38100" dir="2700000" algn="tl">
                    <a:srgbClr val="000000">
                      <a:alpha val="43137"/>
                    </a:srgbClr>
                  </a:outerShdw>
                </a:effectLst>
                <a:latin typeface="Book Antiqua" pitchFamily="18" charset="0"/>
              </a:rPr>
              <a:t/>
            </a:r>
            <a:br>
              <a:rPr lang="en-US" sz="3600" i="1" u="sng" dirty="0" smtClean="0">
                <a:solidFill>
                  <a:srgbClr val="FF0000"/>
                </a:solidFill>
                <a:effectLst>
                  <a:outerShdw blurRad="38100" dist="38100" dir="2700000" algn="tl">
                    <a:srgbClr val="000000">
                      <a:alpha val="43137"/>
                    </a:srgbClr>
                  </a:outerShdw>
                </a:effectLst>
                <a:latin typeface="Book Antiqua" pitchFamily="18" charset="0"/>
              </a:rPr>
            </a:br>
            <a:endParaRPr lang="en-US" sz="3600" i="1" u="sng" dirty="0">
              <a:solidFill>
                <a:srgbClr val="FF0000"/>
              </a:solidFill>
              <a:effectLst>
                <a:outerShdw blurRad="38100" dist="38100" dir="2700000" algn="tl">
                  <a:srgbClr val="000000">
                    <a:alpha val="43137"/>
                  </a:srgbClr>
                </a:outerShdw>
              </a:effectLst>
              <a:latin typeface="Book Antiqua"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04800" y="1568453"/>
          <a:ext cx="8229600" cy="3455302"/>
        </p:xfrm>
        <a:graphic>
          <a:graphicData uri="http://schemas.openxmlformats.org/drawingml/2006/table">
            <a:tbl>
              <a:tblPr/>
              <a:tblGrid>
                <a:gridCol w="4114800"/>
                <a:gridCol w="4114800"/>
              </a:tblGrid>
              <a:tr h="15310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1" i="0" u="none" strike="noStrike" cap="none" normalizeH="0" baseline="0" dirty="0" smtClean="0">
                          <a:ln>
                            <a:noFill/>
                          </a:ln>
                          <a:solidFill>
                            <a:schemeClr val="tx1"/>
                          </a:solidFill>
                          <a:effectLst/>
                          <a:latin typeface="Book Antiqua" pitchFamily="18" charset="0"/>
                          <a:cs typeface="Arial" charset="0"/>
                        </a:rPr>
                        <a:t>PAB APPROVAL FOR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1" i="0" u="none" strike="noStrike" cap="none" normalizeH="0" baseline="0" dirty="0" smtClean="0">
                          <a:ln>
                            <a:noFill/>
                          </a:ln>
                          <a:solidFill>
                            <a:schemeClr val="tx1"/>
                          </a:solidFill>
                          <a:effectLst/>
                          <a:latin typeface="Book Antiqua" pitchFamily="18" charset="0"/>
                          <a:cs typeface="Arial" charset="0"/>
                        </a:rPr>
                        <a:t>2017-18</a:t>
                      </a:r>
                    </a:p>
                  </a:txBody>
                  <a:tcPr marT="39878" marB="3987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1" i="0" u="none" strike="noStrike" cap="none" normalizeH="0" baseline="0" dirty="0" smtClean="0">
                          <a:ln>
                            <a:noFill/>
                          </a:ln>
                          <a:solidFill>
                            <a:schemeClr val="tx1"/>
                          </a:solidFill>
                          <a:effectLst/>
                          <a:latin typeface="Book Antiqua" pitchFamily="18" charset="0"/>
                          <a:cs typeface="Arial" charset="0"/>
                        </a:rPr>
                        <a:t>COVERAGE FOR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1" i="0" u="none" strike="noStrike" cap="none" normalizeH="0" baseline="0" dirty="0" smtClean="0">
                          <a:ln>
                            <a:noFill/>
                          </a:ln>
                          <a:solidFill>
                            <a:schemeClr val="tx1"/>
                          </a:solidFill>
                          <a:effectLst/>
                          <a:latin typeface="Book Antiqua" pitchFamily="18" charset="0"/>
                          <a:cs typeface="Arial" charset="0"/>
                        </a:rPr>
                        <a:t>2017-18</a:t>
                      </a:r>
                    </a:p>
                  </a:txBody>
                  <a:tcPr marT="39878" marB="3987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422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Book Antiqua"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Book Antiqua" pitchFamily="18" charset="0"/>
                          <a:cs typeface="Arial" charset="0"/>
                        </a:rPr>
                        <a:t>220 days </a:t>
                      </a:r>
                      <a:endParaRPr kumimoji="0" lang="en-US" sz="2400" b="1" i="0" u="none" strike="noStrike" cap="none" normalizeH="0" baseline="0" dirty="0" smtClean="0">
                        <a:ln>
                          <a:noFill/>
                        </a:ln>
                        <a:solidFill>
                          <a:schemeClr val="tx1"/>
                        </a:solidFill>
                        <a:effectLst/>
                        <a:latin typeface="Book Antiqua" pitchFamily="18" charset="0"/>
                        <a:cs typeface="Arial" charset="0"/>
                      </a:endParaRPr>
                    </a:p>
                  </a:txBody>
                  <a:tcPr marT="39878" marB="3987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Book Antiqua"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Book Antiqua" pitchFamily="18" charset="0"/>
                          <a:cs typeface="Arial" charset="0"/>
                        </a:rPr>
                        <a:t>222 days </a:t>
                      </a:r>
                      <a:endParaRPr kumimoji="0" lang="en-US" sz="2400" b="1" i="0" u="none" strike="noStrike" cap="none" normalizeH="0" baseline="0" dirty="0" smtClean="0">
                        <a:ln>
                          <a:noFill/>
                        </a:ln>
                        <a:solidFill>
                          <a:schemeClr val="tx1"/>
                        </a:solidFill>
                        <a:effectLst/>
                        <a:latin typeface="Book Antiqua" pitchFamily="18" charset="0"/>
                        <a:cs typeface="Arial" charset="0"/>
                      </a:endParaRPr>
                    </a:p>
                  </a:txBody>
                  <a:tcPr marT="39878" marB="3987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349"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9A90915-065E-42C3-88AC-148E2424A45C}" type="slidenum">
              <a:rPr lang="en-US" smtClean="0"/>
              <a:pPr/>
              <a:t>6</a:t>
            </a:fld>
            <a:endParaRPr lang="en-US" smtClean="0"/>
          </a:p>
        </p:txBody>
      </p:sp>
      <p:sp>
        <p:nvSpPr>
          <p:cNvPr id="2" name="Title 1"/>
          <p:cNvSpPr>
            <a:spLocks noGrp="1"/>
          </p:cNvSpPr>
          <p:nvPr>
            <p:ph type="title"/>
          </p:nvPr>
        </p:nvSpPr>
        <p:spPr>
          <a:xfrm>
            <a:off x="990601" y="438836"/>
            <a:ext cx="6511925" cy="1143461"/>
          </a:xfrm>
        </p:spPr>
        <p:txBody>
          <a:bodyPr/>
          <a:lstStyle/>
          <a:p>
            <a:pPr algn="ctr" eaLnBrk="1" fontAlgn="auto" hangingPunct="1">
              <a:spcAft>
                <a:spcPts val="0"/>
              </a:spcAft>
              <a:buClr>
                <a:schemeClr val="accent6">
                  <a:lumMod val="75000"/>
                </a:schemeClr>
              </a:buClr>
              <a:buFont typeface="Georgia" pitchFamily="18" charset="0"/>
              <a:buNone/>
              <a:defRPr/>
            </a:pPr>
            <a:r>
              <a:rPr lang="en-US" i="1" u="sng" dirty="0" smtClean="0">
                <a:solidFill>
                  <a:srgbClr val="FF0000"/>
                </a:solidFill>
                <a:effectLst>
                  <a:outerShdw blurRad="38100" dist="38100" dir="2700000" algn="tl">
                    <a:srgbClr val="000000">
                      <a:alpha val="43137"/>
                    </a:srgbClr>
                  </a:outerShdw>
                </a:effectLst>
                <a:latin typeface="Book Antiqua" pitchFamily="18" charset="0"/>
              </a:rPr>
              <a:t>WORKING DAYS </a:t>
            </a:r>
            <a:endParaRPr lang="en-US" i="1" u="sng" dirty="0">
              <a:solidFill>
                <a:srgbClr val="FF0000"/>
              </a:solidFill>
              <a:effectLst>
                <a:outerShdw blurRad="38100" dist="38100" dir="2700000" algn="tl">
                  <a:srgbClr val="000000">
                    <a:alpha val="43137"/>
                  </a:srgbClr>
                </a:outerShdw>
              </a:effectLst>
              <a:latin typeface="Book Antiqua"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Content Placeholder 18" descr="flow.png"/>
          <p:cNvPicPr>
            <a:picLocks noGrp="1" noChangeAspect="1"/>
          </p:cNvPicPr>
          <p:nvPr>
            <p:ph idx="1"/>
          </p:nvPr>
        </p:nvPicPr>
        <p:blipFill>
          <a:blip r:embed="rId2"/>
          <a:stretch>
            <a:fillRect/>
          </a:stretch>
        </p:blipFill>
        <p:spPr>
          <a:xfrm>
            <a:off x="2057400" y="1143000"/>
            <a:ext cx="5105400" cy="5181600"/>
          </a:xfrm>
          <a:solidFill>
            <a:schemeClr val="bg1"/>
          </a:solidFill>
        </p:spPr>
      </p:pic>
      <p:sp>
        <p:nvSpPr>
          <p:cNvPr id="15363" name="Slide Number Placeholder 9"/>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284F725-C28B-43EF-A3F2-1C472A6804AB}" type="slidenum">
              <a:rPr lang="en-US" smtClean="0"/>
              <a:pPr/>
              <a:t>7</a:t>
            </a:fld>
            <a:endParaRPr lang="en-US" smtClean="0"/>
          </a:p>
        </p:txBody>
      </p:sp>
      <p:sp>
        <p:nvSpPr>
          <p:cNvPr id="13314" name="Rectangle 2"/>
          <p:cNvSpPr>
            <a:spLocks noGrp="1" noChangeArrowheads="1"/>
          </p:cNvSpPr>
          <p:nvPr>
            <p:ph type="title"/>
          </p:nvPr>
        </p:nvSpPr>
        <p:spPr>
          <a:xfrm>
            <a:off x="381000" y="152277"/>
            <a:ext cx="8458200" cy="1104700"/>
          </a:xfrm>
          <a:solidFill>
            <a:schemeClr val="bg1"/>
          </a:solidFill>
        </p:spPr>
        <p:txBody>
          <a:bodyPr/>
          <a:lstStyle/>
          <a:p>
            <a:pPr algn="ctr" eaLnBrk="1" fontAlgn="auto" hangingPunct="1">
              <a:spcAft>
                <a:spcPts val="0"/>
              </a:spcAft>
              <a:buClr>
                <a:schemeClr val="accent6">
                  <a:lumMod val="75000"/>
                </a:schemeClr>
              </a:buClr>
              <a:buFont typeface="Georgia" pitchFamily="18" charset="0"/>
              <a:buNone/>
              <a:defRPr/>
            </a:pPr>
            <a:r>
              <a:rPr lang="en-US" sz="3600" i="1" u="sng" dirty="0" smtClean="0">
                <a:solidFill>
                  <a:srgbClr val="FF0000"/>
                </a:solidFill>
                <a:effectLst>
                  <a:outerShdw blurRad="38100" dist="38100" dir="2700000" algn="tl">
                    <a:srgbClr val="000000">
                      <a:alpha val="43137"/>
                    </a:srgbClr>
                  </a:outerShdw>
                </a:effectLst>
                <a:latin typeface="Book Antiqua" pitchFamily="18" charset="0"/>
              </a:rPr>
              <a:t>MDMS Administrative</a:t>
            </a:r>
            <a:r>
              <a:rPr lang="en-US" sz="3600" i="1" u="sng" dirty="0" smtClean="0">
                <a:solidFill>
                  <a:srgbClr val="FF0000"/>
                </a:solidFill>
                <a:effectLst>
                  <a:outerShdw blurRad="38100" dist="38100" dir="2700000" algn="tl">
                    <a:srgbClr val="000000">
                      <a:alpha val="43137"/>
                    </a:srgbClr>
                  </a:outerShdw>
                </a:effectLst>
              </a:rPr>
              <a:t> </a:t>
            </a:r>
            <a:r>
              <a:rPr lang="en-US" sz="3600" i="1" u="sng" dirty="0" smtClean="0">
                <a:solidFill>
                  <a:srgbClr val="FF0000"/>
                </a:solidFill>
                <a:effectLst>
                  <a:outerShdw blurRad="38100" dist="38100" dir="2700000" algn="tl">
                    <a:srgbClr val="000000">
                      <a:alpha val="43137"/>
                    </a:srgbClr>
                  </a:outerShdw>
                </a:effectLst>
                <a:latin typeface="Book Antiqua" pitchFamily="18" charset="0"/>
              </a:rPr>
              <a:t>Setup</a:t>
            </a:r>
          </a:p>
        </p:txBody>
      </p:sp>
      <p:sp>
        <p:nvSpPr>
          <p:cNvPr id="5" name="TextBox 4"/>
          <p:cNvSpPr txBox="1"/>
          <p:nvPr/>
        </p:nvSpPr>
        <p:spPr>
          <a:xfrm>
            <a:off x="6705600" y="2971800"/>
            <a:ext cx="1524000" cy="276999"/>
          </a:xfrm>
          <a:prstGeom prst="rect">
            <a:avLst/>
          </a:prstGeom>
          <a:noFill/>
        </p:spPr>
        <p:txBody>
          <a:bodyPr wrap="square" rtlCol="0">
            <a:spAutoFit/>
          </a:bodyPr>
          <a:lstStyle/>
          <a:p>
            <a:r>
              <a:rPr lang="en-US" sz="1200" dirty="0" smtClean="0">
                <a:solidFill>
                  <a:srgbClr val="FF0000"/>
                </a:solidFill>
              </a:rPr>
              <a:t>(State Nodal Officer)</a:t>
            </a:r>
            <a:endParaRPr lang="en-US" sz="1200" dirty="0">
              <a:solidFill>
                <a:srgbClr val="FF0000"/>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a:xfrm>
            <a:off x="3214688" y="1586449"/>
            <a:ext cx="2462212" cy="22287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a:p>
        </p:txBody>
      </p:sp>
      <p:sp>
        <p:nvSpPr>
          <p:cNvPr id="16387" name="Slide Number Placeholder 1"/>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B8F24D8-6408-4505-984B-00CB6FDB1455}" type="slidenum">
              <a:rPr lang="en-US" smtClean="0"/>
              <a:pPr/>
              <a:t>8</a:t>
            </a:fld>
            <a:endParaRPr lang="en-US" smtClean="0"/>
          </a:p>
        </p:txBody>
      </p:sp>
      <p:sp>
        <p:nvSpPr>
          <p:cNvPr id="5" name="Rectangle 4"/>
          <p:cNvSpPr/>
          <p:nvPr/>
        </p:nvSpPr>
        <p:spPr>
          <a:xfrm>
            <a:off x="1371600" y="3326560"/>
            <a:ext cx="6172200" cy="1151767"/>
          </a:xfrm>
          <a:prstGeom prst="rect">
            <a:avLst/>
          </a:prstGeom>
          <a:solidFill>
            <a:schemeClr val="bg1"/>
          </a:solidFill>
        </p:spPr>
        <p:style>
          <a:lnRef idx="3">
            <a:schemeClr val="lt1"/>
          </a:lnRef>
          <a:fillRef idx="1">
            <a:schemeClr val="accent4"/>
          </a:fillRef>
          <a:effectRef idx="1">
            <a:schemeClr val="accent4"/>
          </a:effectRef>
          <a:fontRef idx="minor">
            <a:schemeClr val="lt1"/>
          </a:fontRef>
        </p:style>
        <p:txBody>
          <a:bodyPr anchor="ctr"/>
          <a:lstStyle/>
          <a:p>
            <a:pPr algn="ctr">
              <a:lnSpc>
                <a:spcPct val="90000"/>
              </a:lnSpc>
              <a:defRPr/>
            </a:pPr>
            <a:r>
              <a:rPr lang="en-US" altLang="en-US" sz="1500" b="1" dirty="0">
                <a:solidFill>
                  <a:srgbClr val="FF0000"/>
                </a:solidFill>
                <a:latin typeface="Book Antiqua" pitchFamily="18" charset="0"/>
              </a:rPr>
              <a:t>DIRECTORATE OF EDUCATION SCRUTINIZES AND SUBMITS THE BILLS TO THE DIRECTORATE OF ACCOUNTS FOR FINAL PAYMENT TO SHG,FCI, TRANSPORTER  </a:t>
            </a:r>
          </a:p>
        </p:txBody>
      </p:sp>
      <p:sp>
        <p:nvSpPr>
          <p:cNvPr id="6" name="Rectangle 5"/>
          <p:cNvSpPr/>
          <p:nvPr/>
        </p:nvSpPr>
        <p:spPr>
          <a:xfrm>
            <a:off x="1028700" y="2100038"/>
            <a:ext cx="3314700" cy="735082"/>
          </a:xfrm>
          <a:prstGeom prst="rect">
            <a:avLst/>
          </a:prstGeom>
          <a:solidFill>
            <a:schemeClr val="bg1"/>
          </a:solidFill>
        </p:spPr>
        <p:style>
          <a:lnRef idx="3">
            <a:schemeClr val="lt1"/>
          </a:lnRef>
          <a:fillRef idx="1">
            <a:schemeClr val="accent4"/>
          </a:fillRef>
          <a:effectRef idx="1">
            <a:schemeClr val="accent4"/>
          </a:effectRef>
          <a:fontRef idx="minor">
            <a:schemeClr val="lt1"/>
          </a:fontRef>
        </p:style>
        <p:txBody>
          <a:bodyPr anchor="ctr"/>
          <a:lstStyle/>
          <a:p>
            <a:pPr algn="ctr">
              <a:lnSpc>
                <a:spcPct val="90000"/>
              </a:lnSpc>
              <a:defRPr/>
            </a:pPr>
            <a:r>
              <a:rPr lang="en-US" altLang="en-US" sz="1500" b="1" dirty="0">
                <a:solidFill>
                  <a:srgbClr val="FF0000"/>
                </a:solidFill>
                <a:latin typeface="Book Antiqua" pitchFamily="18" charset="0"/>
              </a:rPr>
              <a:t>BILLS OF SELF HELP GROUPS ARE SUBMITTED BY THE TALUKA ADEIs</a:t>
            </a:r>
          </a:p>
        </p:txBody>
      </p:sp>
      <p:sp>
        <p:nvSpPr>
          <p:cNvPr id="7" name="Rectangle 6"/>
          <p:cNvSpPr/>
          <p:nvPr/>
        </p:nvSpPr>
        <p:spPr>
          <a:xfrm>
            <a:off x="2590800" y="305939"/>
            <a:ext cx="3962400" cy="523220"/>
          </a:xfrm>
          <a:prstGeom prst="rect">
            <a:avLst/>
          </a:prstGeom>
        </p:spPr>
        <p:txBody>
          <a:bodyPr>
            <a:spAutoFit/>
          </a:bodyPr>
          <a:lstStyle/>
          <a:p>
            <a:pPr algn="ctr">
              <a:defRPr/>
            </a:pPr>
            <a:r>
              <a:rPr lang="en-US" sz="2800" b="1" i="1" u="sng" dirty="0">
                <a:solidFill>
                  <a:srgbClr val="FF0000"/>
                </a:solidFill>
                <a:effectLst>
                  <a:outerShdw blurRad="38100" dist="38100" dir="2700000" algn="tl">
                    <a:srgbClr val="000000">
                      <a:alpha val="43137"/>
                    </a:srgbClr>
                  </a:outerShdw>
                </a:effectLst>
                <a:latin typeface="Book Antiqua" pitchFamily="18" charset="0"/>
              </a:rPr>
              <a:t>Flow of Funds </a:t>
            </a:r>
            <a:endParaRPr lang="en-US" sz="2800" dirty="0"/>
          </a:p>
        </p:txBody>
      </p:sp>
      <p:sp>
        <p:nvSpPr>
          <p:cNvPr id="8" name="Rectangle 7"/>
          <p:cNvSpPr/>
          <p:nvPr/>
        </p:nvSpPr>
        <p:spPr>
          <a:xfrm>
            <a:off x="1828800" y="903972"/>
            <a:ext cx="5715000" cy="267176"/>
          </a:xfrm>
          <a:prstGeom prst="rect">
            <a:avLst/>
          </a:prstGeom>
          <a:solidFill>
            <a:schemeClr val="bg1"/>
          </a:solidFill>
        </p:spPr>
        <p:style>
          <a:lnRef idx="3">
            <a:schemeClr val="lt1"/>
          </a:lnRef>
          <a:fillRef idx="1">
            <a:schemeClr val="accent4"/>
          </a:fillRef>
          <a:effectRef idx="1">
            <a:schemeClr val="accent4"/>
          </a:effectRef>
          <a:fontRef idx="minor">
            <a:schemeClr val="lt1"/>
          </a:fontRef>
        </p:style>
        <p:txBody>
          <a:bodyPr anchor="ctr"/>
          <a:lstStyle/>
          <a:p>
            <a:pPr algn="ctr">
              <a:lnSpc>
                <a:spcPct val="90000"/>
              </a:lnSpc>
              <a:defRPr/>
            </a:pPr>
            <a:r>
              <a:rPr lang="en-US" altLang="en-US" sz="1500" b="1" dirty="0">
                <a:solidFill>
                  <a:srgbClr val="FF0000"/>
                </a:solidFill>
                <a:latin typeface="Book Antiqua" pitchFamily="18" charset="0"/>
              </a:rPr>
              <a:t>CENTRAL GOVT RELEASES FUNDS AS PER ALLOCATION</a:t>
            </a:r>
          </a:p>
        </p:txBody>
      </p:sp>
      <p:sp>
        <p:nvSpPr>
          <p:cNvPr id="9" name="Down Arrow 8"/>
          <p:cNvSpPr/>
          <p:nvPr/>
        </p:nvSpPr>
        <p:spPr>
          <a:xfrm>
            <a:off x="4305300" y="1254208"/>
            <a:ext cx="381000" cy="332241"/>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a:p>
        </p:txBody>
      </p:sp>
      <p:sp>
        <p:nvSpPr>
          <p:cNvPr id="11" name="Rectangle 10"/>
          <p:cNvSpPr/>
          <p:nvPr/>
        </p:nvSpPr>
        <p:spPr>
          <a:xfrm>
            <a:off x="5060950" y="2033590"/>
            <a:ext cx="3124200" cy="801530"/>
          </a:xfrm>
          <a:prstGeom prst="rect">
            <a:avLst/>
          </a:prstGeom>
          <a:solidFill>
            <a:schemeClr val="bg1"/>
          </a:solidFill>
        </p:spPr>
        <p:style>
          <a:lnRef idx="3">
            <a:schemeClr val="lt1"/>
          </a:lnRef>
          <a:fillRef idx="1">
            <a:schemeClr val="accent4"/>
          </a:fillRef>
          <a:effectRef idx="1">
            <a:schemeClr val="accent4"/>
          </a:effectRef>
          <a:fontRef idx="minor">
            <a:schemeClr val="lt1"/>
          </a:fontRef>
        </p:style>
        <p:txBody>
          <a:bodyPr anchor="ctr"/>
          <a:lstStyle/>
          <a:p>
            <a:pPr algn="ctr">
              <a:defRPr/>
            </a:pPr>
            <a:endParaRPr lang="en-US" altLang="en-US" sz="1500" b="1" dirty="0">
              <a:solidFill>
                <a:schemeClr val="bg1"/>
              </a:solidFill>
              <a:latin typeface="Book Antiqua" pitchFamily="18" charset="0"/>
            </a:endParaRPr>
          </a:p>
          <a:p>
            <a:pPr algn="ctr">
              <a:defRPr/>
            </a:pPr>
            <a:r>
              <a:rPr lang="en-US" altLang="en-US" sz="1500" b="1" dirty="0">
                <a:solidFill>
                  <a:srgbClr val="FF0000"/>
                </a:solidFill>
                <a:latin typeface="Book Antiqua" pitchFamily="18" charset="0"/>
              </a:rPr>
              <a:t>STATE TREASURY RELEASES STATE SHARE FUND</a:t>
            </a:r>
          </a:p>
          <a:p>
            <a:pPr algn="ctr">
              <a:defRPr/>
            </a:pPr>
            <a:endParaRPr lang="en-US" sz="1500" dirty="0"/>
          </a:p>
        </p:txBody>
      </p:sp>
      <p:sp>
        <p:nvSpPr>
          <p:cNvPr id="12" name="Down Arrow 11"/>
          <p:cNvSpPr/>
          <p:nvPr/>
        </p:nvSpPr>
        <p:spPr>
          <a:xfrm>
            <a:off x="3043238" y="1586449"/>
            <a:ext cx="381000" cy="447141"/>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a:p>
        </p:txBody>
      </p:sp>
      <p:sp>
        <p:nvSpPr>
          <p:cNvPr id="13" name="Down Arrow 12"/>
          <p:cNvSpPr/>
          <p:nvPr/>
        </p:nvSpPr>
        <p:spPr>
          <a:xfrm>
            <a:off x="4343400" y="4554464"/>
            <a:ext cx="381000" cy="332241"/>
          </a:xfrm>
          <a:prstGeom prst="downArrow">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US"/>
          </a:p>
        </p:txBody>
      </p:sp>
      <p:sp>
        <p:nvSpPr>
          <p:cNvPr id="14" name="Down Arrow 13"/>
          <p:cNvSpPr/>
          <p:nvPr/>
        </p:nvSpPr>
        <p:spPr>
          <a:xfrm>
            <a:off x="4343400" y="5488892"/>
            <a:ext cx="381000" cy="332241"/>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a:p>
        </p:txBody>
      </p:sp>
      <p:sp>
        <p:nvSpPr>
          <p:cNvPr id="15" name="Rectangle 14"/>
          <p:cNvSpPr/>
          <p:nvPr/>
        </p:nvSpPr>
        <p:spPr>
          <a:xfrm>
            <a:off x="2057400" y="4890859"/>
            <a:ext cx="5029200" cy="465137"/>
          </a:xfrm>
          <a:prstGeom prst="rect">
            <a:avLst/>
          </a:prstGeom>
          <a:solidFill>
            <a:schemeClr val="bg1"/>
          </a:solidFill>
        </p:spPr>
        <p:style>
          <a:lnRef idx="3">
            <a:schemeClr val="lt1"/>
          </a:lnRef>
          <a:fillRef idx="1">
            <a:schemeClr val="accent4"/>
          </a:fillRef>
          <a:effectRef idx="1">
            <a:schemeClr val="accent4"/>
          </a:effectRef>
          <a:fontRef idx="minor">
            <a:schemeClr val="lt1"/>
          </a:fontRef>
        </p:style>
        <p:txBody>
          <a:bodyPr anchor="ctr"/>
          <a:lstStyle/>
          <a:p>
            <a:pPr algn="ctr">
              <a:lnSpc>
                <a:spcPct val="90000"/>
              </a:lnSpc>
              <a:defRPr/>
            </a:pPr>
            <a:r>
              <a:rPr lang="en-US" altLang="en-US" sz="1500" b="1" dirty="0">
                <a:solidFill>
                  <a:srgbClr val="FF0000"/>
                </a:solidFill>
                <a:latin typeface="Book Antiqua" pitchFamily="18" charset="0"/>
              </a:rPr>
              <a:t>HELPERS – Rs.1000 per month</a:t>
            </a:r>
          </a:p>
        </p:txBody>
      </p:sp>
      <p:sp>
        <p:nvSpPr>
          <p:cNvPr id="16" name="Rectangle 15"/>
          <p:cNvSpPr/>
          <p:nvPr/>
        </p:nvSpPr>
        <p:spPr>
          <a:xfrm>
            <a:off x="1828800" y="5877891"/>
            <a:ext cx="5143500" cy="607724"/>
          </a:xfrm>
          <a:prstGeom prst="rect">
            <a:avLst/>
          </a:prstGeom>
          <a:solidFill>
            <a:schemeClr val="bg1"/>
          </a:solidFill>
        </p:spPr>
        <p:style>
          <a:lnRef idx="3">
            <a:schemeClr val="lt1"/>
          </a:lnRef>
          <a:fillRef idx="1">
            <a:schemeClr val="accent4"/>
          </a:fillRef>
          <a:effectRef idx="1">
            <a:schemeClr val="accent4"/>
          </a:effectRef>
          <a:fontRef idx="minor">
            <a:schemeClr val="lt1"/>
          </a:fontRef>
        </p:style>
        <p:txBody>
          <a:bodyPr anchor="ctr"/>
          <a:lstStyle/>
          <a:p>
            <a:pPr algn="ctr">
              <a:lnSpc>
                <a:spcPct val="90000"/>
              </a:lnSpc>
              <a:defRPr/>
            </a:pPr>
            <a:r>
              <a:rPr lang="en-US" altLang="en-US" sz="1500" b="1" dirty="0">
                <a:solidFill>
                  <a:srgbClr val="FF0000"/>
                </a:solidFill>
                <a:latin typeface="Book Antiqua" pitchFamily="18" charset="0"/>
              </a:rPr>
              <a:t>PAYMENTS IS DONE THROUGH ECS  TO THE SELF HELP GROUPS,  FCI, TRANSPORTER ON MONTHLY BASIS</a:t>
            </a:r>
          </a:p>
          <a:p>
            <a:pPr algn="ctr">
              <a:lnSpc>
                <a:spcPct val="90000"/>
              </a:lnSpc>
              <a:defRPr/>
            </a:pPr>
            <a:endParaRPr lang="en-US" altLang="en-US" sz="1500" dirty="0">
              <a:solidFill>
                <a:schemeClr val="bg1"/>
              </a:solidFill>
              <a:latin typeface="Book Antiqua" pitchFamily="18" charset="0"/>
            </a:endParaRPr>
          </a:p>
        </p:txBody>
      </p:sp>
      <p:sp>
        <p:nvSpPr>
          <p:cNvPr id="35" name="Down Arrow 34"/>
          <p:cNvSpPr/>
          <p:nvPr/>
        </p:nvSpPr>
        <p:spPr>
          <a:xfrm>
            <a:off x="5486400" y="1586449"/>
            <a:ext cx="381000" cy="447141"/>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a:p>
        </p:txBody>
      </p:sp>
      <p:sp>
        <p:nvSpPr>
          <p:cNvPr id="39" name="Down Arrow 38"/>
          <p:cNvSpPr/>
          <p:nvPr/>
        </p:nvSpPr>
        <p:spPr>
          <a:xfrm>
            <a:off x="5486400" y="2879419"/>
            <a:ext cx="381000" cy="447141"/>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a:p>
        </p:txBody>
      </p:sp>
      <p:sp>
        <p:nvSpPr>
          <p:cNvPr id="41" name="Down Arrow 40"/>
          <p:cNvSpPr/>
          <p:nvPr/>
        </p:nvSpPr>
        <p:spPr>
          <a:xfrm>
            <a:off x="3024188" y="2835120"/>
            <a:ext cx="381000" cy="447141"/>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3"/>
          <p:cNvSpPr>
            <a:spLocks noGrp="1" noChangeArrowheads="1"/>
          </p:cNvSpPr>
          <p:nvPr>
            <p:ph idx="1"/>
          </p:nvPr>
        </p:nvSpPr>
        <p:spPr>
          <a:xfrm>
            <a:off x="609600" y="1036868"/>
            <a:ext cx="8166100" cy="5249402"/>
          </a:xfrm>
        </p:spPr>
        <p:txBody>
          <a:bodyPr>
            <a:normAutofit fontScale="70000" lnSpcReduction="20000"/>
          </a:bodyPr>
          <a:lstStyle/>
          <a:p>
            <a:pPr marL="365760" indent="-256032" algn="just" eaLnBrk="1" fontAlgn="auto" hangingPunct="1">
              <a:lnSpc>
                <a:spcPct val="150000"/>
              </a:lnSpc>
              <a:spcAft>
                <a:spcPts val="0"/>
              </a:spcAft>
              <a:buFont typeface="Wingdings" pitchFamily="2" charset="2"/>
              <a:buChar char="Ø"/>
              <a:defRPr/>
            </a:pPr>
            <a:r>
              <a:rPr lang="en-US" dirty="0" smtClean="0">
                <a:latin typeface="Book Antiqua" pitchFamily="18" charset="0"/>
              </a:rPr>
              <a:t>106 Self Help Groups/</a:t>
            </a:r>
            <a:r>
              <a:rPr lang="en-US" dirty="0" err="1" smtClean="0">
                <a:latin typeface="Book Antiqua" pitchFamily="18" charset="0"/>
              </a:rPr>
              <a:t>Mahila</a:t>
            </a:r>
            <a:r>
              <a:rPr lang="en-US" dirty="0" smtClean="0">
                <a:latin typeface="Book Antiqua" pitchFamily="18" charset="0"/>
              </a:rPr>
              <a:t> </a:t>
            </a:r>
            <a:r>
              <a:rPr lang="en-US" dirty="0" err="1" smtClean="0">
                <a:latin typeface="Book Antiqua" pitchFamily="18" charset="0"/>
              </a:rPr>
              <a:t>Mandals</a:t>
            </a:r>
            <a:r>
              <a:rPr lang="en-US" dirty="0" smtClean="0">
                <a:latin typeface="Book Antiqua" pitchFamily="18" charset="0"/>
              </a:rPr>
              <a:t> and Six P.T.As supply meals to the schools.</a:t>
            </a:r>
          </a:p>
          <a:p>
            <a:pPr marL="365760" indent="-256032" algn="just" eaLnBrk="1" fontAlgn="auto" hangingPunct="1">
              <a:lnSpc>
                <a:spcPct val="150000"/>
              </a:lnSpc>
              <a:spcAft>
                <a:spcPts val="0"/>
              </a:spcAft>
              <a:buFont typeface="Wingdings" pitchFamily="2" charset="2"/>
              <a:buChar char="Ø"/>
              <a:defRPr/>
            </a:pPr>
            <a:r>
              <a:rPr lang="en-US" dirty="0" smtClean="0">
                <a:latin typeface="Book Antiqua" pitchFamily="18" charset="0"/>
              </a:rPr>
              <a:t>Selected after inviting applications from eligible Self Help Groups fulfilling following conditions:-</a:t>
            </a:r>
          </a:p>
          <a:p>
            <a:pPr marL="621792" lvl="1" algn="just" eaLnBrk="1" fontAlgn="auto" hangingPunct="1">
              <a:lnSpc>
                <a:spcPct val="150000"/>
              </a:lnSpc>
              <a:spcBef>
                <a:spcPts val="324"/>
              </a:spcBef>
              <a:spcAft>
                <a:spcPts val="0"/>
              </a:spcAft>
              <a:buSzPct val="50000"/>
              <a:buFont typeface="Wingdings" pitchFamily="2" charset="2"/>
              <a:buChar char="v"/>
              <a:defRPr/>
            </a:pPr>
            <a:r>
              <a:rPr lang="en-US" dirty="0" smtClean="0">
                <a:latin typeface="Book Antiqua" pitchFamily="18" charset="0"/>
              </a:rPr>
              <a:t>License from Directorate of Food and Drugs Administration.</a:t>
            </a:r>
          </a:p>
          <a:p>
            <a:pPr marL="621792" lvl="1" algn="just" eaLnBrk="1" fontAlgn="auto" hangingPunct="1">
              <a:lnSpc>
                <a:spcPct val="150000"/>
              </a:lnSpc>
              <a:spcBef>
                <a:spcPts val="324"/>
              </a:spcBef>
              <a:spcAft>
                <a:spcPts val="0"/>
              </a:spcAft>
              <a:buSzPct val="50000"/>
              <a:buFont typeface="Wingdings" pitchFamily="2" charset="2"/>
              <a:buChar char="v"/>
              <a:defRPr/>
            </a:pPr>
            <a:r>
              <a:rPr lang="en-US" dirty="0" smtClean="0">
                <a:latin typeface="Book Antiqua" pitchFamily="18" charset="0"/>
              </a:rPr>
              <a:t>Group registered with Registrar of Society Act under Societies Act 1860.</a:t>
            </a:r>
          </a:p>
          <a:p>
            <a:pPr marL="621792" lvl="1" algn="just" eaLnBrk="1" fontAlgn="auto" hangingPunct="1">
              <a:lnSpc>
                <a:spcPct val="150000"/>
              </a:lnSpc>
              <a:spcBef>
                <a:spcPts val="324"/>
              </a:spcBef>
              <a:spcAft>
                <a:spcPts val="0"/>
              </a:spcAft>
              <a:buSzPct val="50000"/>
              <a:buFont typeface="Wingdings" pitchFamily="2" charset="2"/>
              <a:buChar char="v"/>
              <a:defRPr/>
            </a:pPr>
            <a:r>
              <a:rPr lang="en-US" dirty="0" err="1" smtClean="0">
                <a:latin typeface="Book Antiqua" pitchFamily="18" charset="0"/>
              </a:rPr>
              <a:t>Taluka</a:t>
            </a:r>
            <a:r>
              <a:rPr lang="en-US" dirty="0" smtClean="0">
                <a:latin typeface="Book Antiqua" pitchFamily="18" charset="0"/>
              </a:rPr>
              <a:t>  wise Residence Certificate of the Self Help Group is obtained.</a:t>
            </a:r>
          </a:p>
          <a:p>
            <a:pPr marL="621792" lvl="1" algn="just" eaLnBrk="1" fontAlgn="auto" hangingPunct="1">
              <a:lnSpc>
                <a:spcPct val="150000"/>
              </a:lnSpc>
              <a:spcBef>
                <a:spcPts val="324"/>
              </a:spcBef>
              <a:spcAft>
                <a:spcPts val="0"/>
              </a:spcAft>
              <a:buSzPct val="50000"/>
              <a:buFont typeface="Wingdings" pitchFamily="2" charset="2"/>
              <a:buChar char="v"/>
              <a:defRPr/>
            </a:pPr>
            <a:r>
              <a:rPr lang="en-US" dirty="0" smtClean="0">
                <a:latin typeface="Book Antiqua" pitchFamily="18" charset="0"/>
              </a:rPr>
              <a:t>Meals are supplied to children during the interval/recess period.</a:t>
            </a:r>
          </a:p>
          <a:p>
            <a:pPr marL="621792" lvl="1" algn="just" eaLnBrk="1" fontAlgn="auto" hangingPunct="1">
              <a:lnSpc>
                <a:spcPct val="150000"/>
              </a:lnSpc>
              <a:spcBef>
                <a:spcPts val="324"/>
              </a:spcBef>
              <a:spcAft>
                <a:spcPts val="0"/>
              </a:spcAft>
              <a:buSzPct val="50000"/>
              <a:buNone/>
              <a:defRPr/>
            </a:pPr>
            <a:endParaRPr lang="en-US" dirty="0" smtClean="0">
              <a:latin typeface="Book Antiqua" pitchFamily="18" charset="0"/>
            </a:endParaRPr>
          </a:p>
        </p:txBody>
      </p:sp>
      <p:sp>
        <p:nvSpPr>
          <p:cNvPr id="17411"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466AB0A-AB0F-4F69-B154-84013EB6B760}" type="slidenum">
              <a:rPr lang="en-US" smtClean="0"/>
              <a:pPr/>
              <a:t>9</a:t>
            </a:fld>
            <a:endParaRPr lang="en-US" smtClean="0"/>
          </a:p>
        </p:txBody>
      </p:sp>
      <p:sp>
        <p:nvSpPr>
          <p:cNvPr id="2" name="Rectangle 2"/>
          <p:cNvSpPr>
            <a:spLocks noGrp="1" noChangeArrowheads="1"/>
          </p:cNvSpPr>
          <p:nvPr>
            <p:ph type="title"/>
          </p:nvPr>
        </p:nvSpPr>
        <p:spPr>
          <a:xfrm>
            <a:off x="874714" y="152277"/>
            <a:ext cx="7507287" cy="685247"/>
          </a:xfrm>
        </p:spPr>
        <p:txBody>
          <a:bodyPr/>
          <a:lstStyle/>
          <a:p>
            <a:pPr algn="ctr" eaLnBrk="1" fontAlgn="auto" hangingPunct="1">
              <a:spcAft>
                <a:spcPts val="0"/>
              </a:spcAft>
              <a:buClr>
                <a:schemeClr val="accent6">
                  <a:lumMod val="75000"/>
                </a:schemeClr>
              </a:buClr>
              <a:buFont typeface="Georgia" pitchFamily="18" charset="0"/>
              <a:buNone/>
              <a:defRPr/>
            </a:pPr>
            <a:r>
              <a:rPr lang="en-US" sz="3600" i="1" u="sng" dirty="0" smtClean="0">
                <a:solidFill>
                  <a:srgbClr val="FF0000"/>
                </a:solidFill>
                <a:effectLst>
                  <a:outerShdw blurRad="38100" dist="38100" dir="2700000" algn="tl">
                    <a:srgbClr val="000000">
                      <a:alpha val="43137"/>
                    </a:srgbClr>
                  </a:outerShdw>
                </a:effectLst>
                <a:latin typeface="Book Antiqua" pitchFamily="18" charset="0"/>
              </a:rPr>
              <a:t>Supply of Meals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1781</TotalTime>
  <Words>1377</Words>
  <Application>Microsoft Office PowerPoint</Application>
  <PresentationFormat>On-screen Show (4:3)</PresentationFormat>
  <Paragraphs>542</Paragraphs>
  <Slides>26</Slides>
  <Notes>3</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Slide 1</vt:lpstr>
      <vt:lpstr>Brief History</vt:lpstr>
      <vt:lpstr>MENU FOR MID-DAY MEAL</vt:lpstr>
      <vt:lpstr>INSTITUTIONS </vt:lpstr>
      <vt:lpstr>APPROVAL V/S ACHIEVEMENT FOR THE YEAR 2017 – 18.  </vt:lpstr>
      <vt:lpstr>WORKING DAYS </vt:lpstr>
      <vt:lpstr>MDMS Administrative Setup</vt:lpstr>
      <vt:lpstr>Slide 8</vt:lpstr>
      <vt:lpstr>Supply of Meals</vt:lpstr>
      <vt:lpstr>Checking Quantity and Quality</vt:lpstr>
      <vt:lpstr>Checking Quantity and Quality (Contd..)</vt:lpstr>
      <vt:lpstr>Grievance Redressal System</vt:lpstr>
      <vt:lpstr>School Health Programme</vt:lpstr>
      <vt:lpstr>Budget Provisions  for the year  2017-18  ( `  in Lakhs)</vt:lpstr>
      <vt:lpstr>Details of the food grains  Released / Utilised for Primary &amp; Upper Primary stage upto Mar. 18 (In metric tonnes)</vt:lpstr>
      <vt:lpstr>Central Assistance for  2017-18 for MDMS   (Pry &amp; Upp. Pry) ( ` in lakhs)</vt:lpstr>
      <vt:lpstr>MIS Annual and Monthly Status Report</vt:lpstr>
      <vt:lpstr>Proposal for the Year 2018-19</vt:lpstr>
      <vt:lpstr>Total Requirement of Food Grains for 2018-19 for Primary Stage  (Classes I-V)</vt:lpstr>
      <vt:lpstr>Total Requirement of Food Grains for 2018-19 for Upper- Primary Stage  (Classes VI-VIII)</vt:lpstr>
      <vt:lpstr>Requirement of Pulses               (in MTs)</vt:lpstr>
      <vt:lpstr>Requirement of Central &amp; State Funds for  2018-19 for MDMS   (Pry &amp; Upp. Pry) ( ` in lakhs)</vt:lpstr>
      <vt:lpstr> Best Practices </vt:lpstr>
      <vt:lpstr>Proposal for Management monitoring and evaluation for the year 2018-19</vt:lpstr>
      <vt:lpstr>Proposal for Management monitoring and evaluation for the year 2018-19 (Continued)</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ACD</dc:creator>
  <cp:lastModifiedBy>ishwarpatil</cp:lastModifiedBy>
  <cp:revision>249</cp:revision>
  <dcterms:created xsi:type="dcterms:W3CDTF">2017-12-28T06:14:48Z</dcterms:created>
  <dcterms:modified xsi:type="dcterms:W3CDTF">2018-05-18T17:30:08Z</dcterms:modified>
</cp:coreProperties>
</file>