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725" r:id="rId4"/>
  </p:sldMasterIdLst>
  <p:notesMasterIdLst>
    <p:notesMasterId r:id="rId28"/>
  </p:notesMasterIdLst>
  <p:handoutMasterIdLst>
    <p:handoutMasterId r:id="rId29"/>
  </p:handoutMasterIdLst>
  <p:sldIdLst>
    <p:sldId id="260" r:id="rId5"/>
    <p:sldId id="261" r:id="rId6"/>
    <p:sldId id="298" r:id="rId7"/>
    <p:sldId id="299" r:id="rId8"/>
    <p:sldId id="321" r:id="rId9"/>
    <p:sldId id="266" r:id="rId10"/>
    <p:sldId id="295" r:id="rId11"/>
    <p:sldId id="301" r:id="rId12"/>
    <p:sldId id="310" r:id="rId13"/>
    <p:sldId id="302" r:id="rId14"/>
    <p:sldId id="304" r:id="rId15"/>
    <p:sldId id="309" r:id="rId16"/>
    <p:sldId id="267" r:id="rId17"/>
    <p:sldId id="269" r:id="rId18"/>
    <p:sldId id="322" r:id="rId19"/>
    <p:sldId id="323" r:id="rId20"/>
    <p:sldId id="319" r:id="rId21"/>
    <p:sldId id="273" r:id="rId22"/>
    <p:sldId id="317" r:id="rId23"/>
    <p:sldId id="314" r:id="rId24"/>
    <p:sldId id="318" r:id="rId25"/>
    <p:sldId id="316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5A06"/>
    <a:srgbClr val="7ABC32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US" sz="1800" b="1" dirty="0"/>
            <a:t>Electronic</a:t>
          </a:r>
          <a:r>
            <a:rPr lang="en-US" sz="1800" dirty="0"/>
            <a:t> </a:t>
          </a:r>
          <a:r>
            <a:rPr lang="en-US" sz="1800" b="1" dirty="0"/>
            <a:t>Health Records</a:t>
          </a:r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/>
      <dgm:t>
        <a:bodyPr/>
        <a:lstStyle/>
        <a:p>
          <a:r>
            <a:rPr lang="en-US" sz="1800" dirty="0"/>
            <a:t>Electronic health record for each  </a:t>
          </a:r>
          <a:r>
            <a:rPr lang="en-US" sz="1800" dirty="0" smtClean="0"/>
            <a:t>child</a:t>
          </a:r>
          <a:endParaRPr lang="en-US" sz="18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Upgrading skills of emergency care </a:t>
          </a:r>
          <a:r>
            <a:rPr lang="en-US" sz="1800" dirty="0"/>
            <a:t>	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800" dirty="0"/>
            <a:t>Training on basic first aid for the teachers</a:t>
          </a:r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 smtClean="0"/>
            <a:t>School </a:t>
          </a:r>
          <a:r>
            <a:rPr lang="en-US" sz="1800" b="1" dirty="0"/>
            <a:t>Health Promotion Activities 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r>
            <a:rPr lang="en-US" sz="1800" b="1" dirty="0"/>
            <a:t>Provision of Services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Health Screening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Age appropriate </a:t>
          </a:r>
          <a:r>
            <a:rPr lang="en-US" sz="1600" dirty="0" smtClean="0"/>
            <a:t>learning </a:t>
          </a:r>
          <a:r>
            <a:rPr lang="en-US" sz="1600" dirty="0"/>
            <a:t>for promotion of healthy behavior and prevention of various diseases 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BDCC679A-9D38-438F-B16F-C1419D1B1C8E}">
      <dgm:prSet custT="1"/>
      <dgm:spPr/>
      <dgm:t>
        <a:bodyPr/>
        <a:lstStyle/>
        <a:p>
          <a:pPr algn="l"/>
          <a:r>
            <a:rPr lang="en-US" sz="1600" dirty="0"/>
            <a:t>Delivered through school </a:t>
          </a:r>
          <a:r>
            <a:rPr lang="en-US" sz="1600" dirty="0" smtClean="0"/>
            <a:t>teachers trained as Health Ambassadors in coordination with health department staff.</a:t>
          </a:r>
          <a:endParaRPr lang="en-US" sz="1600" dirty="0"/>
        </a:p>
      </dgm:t>
    </dgm:pt>
    <dgm:pt modelId="{1AB2EADF-2542-4FB1-AECF-AA98A4BAA788}" type="parTrans" cxnId="{D9AF9A91-D3BE-4CC3-8D42-CED7013B2F4F}">
      <dgm:prSet/>
      <dgm:spPr/>
      <dgm:t>
        <a:bodyPr/>
        <a:lstStyle/>
        <a:p>
          <a:endParaRPr lang="en-US" sz="1800"/>
        </a:p>
      </dgm:t>
    </dgm:pt>
    <dgm:pt modelId="{2386D709-F151-42D5-9364-C6FF91751218}" type="sibTrans" cxnId="{D9AF9A91-D3BE-4CC3-8D42-CED7013B2F4F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/>
          <a:r>
            <a:rPr lang="en-US" sz="1600" dirty="0" smtClean="0"/>
            <a:t>Screening </a:t>
          </a:r>
          <a:r>
            <a:rPr lang="en-US" sz="1600" dirty="0"/>
            <a:t>of children </a:t>
          </a:r>
          <a:r>
            <a:rPr lang="en-US" sz="1600" dirty="0" smtClean="0"/>
            <a:t>30 </a:t>
          </a:r>
          <a:r>
            <a:rPr lang="en-US" sz="1600" dirty="0"/>
            <a:t>identified health conditions for early detection, free treatment and management through dedicated </a:t>
          </a:r>
          <a:r>
            <a:rPr lang="en-US" sz="1600" dirty="0" smtClean="0"/>
            <a:t>RBSK </a:t>
          </a:r>
          <a:r>
            <a:rPr lang="en-US" sz="1600" dirty="0"/>
            <a:t>mobile health teams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US" sz="1600" dirty="0"/>
            <a:t>Iron Folic Acid (IFA) tablets, </a:t>
          </a:r>
          <a:r>
            <a:rPr lang="en-US" sz="1600" dirty="0" err="1"/>
            <a:t>Albendazole</a:t>
          </a:r>
          <a:r>
            <a:rPr lang="en-US" sz="1600" dirty="0"/>
            <a:t> administration will be provided by teachers through </a:t>
          </a:r>
          <a:r>
            <a:rPr lang="en-US" sz="1600" dirty="0" smtClean="0"/>
            <a:t>WIFS and National Deworming </a:t>
          </a:r>
          <a:r>
            <a:rPr lang="en-US" sz="1600" dirty="0"/>
            <a:t>Day (NDD) </a:t>
          </a:r>
          <a:r>
            <a:rPr lang="en-US" sz="1600" dirty="0" err="1"/>
            <a:t>programme</a:t>
          </a:r>
          <a:r>
            <a:rPr lang="en-US" sz="1600" dirty="0"/>
            <a:t> respectively.</a:t>
          </a:r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1721D1EB-5D82-41FF-BE40-D41DBB13BC6F}">
      <dgm:prSet custT="1"/>
      <dgm:spPr/>
      <dgm:t>
        <a:bodyPr/>
        <a:lstStyle/>
        <a:p>
          <a:pPr algn="just"/>
          <a:r>
            <a:rPr lang="en-US" sz="1600" dirty="0"/>
            <a:t> </a:t>
          </a:r>
          <a:r>
            <a:rPr lang="en-US" sz="1600" dirty="0" smtClean="0"/>
            <a:t>Provision </a:t>
          </a:r>
          <a:r>
            <a:rPr lang="en-US" sz="1600" dirty="0"/>
            <a:t>of Sanitary </a:t>
          </a:r>
          <a:r>
            <a:rPr lang="en-US" sz="1600" dirty="0" smtClean="0"/>
            <a:t>Napkins.</a:t>
          </a:r>
          <a:endParaRPr lang="en-US" sz="1600" dirty="0"/>
        </a:p>
      </dgm:t>
    </dgm:pt>
    <dgm:pt modelId="{504402D8-7D8C-4908-A848-CE18CCCC72D0}" type="parTrans" cxnId="{FB86AA1B-DA07-41A3-AD01-6EFFD9910EBF}">
      <dgm:prSet/>
      <dgm:spPr/>
      <dgm:t>
        <a:bodyPr/>
        <a:lstStyle/>
        <a:p>
          <a:endParaRPr lang="en-US" sz="1800"/>
        </a:p>
      </dgm:t>
    </dgm:pt>
    <dgm:pt modelId="{25561BDC-323D-4C3B-9BD0-A981948C5B25}" type="sibTrans" cxnId="{FB86AA1B-DA07-41A3-AD01-6EFFD9910EBF}">
      <dgm:prSet/>
      <dgm:spPr/>
      <dgm:t>
        <a:bodyPr/>
        <a:lstStyle/>
        <a:p>
          <a:endParaRPr lang="en-US" sz="1800"/>
        </a:p>
      </dgm:t>
    </dgm:pt>
    <dgm:pt modelId="{DEC7ACD3-106C-461B-8F51-A650F2585A6C}">
      <dgm:prSet custT="1"/>
      <dgm:spPr/>
      <dgm:t>
        <a:bodyPr/>
        <a:lstStyle/>
        <a:p>
          <a:pPr algn="just"/>
          <a:r>
            <a:rPr lang="en-US" sz="1600" dirty="0" smtClean="0"/>
            <a:t>Identification of malnourished and anemic children and appropriate referrals to PHCs and hospitals. The periodicity of such checkups may be increased.</a:t>
          </a:r>
          <a:endParaRPr lang="en-US" sz="1600" dirty="0"/>
        </a:p>
      </dgm:t>
    </dgm:pt>
    <dgm:pt modelId="{86030DB1-D902-4AF9-9B2A-E7C1ED998B2E}" type="parTrans" cxnId="{B439FABC-4026-4B0E-9C50-9A57768E0F97}">
      <dgm:prSet/>
      <dgm:spPr/>
      <dgm:t>
        <a:bodyPr/>
        <a:lstStyle/>
        <a:p>
          <a:endParaRPr lang="en-US" sz="1800"/>
        </a:p>
      </dgm:t>
    </dgm:pt>
    <dgm:pt modelId="{E9B35870-B0F6-479D-A071-8C46BB80BD28}" type="sibTrans" cxnId="{B439FABC-4026-4B0E-9C50-9A57768E0F97}">
      <dgm:prSet/>
      <dgm:spPr/>
      <dgm:t>
        <a:bodyPr/>
        <a:lstStyle/>
        <a:p>
          <a:endParaRPr lang="en-US" sz="1800"/>
        </a:p>
      </dgm:t>
    </dgm:pt>
    <dgm:pt modelId="{75530C06-B4DC-4A85-AF2A-F668DA482AED}">
      <dgm:prSet custT="1"/>
      <dgm:spPr/>
      <dgm:t>
        <a:bodyPr/>
        <a:lstStyle/>
        <a:p>
          <a:pPr algn="just"/>
          <a:r>
            <a:rPr lang="en-US" sz="1600" dirty="0" smtClean="0"/>
            <a:t>Age appropriate vaccination.</a:t>
          </a:r>
          <a:endParaRPr lang="en-US" sz="1600" dirty="0"/>
        </a:p>
      </dgm:t>
    </dgm:pt>
    <dgm:pt modelId="{C98DB44F-0E21-4966-847D-8E7BC2C52979}" type="parTrans" cxnId="{8B7B5632-DF6E-4816-82FA-85B360DAF137}">
      <dgm:prSet/>
      <dgm:spPr/>
      <dgm:t>
        <a:bodyPr/>
        <a:lstStyle/>
        <a:p>
          <a:endParaRPr lang="en-US" sz="1800"/>
        </a:p>
      </dgm:t>
    </dgm:pt>
    <dgm:pt modelId="{D59C5E87-CFD8-4FBE-A460-564CB02D3EFC}" type="sibTrans" cxnId="{8B7B5632-DF6E-4816-82FA-85B360DAF137}">
      <dgm:prSet/>
      <dgm:spPr/>
      <dgm:t>
        <a:bodyPr/>
        <a:lstStyle/>
        <a:p>
          <a:endParaRPr lang="en-US" sz="1800"/>
        </a:p>
      </dgm:t>
    </dgm:pt>
    <dgm:pt modelId="{445214BC-2882-4385-8CBC-5F291D98C24F}">
      <dgm:prSet custT="1"/>
      <dgm:spPr/>
      <dgm:t>
        <a:bodyPr/>
        <a:lstStyle/>
        <a:p>
          <a:pPr algn="just"/>
          <a:r>
            <a:rPr lang="en-US" sz="1600" dirty="0" smtClean="0"/>
            <a:t>Availability of potable drinking water.</a:t>
          </a:r>
          <a:endParaRPr lang="en-US" sz="1600" dirty="0"/>
        </a:p>
      </dgm:t>
    </dgm:pt>
    <dgm:pt modelId="{1BFF497C-ECA9-4D06-A8C2-1AE0F73D0105}" type="parTrans" cxnId="{F6052C60-45D6-430F-88D3-3A223D27F6ED}">
      <dgm:prSet/>
      <dgm:spPr/>
      <dgm:t>
        <a:bodyPr/>
        <a:lstStyle/>
        <a:p>
          <a:endParaRPr lang="en-US" sz="1800"/>
        </a:p>
      </dgm:t>
    </dgm:pt>
    <dgm:pt modelId="{98C328CF-6E98-4219-BB53-4F25CB6E8050}" type="sibTrans" cxnId="{F6052C60-45D6-430F-88D3-3A223D27F6ED}">
      <dgm:prSet/>
      <dgm:spPr/>
      <dgm:t>
        <a:bodyPr/>
        <a:lstStyle/>
        <a:p>
          <a:endParaRPr lang="en-US" sz="1800"/>
        </a:p>
      </dgm:t>
    </dgm:pt>
    <dgm:pt modelId="{944851AC-097F-4D94-89FD-47B42EFE5C6D}">
      <dgm:prSet custT="1"/>
      <dgm:spPr/>
      <dgm:t>
        <a:bodyPr/>
        <a:lstStyle/>
        <a:p>
          <a:pPr algn="just"/>
          <a:r>
            <a:rPr lang="en-US" sz="1600" dirty="0" smtClean="0"/>
            <a:t>Yoga and Meditation.</a:t>
          </a:r>
          <a:endParaRPr lang="en-US" sz="1600" dirty="0"/>
        </a:p>
      </dgm:t>
    </dgm:pt>
    <dgm:pt modelId="{3EF928F2-A7E5-4D66-B26D-DDF553E7E4A8}" type="parTrans" cxnId="{D50A0FBC-814F-482C-A579-8B2B1CE7E916}">
      <dgm:prSet/>
      <dgm:spPr/>
    </dgm:pt>
    <dgm:pt modelId="{5F174303-DFF3-4A0C-BC47-0CF0EE2F2890}" type="sibTrans" cxnId="{D50A0FBC-814F-482C-A579-8B2B1CE7E916}">
      <dgm:prSet/>
      <dgm:spPr/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182161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75598" custLinFactNeighborY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20266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256308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7" custScaleY="184328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2681" custScaleY="273724" custLinFactNeighborY="-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3" presStyleCnt="5" custScaleX="76327" custScaleY="78523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2681" custScaleY="76435" custLinFactNeighborX="3115" custLinFactNeighborY="-1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70126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71547" custLinFactNeighborY="2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2A55A1-E420-4E9A-AA0E-B13F94761B17}" type="presOf" srcId="{5158A189-202B-47C8-BE8B-6625C1D061C6}" destId="{E4C69CEA-D2B4-4245-81CC-6244868797AD}" srcOrd="0" destOrd="0" presId="urn:microsoft.com/office/officeart/2005/8/layout/vList5"/>
    <dgm:cxn modelId="{6DA322DE-B863-4A37-A0FA-0718EB7D768B}" type="presOf" srcId="{5EE4D596-9ED4-472C-8E16-C32F0E1185D2}" destId="{D95089AA-EACC-4A6D-8332-0E68B108F8DC}" srcOrd="0" destOrd="0" presId="urn:microsoft.com/office/officeart/2005/8/layout/vList5"/>
    <dgm:cxn modelId="{2F7EEEC0-4935-4E47-9549-20B99D414036}" type="presOf" srcId="{A7B7BEA8-FDEA-45E1-9723-309FBE88BB68}" destId="{AAC8AD6C-5EFA-453F-AD8D-42F85762E8D5}" srcOrd="0" destOrd="0" presId="urn:microsoft.com/office/officeart/2005/8/layout/vList5"/>
    <dgm:cxn modelId="{D310321D-037E-44E5-90DF-9D5ABC6BC9BC}" type="presOf" srcId="{1721D1EB-5D82-41FF-BE40-D41DBB13BC6F}" destId="{473C8F4B-602D-44C7-A5EF-0EB298883D66}" srcOrd="0" destOrd="1" presId="urn:microsoft.com/office/officeart/2005/8/layout/vList5"/>
    <dgm:cxn modelId="{1FA9054B-3014-4772-A21E-55570A57BF41}" type="presOf" srcId="{16ED46F1-8A61-49B2-8F34-729040D0F741}" destId="{00405C89-0C79-4E98-9EF8-1CE5C01EFC58}" srcOrd="0" destOrd="0" presId="urn:microsoft.com/office/officeart/2005/8/layout/vList5"/>
    <dgm:cxn modelId="{B439FABC-4026-4B0E-9C50-9A57768E0F97}" srcId="{5158A189-202B-47C8-BE8B-6625C1D061C6}" destId="{DEC7ACD3-106C-461B-8F51-A650F2585A6C}" srcOrd="1" destOrd="0" parTransId="{86030DB1-D902-4AF9-9B2A-E7C1ED998B2E}" sibTransId="{E9B35870-B0F6-479D-A071-8C46BB80BD28}"/>
    <dgm:cxn modelId="{CE6141FF-339B-46E7-A000-100A4AA18E1F}" type="presOf" srcId="{F4021611-4149-4CF3-95CC-7EFEC967DF55}" destId="{EA752DB1-D6A1-4D83-8114-1223FE357855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E2B0AB06-7432-4DCB-9A42-1B585078122C}" type="presOf" srcId="{75530C06-B4DC-4A85-AF2A-F668DA482AED}" destId="{473C8F4B-602D-44C7-A5EF-0EB298883D66}" srcOrd="0" destOrd="2" presId="urn:microsoft.com/office/officeart/2005/8/layout/vList5"/>
    <dgm:cxn modelId="{8B7B5632-DF6E-4816-82FA-85B360DAF137}" srcId="{1C368E23-C205-4BDA-BDCA-2B0EC02439BA}" destId="{75530C06-B4DC-4A85-AF2A-F668DA482AED}" srcOrd="2" destOrd="0" parTransId="{C98DB44F-0E21-4966-847D-8E7BC2C52979}" sibTransId="{D59C5E87-CFD8-4FBE-A460-564CB02D3EFC}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F6052C60-45D6-430F-88D3-3A223D27F6ED}" srcId="{1C368E23-C205-4BDA-BDCA-2B0EC02439BA}" destId="{445214BC-2882-4385-8CBC-5F291D98C24F}" srcOrd="3" destOrd="0" parTransId="{1BFF497C-ECA9-4D06-A8C2-1AE0F73D0105}" sibTransId="{98C328CF-6E98-4219-BB53-4F25CB6E8050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6D4B42AB-64F6-4A54-AC17-217DC516FE31}" type="presOf" srcId="{944851AC-097F-4D94-89FD-47B42EFE5C6D}" destId="{473C8F4B-602D-44C7-A5EF-0EB298883D66}" srcOrd="0" destOrd="4" presId="urn:microsoft.com/office/officeart/2005/8/layout/vList5"/>
    <dgm:cxn modelId="{D50A0FBC-814F-482C-A579-8B2B1CE7E916}" srcId="{1C368E23-C205-4BDA-BDCA-2B0EC02439BA}" destId="{944851AC-097F-4D94-89FD-47B42EFE5C6D}" srcOrd="4" destOrd="0" parTransId="{3EF928F2-A7E5-4D66-B26D-DDF553E7E4A8}" sibTransId="{5F174303-DFF3-4A0C-BC47-0CF0EE2F2890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FB86AA1B-DA07-41A3-AD01-6EFFD9910EBF}" srcId="{1C368E23-C205-4BDA-BDCA-2B0EC02439BA}" destId="{1721D1EB-5D82-41FF-BE40-D41DBB13BC6F}" srcOrd="1" destOrd="0" parTransId="{504402D8-7D8C-4908-A848-CE18CCCC72D0}" sibTransId="{25561BDC-323D-4C3B-9BD0-A981948C5B25}"/>
    <dgm:cxn modelId="{EBF81599-0192-4EDE-99B3-06D2495B1695}" type="presOf" srcId="{445214BC-2882-4385-8CBC-5F291D98C24F}" destId="{473C8F4B-602D-44C7-A5EF-0EB298883D66}" srcOrd="0" destOrd="3" presId="urn:microsoft.com/office/officeart/2005/8/layout/vList5"/>
    <dgm:cxn modelId="{992F3B09-6ACA-417C-A695-1DAEE0AF87AE}" type="presOf" srcId="{BDCC679A-9D38-438F-B16F-C1419D1B1C8E}" destId="{944E1ECD-3A86-4042-932B-27C0349CD91B}" srcOrd="0" destOrd="1" presId="urn:microsoft.com/office/officeart/2005/8/layout/vList5"/>
    <dgm:cxn modelId="{61ECD991-547D-4D99-8F53-46B5887146F8}" type="presOf" srcId="{DEC7ACD3-106C-461B-8F51-A650F2585A6C}" destId="{AAC8AD6C-5EFA-453F-AD8D-42F85762E8D5}" srcOrd="0" destOrd="1" presId="urn:microsoft.com/office/officeart/2005/8/layout/vList5"/>
    <dgm:cxn modelId="{61DB62B7-2D66-42DC-A776-00AE8E83369C}" type="presOf" srcId="{6660F718-3E31-472D-A9E8-1FC5E718250F}" destId="{28F709A0-81CF-49E5-AC89-9D7CDAD1FA2F}" srcOrd="0" destOrd="0" presId="urn:microsoft.com/office/officeart/2005/8/layout/vList5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A4466738-DC9E-4153-B71C-E76D9ACD0F4D}" type="presOf" srcId="{0AC3ED6E-AADD-4885-9FEF-15636B916EBF}" destId="{EAD9F6A1-B048-417B-ADD5-10E34845BDC3}" srcOrd="0" destOrd="0" presId="urn:microsoft.com/office/officeart/2005/8/layout/vList5"/>
    <dgm:cxn modelId="{D4322DDE-A68B-462A-B011-6F0926EDA3F0}" type="presOf" srcId="{1C368E23-C205-4BDA-BDCA-2B0EC02439BA}" destId="{02A5CEB2-C911-45CA-B46C-B7A80E9CDE78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D9AF9A91-D3BE-4CC3-8D42-CED7013B2F4F}" srcId="{5EE4D596-9ED4-472C-8E16-C32F0E1185D2}" destId="{BDCC679A-9D38-438F-B16F-C1419D1B1C8E}" srcOrd="1" destOrd="0" parTransId="{1AB2EADF-2542-4FB1-AECF-AA98A4BAA788}" sibTransId="{2386D709-F151-42D5-9364-C6FF91751218}"/>
    <dgm:cxn modelId="{BB98E107-9A22-4FBC-8A83-A69F90043194}" type="presOf" srcId="{4AD4B199-2F00-44E1-AD21-63BEDCC87BA4}" destId="{1CAFD841-D32E-4B21-BB53-A52E5BA75F8C}" srcOrd="0" destOrd="0" presId="urn:microsoft.com/office/officeart/2005/8/layout/vList5"/>
    <dgm:cxn modelId="{B99A93FA-AF4C-466C-82C3-EC3D01507B5C}" type="presOf" srcId="{7F368BA0-B9A8-4A03-AA6C-464E5650579B}" destId="{944E1ECD-3A86-4042-932B-27C0349CD91B}" srcOrd="0" destOrd="0" presId="urn:microsoft.com/office/officeart/2005/8/layout/vList5"/>
    <dgm:cxn modelId="{764A704A-7B0E-4BF5-B1E7-833BB37D5874}" srcId="{16ED46F1-8A61-49B2-8F34-729040D0F741}" destId="{4AD4B199-2F00-44E1-AD21-63BEDCC87BA4}" srcOrd="3" destOrd="0" parTransId="{85D2605A-6FC0-4097-8A49-67D88C5182AB}" sibTransId="{EFADF196-5BC0-43E0-90A8-7638C8C384A0}"/>
    <dgm:cxn modelId="{3A333C19-EDB3-47F3-8E41-B1FA8E055879}" type="presOf" srcId="{1D616D02-800C-48F9-B8C0-FAFDCD089647}" destId="{473C8F4B-602D-44C7-A5EF-0EB298883D66}" srcOrd="0" destOrd="0" presId="urn:microsoft.com/office/officeart/2005/8/layout/vList5"/>
    <dgm:cxn modelId="{6B3269C6-2A6A-4C28-9327-72568CA3F3FB}" type="presParOf" srcId="{00405C89-0C79-4E98-9EF8-1CE5C01EFC58}" destId="{852B557A-E646-40A1-89F7-C47CED9725CC}" srcOrd="0" destOrd="0" presId="urn:microsoft.com/office/officeart/2005/8/layout/vList5"/>
    <dgm:cxn modelId="{957985DD-1275-439E-9498-D8A2DE2E8F6A}" type="presParOf" srcId="{852B557A-E646-40A1-89F7-C47CED9725CC}" destId="{D95089AA-EACC-4A6D-8332-0E68B108F8DC}" srcOrd="0" destOrd="0" presId="urn:microsoft.com/office/officeart/2005/8/layout/vList5"/>
    <dgm:cxn modelId="{4D80FB57-9DDC-4652-856D-519EC7FF2775}" type="presParOf" srcId="{852B557A-E646-40A1-89F7-C47CED9725CC}" destId="{944E1ECD-3A86-4042-932B-27C0349CD91B}" srcOrd="1" destOrd="0" presId="urn:microsoft.com/office/officeart/2005/8/layout/vList5"/>
    <dgm:cxn modelId="{E1055857-07EF-488A-B6DA-BD56AB7CB98E}" type="presParOf" srcId="{00405C89-0C79-4E98-9EF8-1CE5C01EFC58}" destId="{FAD045EF-3C09-4B63-AC91-DE69E4E25012}" srcOrd="1" destOrd="0" presId="urn:microsoft.com/office/officeart/2005/8/layout/vList5"/>
    <dgm:cxn modelId="{537A97FC-421C-403D-AD1F-A372FEABC569}" type="presParOf" srcId="{00405C89-0C79-4E98-9EF8-1CE5C01EFC58}" destId="{F9EEA38A-2E46-441B-855E-990AED148710}" srcOrd="2" destOrd="0" presId="urn:microsoft.com/office/officeart/2005/8/layout/vList5"/>
    <dgm:cxn modelId="{5876008C-DBE7-477A-B9A9-72E5519FBED5}" type="presParOf" srcId="{F9EEA38A-2E46-441B-855E-990AED148710}" destId="{E4C69CEA-D2B4-4245-81CC-6244868797AD}" srcOrd="0" destOrd="0" presId="urn:microsoft.com/office/officeart/2005/8/layout/vList5"/>
    <dgm:cxn modelId="{4CC811CB-59F2-4FF7-ADB1-C88E3ACBB04E}" type="presParOf" srcId="{F9EEA38A-2E46-441B-855E-990AED148710}" destId="{AAC8AD6C-5EFA-453F-AD8D-42F85762E8D5}" srcOrd="1" destOrd="0" presId="urn:microsoft.com/office/officeart/2005/8/layout/vList5"/>
    <dgm:cxn modelId="{AA507580-6683-40CE-A002-69E52181FA45}" type="presParOf" srcId="{00405C89-0C79-4E98-9EF8-1CE5C01EFC58}" destId="{904BA450-6ABD-422F-B04E-C1370E3F9358}" srcOrd="3" destOrd="0" presId="urn:microsoft.com/office/officeart/2005/8/layout/vList5"/>
    <dgm:cxn modelId="{77624596-0E55-49F9-AE2B-C3765AE67833}" type="presParOf" srcId="{00405C89-0C79-4E98-9EF8-1CE5C01EFC58}" destId="{C226A346-1727-49CC-8162-2192D69EEE30}" srcOrd="4" destOrd="0" presId="urn:microsoft.com/office/officeart/2005/8/layout/vList5"/>
    <dgm:cxn modelId="{D570486A-7E92-4B36-93AB-388F6CF7BD7D}" type="presParOf" srcId="{C226A346-1727-49CC-8162-2192D69EEE30}" destId="{02A5CEB2-C911-45CA-B46C-B7A80E9CDE78}" srcOrd="0" destOrd="0" presId="urn:microsoft.com/office/officeart/2005/8/layout/vList5"/>
    <dgm:cxn modelId="{E372F3C8-24B1-4B36-9665-C5F40CB91F2E}" type="presParOf" srcId="{C226A346-1727-49CC-8162-2192D69EEE30}" destId="{473C8F4B-602D-44C7-A5EF-0EB298883D66}" srcOrd="1" destOrd="0" presId="urn:microsoft.com/office/officeart/2005/8/layout/vList5"/>
    <dgm:cxn modelId="{1EB1D715-8A9B-4637-88BE-2F41E76BF85F}" type="presParOf" srcId="{00405C89-0C79-4E98-9EF8-1CE5C01EFC58}" destId="{3FB74CA0-16D7-44DB-80E8-1D328AF4305E}" srcOrd="5" destOrd="0" presId="urn:microsoft.com/office/officeart/2005/8/layout/vList5"/>
    <dgm:cxn modelId="{30E67743-5DCE-40E6-800D-2E073FA7FF60}" type="presParOf" srcId="{00405C89-0C79-4E98-9EF8-1CE5C01EFC58}" destId="{11B12FA9-7BD2-4B6E-AECC-2C495D4AD7C2}" srcOrd="6" destOrd="0" presId="urn:microsoft.com/office/officeart/2005/8/layout/vList5"/>
    <dgm:cxn modelId="{729B59D5-CBDE-4BE8-84EB-67AAB58FAFA1}" type="presParOf" srcId="{11B12FA9-7BD2-4B6E-AECC-2C495D4AD7C2}" destId="{1CAFD841-D32E-4B21-BB53-A52E5BA75F8C}" srcOrd="0" destOrd="0" presId="urn:microsoft.com/office/officeart/2005/8/layout/vList5"/>
    <dgm:cxn modelId="{B0230385-3563-4BF6-B72D-82CC2D96DF49}" type="presParOf" srcId="{11B12FA9-7BD2-4B6E-AECC-2C495D4AD7C2}" destId="{EAD9F6A1-B048-417B-ADD5-10E34845BDC3}" srcOrd="1" destOrd="0" presId="urn:microsoft.com/office/officeart/2005/8/layout/vList5"/>
    <dgm:cxn modelId="{85D5CE1D-D9E6-47E4-BBBD-836CED71A17B}" type="presParOf" srcId="{00405C89-0C79-4E98-9EF8-1CE5C01EFC58}" destId="{CA87CA31-3014-43ED-AE5B-A4723D7DF449}" srcOrd="7" destOrd="0" presId="urn:microsoft.com/office/officeart/2005/8/layout/vList5"/>
    <dgm:cxn modelId="{14592DF8-BA5A-4CC2-9CC9-B196D164B4AB}" type="presParOf" srcId="{00405C89-0C79-4E98-9EF8-1CE5C01EFC58}" destId="{80B79A40-9C57-4923-8E53-41CAD816483B}" srcOrd="8" destOrd="0" presId="urn:microsoft.com/office/officeart/2005/8/layout/vList5"/>
    <dgm:cxn modelId="{B83023E6-8BBB-4557-881D-B862E1A87A0F}" type="presParOf" srcId="{80B79A40-9C57-4923-8E53-41CAD816483B}" destId="{28F709A0-81CF-49E5-AC89-9D7CDAD1FA2F}" srcOrd="0" destOrd="0" presId="urn:microsoft.com/office/officeart/2005/8/layout/vList5"/>
    <dgm:cxn modelId="{54689847-0F9E-4F1E-A9C6-5139F954574D}" type="presParOf" srcId="{80B79A40-9C57-4923-8E53-41CAD816483B}" destId="{EA752DB1-D6A1-4D83-8114-1223FE35785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FC9E-EF85-4D7C-814D-D88DA60A31B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B912-1F97-4DC3-953D-CB5F52723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F3F49-D079-415A-9881-00C89C05E6CC}" type="datetimeFigureOut">
              <a:rPr lang="en-IN" smtClean="0"/>
              <a:pPr/>
              <a:t>13-06-2018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59C4-3848-482D-B1B7-8DDCF741259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331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0EB6B-7759-4FAD-9D15-D536EB8F6482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E7034-F4DF-4AA4-A90D-F9A24E31CB41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9FCA6-B851-4670-AC01-CA31F05055D9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BDF41-5154-4307-81B6-503E8360AA64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EFA8E-08C9-4D34-BF44-7725AFCF339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8AF51A-3E86-47AE-80A7-2B8E54F4FEB7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BDF41-5154-4307-81B6-503E8360AA64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FD667-2B38-415D-B790-75DA9C439C19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479901-C8FE-40E4-8D6A-E4A3A0BF30C3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479901-C8FE-40E4-8D6A-E4A3A0BF30C3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A2C2F-F5F2-4F93-9D1A-B8B03546A93A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47F2B-A429-4506-9CA7-219B6DC4068B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0357E-2C20-4D4B-AA3C-B4BE818A76EA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DDCEFE-D175-49BE-AE0D-DDC20DD92145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17769-BB63-45B6-A523-FDAFC0F7814A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17769-BB63-45B6-A523-FDAFC0F7814A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2FA52-EF5D-400D-9B89-50411B029193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8AD9C-6E2D-4E90-880E-399DD3D639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2BB4C-AAD9-4EC9-8E88-3CF74976A49B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6C72A-4ACB-426E-85CF-4DA2E859C69E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05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95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33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4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26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11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2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0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6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86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71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244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98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604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201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17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77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8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05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956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101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189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431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31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F77C-1A49-47C1-B697-CABAC28F76F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E32D-5B78-4A50-BC26-C179FA844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40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964E8-0906-40E6-8C01-ADD6CD7F86B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CB44-0CBD-40BB-A72C-843B6E713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16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5D43-2201-404F-A09F-0E80AFC00C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A0A0-C00E-4B67-8CFD-3FE7D2FA2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143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43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C1E6D-201E-4582-B57B-A56B6F1C844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92EF-D190-4E5F-A68B-282F5CCBC7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99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7971-A8CE-4E3A-989E-68E9807606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F3E1B-01DC-4383-B10A-E334326B2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316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2706E-D22E-42F0-8D57-E68A51E5206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4785-A60F-46B5-82C4-197505123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363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2A7E-C99A-4AE4-A966-65FC24EDBB8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ED23-5635-477E-B643-DA8B3E75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106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01D8-94A6-4501-9DF8-F841C78D3CA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C7EE-3BB3-4ADE-8B2E-09868E0DF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273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1AF4-7E26-43CA-A31A-A359F463C83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2CF55-109D-43B9-B90A-0CEBFB05E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778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EE53-4332-46BC-9E99-8D487554D8F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26C1-96DF-4317-B548-F105D3D5EF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05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0527-46D7-48D7-8473-A5E26036B14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CE5F-A188-442D-9C1E-362F9BAB5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80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54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30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914400"/>
            <a:ext cx="7958138" cy="7620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3F985F39-22EF-409A-90C4-D28B19988B8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6/13/2018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E7F70B08-A81B-4277-A306-8801C55D04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7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Narrow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jpeg"/><Relationship Id="rId4" Type="http://schemas.openxmlformats.org/officeDocument/2006/relationships/oleObject" Target="../embeddings/Microsoft_Office_Excel_97-2003_Worksheet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jpeg"/><Relationship Id="rId4" Type="http://schemas.openxmlformats.org/officeDocument/2006/relationships/oleObject" Target="../embeddings/Microsoft_Office_Excel_97-2003_Worksheet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jpeg"/><Relationship Id="rId4" Type="http://schemas.openxmlformats.org/officeDocument/2006/relationships/oleObject" Target="../embeddings/Microsoft_Office_Excel_97-2003_Worksheet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Excel_97-2003_Worksheet10.xls"/><Relationship Id="rId5" Type="http://schemas.openxmlformats.org/officeDocument/2006/relationships/image" Target="../media/image6.jpeg"/><Relationship Id="rId4" Type="http://schemas.openxmlformats.org/officeDocument/2006/relationships/oleObject" Target="../embeddings/Microsoft_Office_Excel_97-2003_Worksheet9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12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1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Microsoft_Office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Office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96540"/>
            <a:ext cx="9136669" cy="9162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3100" dirty="0" smtClean="0">
                <a:solidFill>
                  <a:schemeClr val="tx1"/>
                </a:solidFill>
                <a:latin typeface="Stencil" panose="040409050D0802020404" pitchFamily="82" charset="0"/>
              </a:rPr>
              <a:t/>
            </a:r>
            <a:br>
              <a:rPr lang="en-US" altLang="en-US" sz="3100" dirty="0" smtClean="0">
                <a:solidFill>
                  <a:schemeClr val="tx1"/>
                </a:solidFill>
                <a:latin typeface="Stencil" panose="040409050D0802020404" pitchFamily="82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Day Meal Scheme</a:t>
            </a:r>
            <a:b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PAB-MDM –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HARYANA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13.06.2018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302B-2597-4539-A785-36C4E62EA12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331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084214" y="0"/>
            <a:ext cx="1059785" cy="15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National Emblem of In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65195" cy="19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C:\Users\SONY\Downloads\mdm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04" y="2792842"/>
            <a:ext cx="4141522" cy="3454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5843" name="Picture 3" descr="C:\Users\SONY\Downloads\mdm_1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410" y="2665475"/>
            <a:ext cx="3874427" cy="3581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216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6D3F3-E258-42DB-8A25-D82B3506C1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8953501" cy="457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800" b="1" dirty="0" smtClean="0">
                <a:latin typeface="Cambria" pitchFamily="18" charset="0"/>
              </a:rPr>
              <a:t>COOKING COST: ALLOCATION vs UTILISATION</a:t>
            </a:r>
          </a:p>
        </p:txBody>
      </p:sp>
      <p:graphicFrame>
        <p:nvGraphicFramePr>
          <p:cNvPr id="43011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38578592"/>
              </p:ext>
            </p:extLst>
          </p:nvPr>
        </p:nvGraphicFramePr>
        <p:xfrm>
          <a:off x="696913" y="1230313"/>
          <a:ext cx="8378825" cy="4729162"/>
        </p:xfrm>
        <a:graphic>
          <a:graphicData uri="http://schemas.openxmlformats.org/presentationml/2006/ole">
            <p:oleObj spid="_x0000_s25683" name="Worksheet" r:id="rId4" imgW="7915359" imgH="4467203" progId="Excel.Sheet.8">
              <p:embed/>
            </p:oleObj>
          </a:graphicData>
        </a:graphic>
      </p:graphicFrame>
      <p:sp>
        <p:nvSpPr>
          <p:cNvPr id="43012" name="Text Box 11"/>
          <p:cNvSpPr txBox="1">
            <a:spLocks noChangeArrowheads="1"/>
          </p:cNvSpPr>
          <p:nvPr/>
        </p:nvSpPr>
        <p:spPr bwMode="auto">
          <a:xfrm rot="10800000">
            <a:off x="114300" y="1219200"/>
            <a:ext cx="49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smtClean="0">
                <a:solidFill>
                  <a:prstClr val="black"/>
                </a:solidFill>
                <a:latin typeface="Arial" charset="0"/>
                <a:cs typeface="Arial" charset="0"/>
              </a:rPr>
              <a:t>Rs in Crore</a:t>
            </a:r>
            <a:endParaRPr lang="en-IN" altLang="en-US" sz="2000" b="1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5162550" y="3243262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77%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2739540" y="3241675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85%</a:t>
            </a: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7467600" y="3276600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87%</a:t>
            </a:r>
          </a:p>
        </p:txBody>
      </p:sp>
      <p:pic>
        <p:nvPicPr>
          <p:cNvPr id="43016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077200" y="0"/>
            <a:ext cx="10668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6812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FB25C-6438-4778-A012-3D0F28691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0" y="850900"/>
            <a:ext cx="9144000" cy="457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 smtClean="0">
                <a:latin typeface="Cambria" pitchFamily="18" charset="0"/>
              </a:rPr>
              <a:t>MME : ALLOCATION vs UTILISATION</a:t>
            </a:r>
          </a:p>
        </p:txBody>
      </p:sp>
      <p:graphicFrame>
        <p:nvGraphicFramePr>
          <p:cNvPr id="4710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85081456"/>
              </p:ext>
            </p:extLst>
          </p:nvPr>
        </p:nvGraphicFramePr>
        <p:xfrm>
          <a:off x="598488" y="1339850"/>
          <a:ext cx="7977187" cy="4554538"/>
        </p:xfrm>
        <a:graphic>
          <a:graphicData uri="http://schemas.openxmlformats.org/presentationml/2006/ole">
            <p:oleObj spid="_x0000_s27731" name="Worksheet" r:id="rId4" imgW="6105441" imgH="3486169" progId="Excel.Sheet.8">
              <p:embed/>
            </p:oleObj>
          </a:graphicData>
        </a:graphic>
      </p:graphicFrame>
      <p:sp>
        <p:nvSpPr>
          <p:cNvPr id="47108" name="Text Box 11"/>
          <p:cNvSpPr txBox="1">
            <a:spLocks noChangeArrowheads="1"/>
          </p:cNvSpPr>
          <p:nvPr/>
        </p:nvSpPr>
        <p:spPr bwMode="auto">
          <a:xfrm rot="10800000">
            <a:off x="114300" y="1219200"/>
            <a:ext cx="49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smtClean="0">
                <a:solidFill>
                  <a:prstClr val="black"/>
                </a:solidFill>
                <a:latin typeface="Bookman Old Style" pitchFamily="18" charset="0"/>
                <a:cs typeface="Arial" charset="0"/>
              </a:rPr>
              <a:t>Rs in Lakhs</a:t>
            </a:r>
            <a:endParaRPr lang="en-IN" altLang="en-US" sz="2000" b="1" smtClean="0">
              <a:solidFill>
                <a:prstClr val="black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5030115" y="4289251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33%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7010400" y="39624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53%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2590800" y="29718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77%</a:t>
            </a:r>
          </a:p>
        </p:txBody>
      </p:sp>
      <p:pic>
        <p:nvPicPr>
          <p:cNvPr id="47112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463995" y="0"/>
            <a:ext cx="680004" cy="8330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27617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E6161-B012-4252-98E0-BC2C2583EB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0" y="695325"/>
            <a:ext cx="9144000" cy="4572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800" b="1" dirty="0" smtClean="0">
                <a:latin typeface="Cambria" pitchFamily="18" charset="0"/>
              </a:rPr>
              <a:t>Transportation Assistance : Allocation vs Utilization</a:t>
            </a:r>
          </a:p>
        </p:txBody>
      </p:sp>
      <p:graphicFrame>
        <p:nvGraphicFramePr>
          <p:cNvPr id="48131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28182720"/>
              </p:ext>
            </p:extLst>
          </p:nvPr>
        </p:nvGraphicFramePr>
        <p:xfrm>
          <a:off x="741363" y="1438275"/>
          <a:ext cx="8118475" cy="4518025"/>
        </p:xfrm>
        <a:graphic>
          <a:graphicData uri="http://schemas.openxmlformats.org/presentationml/2006/ole">
            <p:oleObj spid="_x0000_s33874" name="Worksheet" r:id="rId4" imgW="7324641" imgH="4076789" progId="Excel.Sheet.8">
              <p:embed/>
            </p:oleObj>
          </a:graphicData>
        </a:graphic>
      </p:graphicFrame>
      <p:sp>
        <p:nvSpPr>
          <p:cNvPr id="48132" name="Text Box 11"/>
          <p:cNvSpPr txBox="1">
            <a:spLocks noChangeArrowheads="1"/>
          </p:cNvSpPr>
          <p:nvPr/>
        </p:nvSpPr>
        <p:spPr bwMode="auto">
          <a:xfrm rot="10800000">
            <a:off x="114300" y="1219200"/>
            <a:ext cx="49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smtClean="0">
                <a:solidFill>
                  <a:prstClr val="black"/>
                </a:solidFill>
                <a:latin typeface="Bookman Old Style" pitchFamily="18" charset="0"/>
                <a:cs typeface="Arial" charset="0"/>
              </a:rPr>
              <a:t>Rs in Lakhs</a:t>
            </a:r>
            <a:endParaRPr lang="en-IN" altLang="en-US" sz="2000" b="1" smtClean="0">
              <a:solidFill>
                <a:prstClr val="black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2438400" y="35052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67%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4953000" y="38100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57%</a:t>
            </a:r>
          </a:p>
        </p:txBody>
      </p: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7086600" y="3733800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69%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41733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045" y="680310"/>
            <a:ext cx="9144000" cy="11390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  <a:t>Achievement up to 2017-18</a:t>
            </a:r>
            <a:b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  <a:t>  (Kitchen cum Stores)</a:t>
            </a:r>
          </a:p>
        </p:txBody>
      </p:sp>
      <p:graphicFrame>
        <p:nvGraphicFramePr>
          <p:cNvPr id="2355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4455213"/>
              </p:ext>
            </p:extLst>
          </p:nvPr>
        </p:nvGraphicFramePr>
        <p:xfrm>
          <a:off x="598488" y="1687513"/>
          <a:ext cx="8420100" cy="4367212"/>
        </p:xfrm>
        <a:graphic>
          <a:graphicData uri="http://schemas.openxmlformats.org/presentationml/2006/ole">
            <p:oleObj spid="_x0000_s3170" name="Worksheet" r:id="rId4" imgW="7162800" imgH="3714744" progId="Excel.Sheet.8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F3FE7-F83C-4043-ACA5-5FE620601C1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523220" cy="1905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cs typeface="Arial" charset="0"/>
              </a:rPr>
              <a:t>Progress (in %)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090365" y="2133600"/>
            <a:ext cx="110063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9250 KS</a:t>
            </a:r>
            <a:endParaRPr lang="en-IN" altLang="en-US" sz="18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4267200" y="3886200"/>
            <a:ext cx="1181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1246 KS</a:t>
            </a:r>
            <a:endParaRPr lang="en-IN" altLang="en-US" sz="18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5927011" y="1752600"/>
            <a:ext cx="2901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Total Allocation : 11,483 Kitchen Cum Stores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6776045" y="3897313"/>
            <a:ext cx="1203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987 KS</a:t>
            </a:r>
            <a:endParaRPr lang="en-IN" altLang="en-US" sz="18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23562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89625" y="0"/>
            <a:ext cx="754375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37057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860980"/>
            <a:ext cx="9143999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chemeClr val="tx1"/>
                </a:solidFill>
                <a:latin typeface="Cambria" pitchFamily="18" charset="0"/>
              </a:rPr>
              <a:t>COVERAGE :  RASHTRIYA BAL SWASTHYA KARYKRAM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7150344"/>
              </p:ext>
            </p:extLst>
          </p:nvPr>
        </p:nvGraphicFramePr>
        <p:xfrm>
          <a:off x="457201" y="1640670"/>
          <a:ext cx="8458200" cy="445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818"/>
                <a:gridCol w="2746099"/>
                <a:gridCol w="2660283"/>
              </a:tblGrid>
              <a:tr h="7684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Details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Institutions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Children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4418"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in State</a:t>
                      </a:r>
                      <a:endParaRPr lang="en-IN" sz="2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effectLst/>
                          <a:latin typeface="+mn-lt"/>
                        </a:rPr>
                        <a:t>14990</a:t>
                      </a:r>
                      <a:endParaRPr lang="en-IN" sz="2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 smtClean="0">
                          <a:effectLst/>
                          <a:latin typeface="Cambria"/>
                        </a:rPr>
                        <a:t>1601082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415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UP</a:t>
                      </a:r>
                      <a:endParaRPr lang="en-IN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13334</a:t>
                      </a:r>
                      <a:endParaRPr lang="en-IN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1394448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effectLst/>
                          <a:latin typeface="Cambria"/>
                        </a:rPr>
                        <a:t>(87%)</a:t>
                      </a:r>
                      <a:endParaRPr lang="en-IN" sz="2800" b="0" i="0" u="none" strike="noStrike" dirty="0" smtClean="0">
                        <a:effectLst/>
                        <a:latin typeface="Cambri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415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IFA Distribution</a:t>
                      </a:r>
                      <a:endParaRPr lang="en-IN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13334</a:t>
                      </a:r>
                      <a:endParaRPr lang="en-IN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1394448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 smtClean="0">
                          <a:effectLst/>
                          <a:latin typeface="Cambria"/>
                        </a:rPr>
                        <a:t>(87%)</a:t>
                      </a:r>
                      <a:endParaRPr lang="en-IN" sz="2800" b="0" i="0" u="none" strike="noStrike" dirty="0" smtClean="0">
                        <a:effectLst/>
                        <a:latin typeface="Cambri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4159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Deworming Tablets</a:t>
                      </a:r>
                      <a:endParaRPr lang="en-IN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13334</a:t>
                      </a:r>
                      <a:endParaRPr lang="en-IN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2788896</a:t>
                      </a:r>
                    </a:p>
                    <a:p>
                      <a:pPr algn="ctr" fontAlgn="t"/>
                      <a:r>
                        <a:rPr lang="en-US" sz="2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(174%)</a:t>
                      </a:r>
                      <a:endParaRPr lang="en-IN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72FD1-7162-42CF-81A2-CDB6C85638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5637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42330" y="0"/>
            <a:ext cx="601669" cy="8609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28944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685800"/>
            <a:fld id="{D2D6138E-CEF0-48ED-A9C3-AE987375A47F}" type="slidenum">
              <a:rPr lang="es-ES" altLang="en-US" sz="1200" b="1" smtClean="0">
                <a:solidFill>
                  <a:srgbClr val="FFFFFF"/>
                </a:solidFill>
              </a:rPr>
              <a:pPr defTabSz="685800"/>
              <a:t>15</a:t>
            </a:fld>
            <a:endParaRPr lang="es-ES" altLang="en-US" sz="1200" b="1" smtClean="0">
              <a:solidFill>
                <a:srgbClr val="FFFFFF"/>
              </a:solidFill>
            </a:endParaRPr>
          </a:p>
        </p:txBody>
      </p:sp>
      <p:sp>
        <p:nvSpPr>
          <p:cNvPr id="21507" name="Title 4"/>
          <p:cNvSpPr>
            <a:spLocks noGrp="1"/>
          </p:cNvSpPr>
          <p:nvPr>
            <p:ph type="title"/>
          </p:nvPr>
        </p:nvSpPr>
        <p:spPr>
          <a:xfrm>
            <a:off x="122238" y="63500"/>
            <a:ext cx="9144000" cy="628650"/>
          </a:xfrm>
          <a:solidFill>
            <a:srgbClr val="666699"/>
          </a:solidFill>
        </p:spPr>
        <p:txBody>
          <a:bodyPr lIns="68580" tIns="34290" rIns="68580" bIns="34290"/>
          <a:lstStyle/>
          <a:p>
            <a:pPr defTabSz="914400"/>
            <a:r>
              <a:rPr lang="en-US" altLang="en-US" sz="2700" b="1" smtClean="0">
                <a:solidFill>
                  <a:schemeClr val="bg1"/>
                </a:solidFill>
              </a:rPr>
              <a:t>       Elements of Ayushman Bharat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762001"/>
          <a:ext cx="9021366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47075" cy="609600"/>
          </a:xfrm>
        </p:spPr>
        <p:txBody>
          <a:bodyPr/>
          <a:lstStyle/>
          <a:p>
            <a:pPr algn="ctr" eaLnBrk="1" hangingPunct="1"/>
            <a:r>
              <a:rPr lang="en-US" altLang="en-US" sz="2600" b="1" smtClean="0"/>
              <a:t>Availability of safe drinking water</a:t>
            </a:r>
          </a:p>
        </p:txBody>
      </p:sp>
      <p:pic>
        <p:nvPicPr>
          <p:cNvPr id="2253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305800" y="152400"/>
            <a:ext cx="6159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66738" y="863600"/>
          <a:ext cx="8196262" cy="536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731">
                  <a:extLst>
                    <a:ext uri="{9D8B030D-6E8A-4147-A177-3AD203B41FA5}"/>
                  </a:extLst>
                </a:gridCol>
                <a:gridCol w="2910531">
                  <a:extLst>
                    <a:ext uri="{9D8B030D-6E8A-4147-A177-3AD203B41FA5}"/>
                  </a:extLst>
                </a:gridCol>
              </a:tblGrid>
              <a:tr h="584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Schools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No. of schools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/>
                </a:extLst>
              </a:tr>
              <a:tr h="50080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Schools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14990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6774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  <a:r>
                        <a:rPr lang="en-US" sz="2400" baseline="0" dirty="0" smtClean="0"/>
                        <a:t> having drinking water facility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14990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  <a:r>
                        <a:rPr lang="en-US" sz="2400" baseline="0" dirty="0" smtClean="0"/>
                        <a:t> having safe drinking water facility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12892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8427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Having water filtration facility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684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15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Membrane  (UV + RO)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50080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UV purification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68443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Candle filter purifier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50080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Activated carbon filter purifier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72FD1-7162-42CF-81A2-CDB6C85638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5637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42330" y="0"/>
            <a:ext cx="601669" cy="8609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800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062037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Comparison Data : MIS and AWP&amp;B -2018-19</a:t>
            </a:r>
          </a:p>
        </p:txBody>
      </p:sp>
    </p:spTree>
    <p:extLst>
      <p:ext uri="{BB962C8B-B14F-4D97-AF65-F5344CB8AC3E}">
        <p14:creationId xmlns:p14="http://schemas.microsoft.com/office/powerpoint/2010/main" xmlns="" val="28944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1384298"/>
              </p:ext>
            </p:extLst>
          </p:nvPr>
        </p:nvGraphicFramePr>
        <p:xfrm>
          <a:off x="993775" y="796925"/>
          <a:ext cx="7140575" cy="3546475"/>
        </p:xfrm>
        <a:graphic>
          <a:graphicData uri="http://schemas.openxmlformats.org/presentationml/2006/ole">
            <p:oleObj spid="_x0000_s8472" name="Worksheet" r:id="rId4" imgW="3086033" imgH="1533558" progId="Excel.Sheet.8">
              <p:embed/>
            </p:oleObj>
          </a:graphicData>
        </a:graphic>
      </p:graphicFrame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0" y="69490"/>
            <a:ext cx="9118399" cy="61631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altLang="en-US" sz="3200" b="1" dirty="0" smtClean="0">
                <a:solidFill>
                  <a:schemeClr val="tx1"/>
                </a:solidFill>
                <a:latin typeface="Cambria" pitchFamily="18" charset="0"/>
              </a:rPr>
              <a:t>PERFORMANCE OVER 3 </a:t>
            </a:r>
            <a:r>
              <a:rPr lang="en-IN" altLang="en-US" sz="2800" b="1" dirty="0" smtClean="0">
                <a:solidFill>
                  <a:schemeClr val="tx1"/>
                </a:solidFill>
                <a:latin typeface="Cambria" pitchFamily="18" charset="0"/>
              </a:rPr>
              <a:t>YEARS</a:t>
            </a:r>
            <a:endParaRPr lang="en-IN" altLang="en-US" sz="32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E429B-9E6B-44C5-BAF4-7114EDA592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9704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077200" y="0"/>
            <a:ext cx="10668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7"/>
          <p:cNvSpPr txBox="1">
            <a:spLocks noChangeArrowheads="1"/>
          </p:cNvSpPr>
          <p:nvPr/>
        </p:nvSpPr>
        <p:spPr bwMode="auto">
          <a:xfrm>
            <a:off x="7859512" y="3123590"/>
            <a:ext cx="1258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2017-18</a:t>
            </a:r>
            <a:endParaRPr lang="en-IN" altLang="en-US" sz="16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3819074"/>
              </p:ext>
            </p:extLst>
          </p:nvPr>
        </p:nvGraphicFramePr>
        <p:xfrm>
          <a:off x="4351338" y="4351338"/>
          <a:ext cx="4840287" cy="2506662"/>
        </p:xfrm>
        <a:graphic>
          <a:graphicData uri="http://schemas.openxmlformats.org/presentationml/2006/ole">
            <p:oleObj spid="_x0000_s8474" name="Worksheet" r:id="rId6" imgW="4876800" imgH="2304930" progId="Excel.Sheet.8">
              <p:embed/>
            </p:oleObj>
          </a:graphicData>
        </a:graphic>
      </p:graphicFrame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419600" y="4343400"/>
            <a:ext cx="1258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2015-16</a:t>
            </a:r>
            <a:endParaRPr lang="en-IN" altLang="en-US" sz="16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475" name="Object 283"/>
          <p:cNvGraphicFramePr>
            <a:graphicFrameLocks noGrp="1"/>
          </p:cNvGraphicFramePr>
          <p:nvPr/>
        </p:nvGraphicFramePr>
        <p:xfrm>
          <a:off x="0" y="4343400"/>
          <a:ext cx="4495800" cy="2514600"/>
        </p:xfrm>
        <a:graphic>
          <a:graphicData uri="http://schemas.openxmlformats.org/presentationml/2006/ole">
            <p:oleObj spid="_x0000_s8475" name="Worksheet" r:id="rId7" imgW="3362241" imgH="2247921" progId="Excel.Shee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2016-17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863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752600"/>
            <a:ext cx="6566315" cy="2443281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4300" b="1" cap="all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  <a:t>analysis of </a:t>
            </a:r>
            <a:br>
              <a:rPr lang="en-US" sz="4300" b="1" cap="all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US" sz="4300" b="1" cap="all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  <a:t>state’s proposal for </a:t>
            </a:r>
            <a:r>
              <a:rPr lang="en-US" sz="4300" b="1" cap="all" dirty="0" smtClean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+mj-cs"/>
              </a:rPr>
              <a:t>2018-19</a:t>
            </a:r>
            <a:endParaRPr lang="en-IN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dirty="0">
              <a:latin typeface="Cambria" panose="02040503050406030204" pitchFamily="18" charset="0"/>
            </a:endParaRPr>
          </a:p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dirty="0"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dirty="0"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N" altLang="en-US" sz="2000" dirty="0" smtClean="0"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9233" y="374900"/>
            <a:ext cx="8001000" cy="91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smtClean="0">
              <a:solidFill>
                <a:srgbClr val="9BBB59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smtClean="0">
              <a:solidFill>
                <a:srgbClr val="9BBB59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smtClean="0">
              <a:solidFill>
                <a:srgbClr val="9BBB59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smtClean="0">
              <a:solidFill>
                <a:srgbClr val="9BBB59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IN" altLang="en-US" sz="2000" dirty="0" smtClean="0">
              <a:solidFill>
                <a:srgbClr val="9BBB59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089" y="2818180"/>
            <a:ext cx="9000444" cy="205648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Review of Implementation of MDMS </a:t>
            </a:r>
            <a:r>
              <a:rPr lang="en-US" altLang="en-US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HARYANA</a:t>
            </a:r>
            <a:r>
              <a:rPr lang="en-US" alt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(1.4.2017 to 31.03.2018)</a:t>
            </a:r>
            <a:br>
              <a:rPr lang="en-US" alt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</a:br>
            <a:endParaRPr lang="en-US" altLang="en-US" sz="2400" b="1" i="1" u="sng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F9AC9EB2-FBEB-4805-983D-C27D218A140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4339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64513" y="0"/>
            <a:ext cx="979487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26997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588963"/>
            <a:ext cx="9144000" cy="7286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500" b="1" dirty="0" smtClean="0">
                <a:latin typeface="Book Antiqua" panose="02040602050305030304" pitchFamily="18" charset="0"/>
              </a:rPr>
              <a:t>Proposal  for 2018-19  </a:t>
            </a:r>
            <a:r>
              <a:rPr lang="en-US" altLang="en-US" sz="2500" b="1" dirty="0" smtClean="0">
                <a:solidFill>
                  <a:srgbClr val="3333FF"/>
                </a:solidFill>
                <a:latin typeface="Book Antiqua" panose="02040602050305030304" pitchFamily="18" charset="0"/>
              </a:rPr>
              <a:t>(Primary)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5858488"/>
              </p:ext>
            </p:extLst>
          </p:nvPr>
        </p:nvGraphicFramePr>
        <p:xfrm>
          <a:off x="520700" y="1308100"/>
          <a:ext cx="8116888" cy="4667250"/>
        </p:xfrm>
        <a:graphic>
          <a:graphicData uri="http://schemas.openxmlformats.org/presentationml/2006/ole">
            <p:oleObj spid="_x0000_s38952" name="Worksheet" r:id="rId4" imgW="4953135" imgH="2847997" progId="Excel.Sheet.8">
              <p:embed/>
            </p:oleObj>
          </a:graphicData>
        </a:graphic>
      </p:graphicFrame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 rot="16200000">
            <a:off x="5979095" y="3429598"/>
            <a:ext cx="14192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Proposed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4825" name="TextBox 7"/>
          <p:cNvSpPr txBox="1">
            <a:spLocks noChangeArrowheads="1"/>
          </p:cNvSpPr>
          <p:nvPr/>
        </p:nvSpPr>
        <p:spPr bwMode="auto">
          <a:xfrm>
            <a:off x="3733800" y="302307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Q-1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57200" y="6118225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 rot="10800000">
            <a:off x="61268" y="1317625"/>
            <a:ext cx="461665" cy="381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No. of Children (in lakh)</a:t>
            </a:r>
            <a:endParaRPr lang="en-IN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 rot="16200000">
            <a:off x="6664895" y="3463729"/>
            <a:ext cx="14192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Recommend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 rot="16200000">
            <a:off x="1382076" y="3191933"/>
            <a:ext cx="22988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PAB Approval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16200000">
            <a:off x="2328699" y="3308271"/>
            <a:ext cx="192955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Average availed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 rot="16200000">
            <a:off x="1278078" y="3340393"/>
            <a:ext cx="14192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Enrolment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267200" y="30480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Q-2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953000" y="31242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Q-3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791200" y="32004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Q-4</a:t>
            </a:r>
          </a:p>
        </p:txBody>
      </p:sp>
    </p:spTree>
    <p:extLst>
      <p:ext uri="{BB962C8B-B14F-4D97-AF65-F5344CB8AC3E}">
        <p14:creationId xmlns:p14="http://schemas.microsoft.com/office/powerpoint/2010/main" xmlns="" val="3008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588963"/>
            <a:ext cx="9144000" cy="7286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500" b="1" dirty="0" smtClean="0">
                <a:latin typeface="Book Antiqua" panose="02040602050305030304" pitchFamily="18" charset="0"/>
              </a:rPr>
              <a:t>Proposal  for 2018-19  </a:t>
            </a:r>
            <a:r>
              <a:rPr lang="en-US" altLang="en-US" sz="2500" b="1" dirty="0" smtClean="0">
                <a:solidFill>
                  <a:srgbClr val="3333FF"/>
                </a:solidFill>
                <a:latin typeface="Book Antiqua" panose="02040602050305030304" pitchFamily="18" charset="0"/>
              </a:rPr>
              <a:t>(Upper Primary)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5858488"/>
              </p:ext>
            </p:extLst>
          </p:nvPr>
        </p:nvGraphicFramePr>
        <p:xfrm>
          <a:off x="520700" y="1309688"/>
          <a:ext cx="8482013" cy="4837112"/>
        </p:xfrm>
        <a:graphic>
          <a:graphicData uri="http://schemas.openxmlformats.org/presentationml/2006/ole">
            <p:oleObj spid="_x0000_s150530" name="Worksheet" r:id="rId4" imgW="4743551" imgH="2705070" progId="Excel.Sheet.8">
              <p:embed/>
            </p:oleObj>
          </a:graphicData>
        </a:graphic>
      </p:graphicFrame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 rot="16200000">
            <a:off x="6360095" y="3007295"/>
            <a:ext cx="14192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Proposed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4825" name="TextBox 7"/>
          <p:cNvSpPr txBox="1">
            <a:spLocks noChangeArrowheads="1"/>
          </p:cNvSpPr>
          <p:nvPr/>
        </p:nvSpPr>
        <p:spPr bwMode="auto">
          <a:xfrm>
            <a:off x="3733800" y="302307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Q-1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57200" y="6118225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 rot="10800000">
            <a:off x="61268" y="1317625"/>
            <a:ext cx="461665" cy="381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No. of Children (in lakh)</a:t>
            </a:r>
            <a:endParaRPr lang="en-IN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 rot="16200000">
            <a:off x="7045895" y="3054951"/>
            <a:ext cx="14192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Recommend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 rot="16200000">
            <a:off x="1382076" y="3191933"/>
            <a:ext cx="229880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PAB Approval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16200000">
            <a:off x="2328699" y="3308271"/>
            <a:ext cx="192955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Average availed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 rot="16200000">
            <a:off x="1278078" y="3340393"/>
            <a:ext cx="14192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Enrolment</a:t>
            </a:r>
            <a:endParaRPr lang="en-US" sz="16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495800" y="30480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Q-2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5257800" y="29718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Q-3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019800" y="29718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Q-4</a:t>
            </a:r>
          </a:p>
        </p:txBody>
      </p:sp>
    </p:spTree>
    <p:extLst>
      <p:ext uri="{BB962C8B-B14F-4D97-AF65-F5344CB8AC3E}">
        <p14:creationId xmlns:p14="http://schemas.microsoft.com/office/powerpoint/2010/main" xmlns="" val="3008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4675" y="76200"/>
            <a:ext cx="8001000" cy="4572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solidFill>
                  <a:schemeClr val="tx1"/>
                </a:solidFill>
              </a:rPr>
              <a:t>Proposals and Recommendations  </a:t>
            </a:r>
          </a:p>
        </p:txBody>
      </p:sp>
      <p:pic>
        <p:nvPicPr>
          <p:cNvPr id="2457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82000" y="0"/>
            <a:ext cx="584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188312"/>
              </p:ext>
            </p:extLst>
          </p:nvPr>
        </p:nvGraphicFramePr>
        <p:xfrm>
          <a:off x="0" y="598489"/>
          <a:ext cx="9143999" cy="6097324"/>
        </p:xfrm>
        <a:graphic>
          <a:graphicData uri="http://schemas.openxmlformats.org/drawingml/2006/table">
            <a:tbl>
              <a:tblPr/>
              <a:tblGrid>
                <a:gridCol w="728283"/>
                <a:gridCol w="3018097"/>
                <a:gridCol w="1917690"/>
                <a:gridCol w="1656620"/>
                <a:gridCol w="1823309"/>
              </a:tblGrid>
              <a:tr h="69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S. </a:t>
                      </a:r>
                      <a:r>
                        <a:rPr lang="en-IN" sz="20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Component</a:t>
                      </a:r>
                      <a:endParaRPr lang="en-US" sz="200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PAB Approval </a:t>
                      </a:r>
                      <a:r>
                        <a:rPr lang="en-IN" sz="20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2017-18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Proposal for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2018-19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Recommendation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2018-19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841135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952828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924812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579943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636205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628880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NCLP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5415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2553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2553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 </a:t>
                      </a:r>
                      <a:r>
                        <a:rPr lang="en-IN" sz="2000" b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Upy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30423</a:t>
                      </a:r>
                      <a:endParaRPr lang="en-IN" sz="1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30423</a:t>
                      </a:r>
                      <a:endParaRPr lang="en-IN" sz="1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30423</a:t>
                      </a:r>
                      <a:endParaRPr lang="en-IN" sz="1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Children (Pry)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Children (U Pry)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Working days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 - Cook-cum-helpers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5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5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 </a:t>
                      </a:r>
                      <a:endParaRPr lang="en-US" sz="20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6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Central </a:t>
                      </a:r>
                      <a:r>
                        <a:rPr lang="en-IN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Assistance (</a:t>
                      </a:r>
                      <a:r>
                        <a:rPr lang="en-IN" sz="1800" b="1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Rs in Lakh)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430" marR="45430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IN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138.79 Cr.</a:t>
                      </a:r>
                      <a:endParaRPr lang="en-IN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Rs. 146.01 Cr.</a:t>
                      </a:r>
                      <a:endParaRPr lang="en-IN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Rs. 143.41 Cr.</a:t>
                      </a:r>
                      <a:endParaRPr lang="en-IN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19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 rot="21278668">
            <a:off x="2159911" y="575149"/>
            <a:ext cx="4428445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dirty="0" smtClean="0">
                <a:latin typeface="Algerian" panose="04020705040A02060702" pitchFamily="82" charset="0"/>
                <a:ea typeface="BatangChe" pitchFamily="49" charset="-127"/>
              </a:rPr>
              <a:t>Thank You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/>
          <a:p>
            <a:pPr>
              <a:defRPr/>
            </a:pPr>
            <a:fld id="{9E038883-7B45-4605-92DA-3C7FF0CB97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2" descr="C:\Users\SONY\Downloads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081" y="1443835"/>
            <a:ext cx="7635249" cy="4123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 rot="21218347">
            <a:off x="1970653" y="5776488"/>
            <a:ext cx="65663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BETI KA JANAMDIN SCHOOL ME ABHINANDAN</a:t>
            </a:r>
            <a:endParaRPr lang="en-IN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8108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17589"/>
            <a:ext cx="8238446" cy="561821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IN" b="1" dirty="0" smtClean="0"/>
              <a:t>Additional Contribution of Rs.1500  </a:t>
            </a:r>
            <a:r>
              <a:rPr lang="en-IN" b="1" dirty="0"/>
              <a:t>for Honorarium to cook cum helper.</a:t>
            </a:r>
          </a:p>
          <a:p>
            <a:pPr lvl="0" algn="just"/>
            <a:r>
              <a:rPr lang="en-IN" b="1" dirty="0"/>
              <a:t>LPG facility in </a:t>
            </a:r>
            <a:r>
              <a:rPr lang="en-IN" b="1" dirty="0" smtClean="0"/>
              <a:t>all </a:t>
            </a:r>
            <a:r>
              <a:rPr lang="en-IN" b="1" dirty="0"/>
              <a:t>schools.</a:t>
            </a:r>
          </a:p>
          <a:p>
            <a:pPr lvl="0" algn="just"/>
            <a:r>
              <a:rPr lang="en-IN" b="1" dirty="0"/>
              <a:t>Double Fortified Salt is used for cooking MDM in all the districts.</a:t>
            </a:r>
          </a:p>
          <a:p>
            <a:pPr lvl="0" algn="just"/>
            <a:r>
              <a:rPr lang="en-IN" b="1" dirty="0"/>
              <a:t>Storage bins </a:t>
            </a:r>
            <a:r>
              <a:rPr lang="en-IN" b="1" dirty="0" smtClean="0"/>
              <a:t> </a:t>
            </a:r>
            <a:r>
              <a:rPr lang="en-IN" b="1" dirty="0"/>
              <a:t>provided in all the schools</a:t>
            </a:r>
            <a:r>
              <a:rPr lang="en-IN" b="1" dirty="0" smtClean="0"/>
              <a:t>.</a:t>
            </a:r>
          </a:p>
          <a:p>
            <a:pPr lvl="0" algn="just"/>
            <a:r>
              <a:rPr lang="en-US" b="1" dirty="0" smtClean="0"/>
              <a:t>Celebration of </a:t>
            </a:r>
            <a:r>
              <a:rPr lang="en-US" b="1" dirty="0" err="1" smtClean="0"/>
              <a:t>Beti</a:t>
            </a:r>
            <a:r>
              <a:rPr lang="en-US" b="1" dirty="0" smtClean="0"/>
              <a:t> ka </a:t>
            </a:r>
            <a:r>
              <a:rPr lang="en-US" b="1" dirty="0" err="1" smtClean="0"/>
              <a:t>Janamdin</a:t>
            </a:r>
            <a:r>
              <a:rPr lang="en-US" b="1" dirty="0" smtClean="0"/>
              <a:t>; School me </a:t>
            </a:r>
            <a:r>
              <a:rPr lang="en-US" b="1" dirty="0" err="1" smtClean="0"/>
              <a:t>Abhinandan</a:t>
            </a:r>
            <a:r>
              <a:rPr lang="en-US" b="1" dirty="0" smtClean="0"/>
              <a:t>.</a:t>
            </a:r>
            <a:endParaRPr lang="en-IN" b="1" dirty="0"/>
          </a:p>
          <a:p>
            <a:pPr lvl="0" algn="just"/>
            <a:r>
              <a:rPr lang="en-IN" b="1" dirty="0" smtClean="0"/>
              <a:t>Free </a:t>
            </a:r>
            <a:r>
              <a:rPr lang="en-IN" b="1" dirty="0"/>
              <a:t>home base education, meals and medical facility to children with special needs through mobile van named KALAM EXPRESS in district </a:t>
            </a:r>
            <a:r>
              <a:rPr lang="en-IN" b="1" dirty="0" err="1"/>
              <a:t>Jind</a:t>
            </a:r>
            <a:r>
              <a:rPr lang="en-IN" b="1" dirty="0"/>
              <a:t>. </a:t>
            </a:r>
            <a:endParaRPr lang="en-IN" b="1" dirty="0" smtClean="0"/>
          </a:p>
          <a:p>
            <a:pPr lvl="0" algn="just"/>
            <a:r>
              <a:rPr lang="en-US" b="1" dirty="0" smtClean="0"/>
              <a:t>Stainless steel eating plates and spoons in all schools for MDM.</a:t>
            </a:r>
          </a:p>
          <a:p>
            <a:pPr lvl="0" algn="just"/>
            <a:r>
              <a:rPr lang="en-US" b="1" dirty="0" smtClean="0"/>
              <a:t>Medical check up of CCH twice a year.</a:t>
            </a:r>
            <a:endParaRPr lang="en-IN" b="1" dirty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6014" y="222196"/>
            <a:ext cx="7024429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ABC3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dirty="0" smtClean="0">
                <a:solidFill>
                  <a:schemeClr val="tx1"/>
                </a:solidFill>
                <a:latin typeface="Cambria" pitchFamily="18" charset="0"/>
              </a:rPr>
              <a:t>Best Practices</a:t>
            </a:r>
            <a:endParaRPr lang="en-IN" altLang="en-US" sz="54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6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09600"/>
            <a:ext cx="8374375" cy="580522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IN" sz="2400" b="1" dirty="0" smtClean="0"/>
              <a:t>Delay (2- 3 months) in release of funds to the implementation agencies </a:t>
            </a:r>
            <a:endParaRPr lang="en-US" sz="2400" b="1" dirty="0" smtClean="0"/>
          </a:p>
          <a:p>
            <a:pPr lvl="0">
              <a:lnSpc>
                <a:spcPct val="150000"/>
              </a:lnSpc>
            </a:pPr>
            <a:r>
              <a:rPr lang="en-IN" sz="2400" b="1" dirty="0" smtClean="0"/>
              <a:t>Less  food grain used in cooking of MDM in primary (72 </a:t>
            </a:r>
            <a:r>
              <a:rPr lang="en-IN" sz="2400" b="1" dirty="0" err="1" smtClean="0"/>
              <a:t>gms</a:t>
            </a:r>
            <a:r>
              <a:rPr lang="en-IN" sz="2400" b="1" dirty="0" smtClean="0"/>
              <a:t>) and Upper primary (106 </a:t>
            </a:r>
            <a:r>
              <a:rPr lang="en-IN" sz="2400" b="1" dirty="0" err="1" smtClean="0"/>
              <a:t>gms</a:t>
            </a:r>
            <a:r>
              <a:rPr lang="en-IN" sz="2400" b="1" dirty="0" smtClean="0"/>
              <a:t>) per child per day. </a:t>
            </a:r>
            <a:endParaRPr lang="en-US" sz="2400" b="1" dirty="0" smtClean="0"/>
          </a:p>
          <a:p>
            <a:pPr lvl="0">
              <a:lnSpc>
                <a:spcPct val="150000"/>
              </a:lnSpc>
            </a:pPr>
            <a:r>
              <a:rPr lang="en-IN" sz="2400" b="1" dirty="0" smtClean="0"/>
              <a:t>Rs.3.68 and Rs.5.16 provided for cooking cost per child per day in primary and upper primary respectively.</a:t>
            </a:r>
          </a:p>
          <a:p>
            <a:pPr lvl="0">
              <a:lnSpc>
                <a:spcPct val="150000"/>
              </a:lnSpc>
            </a:pPr>
            <a:r>
              <a:rPr lang="en-IN" sz="2400" b="1" dirty="0" smtClean="0"/>
              <a:t>No Meetings of District committee headed by Dist. Collector in 4 Districts</a:t>
            </a:r>
            <a:endParaRPr lang="en-US" sz="2400" b="1" dirty="0" smtClean="0"/>
          </a:p>
          <a:p>
            <a:pPr lvl="0">
              <a:lnSpc>
                <a:spcPct val="150000"/>
              </a:lnSpc>
            </a:pPr>
            <a:r>
              <a:rPr lang="en-IN" sz="2400" b="1" dirty="0" smtClean="0"/>
              <a:t>Delay in submission of information to GOI</a:t>
            </a:r>
            <a:endParaRPr lang="en-US" sz="2400" b="1" dirty="0" smtClean="0"/>
          </a:p>
          <a:p>
            <a:pPr lvl="0">
              <a:lnSpc>
                <a:spcPct val="150000"/>
              </a:lnSpc>
            </a:pPr>
            <a:r>
              <a:rPr lang="en-IN" sz="2400" b="1" dirty="0" smtClean="0"/>
              <a:t>Mismatch between AWP&amp;B data and MIS data. </a:t>
            </a:r>
            <a:endParaRPr lang="en-US" sz="2400" b="1" dirty="0" smtClean="0"/>
          </a:p>
          <a:p>
            <a:pPr lvl="0">
              <a:lnSpc>
                <a:spcPct val="150000"/>
              </a:lnSpc>
            </a:pPr>
            <a:endParaRPr lang="en-US" sz="2400" b="1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dirty="0">
              <a:latin typeface="Cambria" panose="02040503050406030204" pitchFamily="18" charset="0"/>
            </a:endParaRPr>
          </a:p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dirty="0"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dirty="0"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IN" altLang="en-US" sz="2000" dirty="0" smtClean="0"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9233" y="374900"/>
            <a:ext cx="8001000" cy="61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dirty="0" smtClean="0">
              <a:latin typeface="Cambria" panose="02040503050406030204" pitchFamily="18" charset="0"/>
            </a:endParaRPr>
          </a:p>
          <a:p>
            <a:pPr marL="471487" lvl="1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IN" sz="1600" dirty="0" smtClean="0"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dirty="0" smtClean="0">
              <a:latin typeface="Cambria" panose="020405030504060302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en-IN" sz="1400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IN" altLang="en-US" sz="2000" dirty="0" smtClean="0">
              <a:latin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1425" y="160980"/>
            <a:ext cx="6702550" cy="519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ABC3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ISSUES</a:t>
            </a:r>
            <a:r>
              <a:rPr lang="en-US" sz="4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52400"/>
            <a:ext cx="6172200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Innovations etc. </a:t>
            </a:r>
            <a:endParaRPr lang="en-US" b="1" dirty="0"/>
          </a:p>
        </p:txBody>
      </p:sp>
      <p:pic>
        <p:nvPicPr>
          <p:cNvPr id="41987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9" t="13121" r="27777" b="10283"/>
          <a:stretch>
            <a:fillRect/>
          </a:stretch>
        </p:blipFill>
        <p:spPr bwMode="auto">
          <a:xfrm>
            <a:off x="8474075" y="0"/>
            <a:ext cx="669925" cy="904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700" kern="0" dirty="0">
                <a:latin typeface="Arial Narrow"/>
                <a:cs typeface="Arial" pitchFamily="34" charset="0"/>
              </a:rPr>
              <a:t>It is proposed that the States and UTs may also be given flexibility to utilize, with prior approval of MHRD, 5% of their Annual Work Plan &amp; Budget for new interventions provided they are not included under any of the Central or State Schemes and there is no overlapping of activities. This is subject to CCEA approval.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700" kern="0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Some of the suggested innovation may be in the field of </a:t>
            </a:r>
            <a:r>
              <a:rPr lang="en-IN" sz="2700" i="1" kern="0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Water filters, kitchen gardens, provision of LPG connections, use of millets </a:t>
            </a:r>
            <a:r>
              <a:rPr lang="en-IN" sz="2700" kern="0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etc. These are only illustrative and not exhaustive.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700" kern="0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Community participation.</a:t>
            </a:r>
          </a:p>
          <a:p>
            <a:pPr marL="469900" indent="-469900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r>
              <a:rPr lang="en-IN" sz="2700" kern="0" dirty="0">
                <a:solidFill>
                  <a:srgbClr val="000000"/>
                </a:solidFill>
                <a:latin typeface="Arial Narrow"/>
                <a:cs typeface="Arial" pitchFamily="34" charset="0"/>
              </a:rPr>
              <a:t>Meetings of District committee headed by Dist. Collector</a:t>
            </a:r>
            <a:r>
              <a:rPr lang="en-IN" sz="2700" kern="0" dirty="0" smtClean="0">
                <a:solidFill>
                  <a:srgbClr val="000000"/>
                </a:solidFill>
                <a:latin typeface="Arial Narrow"/>
                <a:cs typeface="Arial" pitchFamily="34" charset="0"/>
              </a:rPr>
              <a:t>. (55)</a:t>
            </a:r>
            <a:endParaRPr lang="en-IN" sz="2700" kern="0" dirty="0">
              <a:solidFill>
                <a:srgbClr val="000000"/>
              </a:solidFill>
              <a:latin typeface="Arial Narrow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2427796"/>
              </p:ext>
            </p:extLst>
          </p:nvPr>
        </p:nvGraphicFramePr>
        <p:xfrm>
          <a:off x="757238" y="1592263"/>
          <a:ext cx="8040687" cy="4475162"/>
        </p:xfrm>
        <a:graphic>
          <a:graphicData uri="http://schemas.openxmlformats.org/presentationml/2006/ole">
            <p:oleObj spid="_x0000_s2144" name="Worksheet" r:id="rId4" imgW="8829759" imgH="4914896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2DFA0-0A11-4AE0-AC15-32E70A191C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253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491538" y="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 rot="10800000">
            <a:off x="84138" y="1300163"/>
            <a:ext cx="4619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Bookman Old Style" pitchFamily="18" charset="0"/>
                <a:cs typeface="Arial" charset="0"/>
              </a:rPr>
              <a:t>No. of Children(in Lakhs)</a:t>
            </a:r>
            <a:endParaRPr lang="en-IN" altLang="en-US" sz="1800" b="1" smtClean="0">
              <a:solidFill>
                <a:prstClr val="black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7772400" y="3276600"/>
            <a:ext cx="685800" cy="369887"/>
          </a:xfrm>
          <a:prstGeom prst="rect">
            <a:avLst/>
          </a:prstGeom>
          <a:solidFill>
            <a:srgbClr val="D1F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96%</a:t>
            </a: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3238500" y="3352800"/>
            <a:ext cx="685800" cy="369887"/>
          </a:xfrm>
          <a:prstGeom prst="rect">
            <a:avLst/>
          </a:prstGeom>
          <a:solidFill>
            <a:srgbClr val="D1F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95%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5373348" y="3352800"/>
            <a:ext cx="838200" cy="369887"/>
          </a:xfrm>
          <a:prstGeom prst="rect">
            <a:avLst/>
          </a:prstGeom>
          <a:solidFill>
            <a:srgbClr val="D1F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92%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6988" y="6376988"/>
            <a:ext cx="541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3676" y="390525"/>
            <a:ext cx="8297862" cy="9096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A5A0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  <a:t>Coverage : </a:t>
            </a:r>
            <a:b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Cambria" pitchFamily="18" charset="0"/>
              </a:rPr>
              <a:t>Children Enrolment Vs Achievement (PRY)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527605"/>
            <a:ext cx="9144000" cy="916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Coverage : </a:t>
            </a:r>
            <a:b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Children Enrolment </a:t>
            </a:r>
            <a:r>
              <a:rPr lang="en-US" altLang="en-US" sz="2800" b="1" dirty="0" err="1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Vs</a:t>
            </a:r>
            <a: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 Achievement </a:t>
            </a:r>
            <a:r>
              <a:rPr lang="en-US" altLang="en-US" sz="2800" b="1" dirty="0" smtClean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(PRY</a:t>
            </a:r>
            <a: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)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1755" y="1676400"/>
            <a:ext cx="19851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National Avg.76%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9964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6908482"/>
              </p:ext>
            </p:extLst>
          </p:nvPr>
        </p:nvGraphicFramePr>
        <p:xfrm>
          <a:off x="542925" y="1703388"/>
          <a:ext cx="8718550" cy="3735387"/>
        </p:xfrm>
        <a:graphic>
          <a:graphicData uri="http://schemas.openxmlformats.org/presentationml/2006/ole">
            <p:oleObj spid="_x0000_s22616" name="Worksheet" r:id="rId4" imgW="8648767" imgH="3705287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2DFA0-0A11-4AE0-AC15-32E70A191C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253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491538" y="0"/>
            <a:ext cx="61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 rot="10800000">
            <a:off x="84138" y="1300163"/>
            <a:ext cx="4619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Bookman Old Style" pitchFamily="18" charset="0"/>
                <a:cs typeface="Arial" charset="0"/>
              </a:rPr>
              <a:t>No. of Children(in Lakhs)</a:t>
            </a:r>
            <a:endParaRPr lang="en-IN" altLang="en-US" sz="1800" b="1" smtClean="0">
              <a:solidFill>
                <a:prstClr val="black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7772400" y="2819400"/>
            <a:ext cx="685800" cy="369887"/>
          </a:xfrm>
          <a:prstGeom prst="rect">
            <a:avLst/>
          </a:prstGeom>
          <a:solidFill>
            <a:srgbClr val="D1F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98%</a:t>
            </a: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2819400" y="2819400"/>
            <a:ext cx="685800" cy="369887"/>
          </a:xfrm>
          <a:prstGeom prst="rect">
            <a:avLst/>
          </a:prstGeom>
          <a:solidFill>
            <a:srgbClr val="D1F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95%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5257800" y="2819400"/>
            <a:ext cx="762000" cy="369332"/>
          </a:xfrm>
          <a:prstGeom prst="rect">
            <a:avLst/>
          </a:prstGeom>
          <a:solidFill>
            <a:srgbClr val="D1F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90%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6988" y="6376988"/>
            <a:ext cx="541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Ministry of HRD, Govt. of India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527605"/>
            <a:ext cx="9144000" cy="916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Coverage : </a:t>
            </a:r>
            <a:b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Children Enrolment </a:t>
            </a:r>
            <a:r>
              <a:rPr lang="en-US" altLang="en-US" sz="2800" b="1" dirty="0" err="1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Vs</a:t>
            </a:r>
            <a:r>
              <a:rPr lang="en-US" altLang="en-US" sz="2800" b="1" dirty="0">
                <a:solidFill>
                  <a:prstClr val="black"/>
                </a:solidFill>
                <a:latin typeface="Cambria" pitchFamily="18" charset="0"/>
                <a:ea typeface="+mj-ea"/>
                <a:cs typeface="+mj-cs"/>
              </a:rPr>
              <a:t> Achievement (UPY)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4568" y="1600200"/>
            <a:ext cx="19851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National Avg.76%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054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7BB93-559F-4301-91B6-FFFF99C46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198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233825444"/>
              </p:ext>
            </p:extLst>
          </p:nvPr>
        </p:nvGraphicFramePr>
        <p:xfrm>
          <a:off x="633413" y="1071563"/>
          <a:ext cx="7900987" cy="5329237"/>
        </p:xfrm>
        <a:graphic>
          <a:graphicData uri="http://schemas.openxmlformats.org/presentationml/2006/ole">
            <p:oleObj spid="_x0000_s24657" name="Worksheet" r:id="rId4" imgW="8505808" imgH="4305363" progId="Excel.Sheet.8">
              <p:embed/>
            </p:oleObj>
          </a:graphicData>
        </a:graphic>
      </p:graphicFrame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5029200" y="350520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63%</a:t>
            </a:r>
          </a:p>
        </p:txBody>
      </p:sp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2667000" y="3505200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65%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461665" cy="35052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Foodgrains (in MTs)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7239000" y="34290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72%</a:t>
            </a:r>
          </a:p>
        </p:txBody>
      </p:sp>
      <p:pic>
        <p:nvPicPr>
          <p:cNvPr id="41992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89624" y="0"/>
            <a:ext cx="754375" cy="8330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416507"/>
            <a:ext cx="9144000" cy="524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Cambria" pitchFamily="18" charset="0"/>
              </a:rPr>
              <a:t>FOOD GRAIN : ALLOCATION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Cambria" pitchFamily="18" charset="0"/>
              </a:rPr>
              <a:t>Vs</a:t>
            </a:r>
            <a:r>
              <a:rPr lang="en-US" altLang="en-US" sz="2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Cambria" pitchFamily="18" charset="0"/>
              </a:rPr>
              <a:t>UTILISATION 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3812391"/>
              </p:ext>
            </p:extLst>
          </p:nvPr>
        </p:nvGraphicFramePr>
        <p:xfrm>
          <a:off x="838200" y="1295401"/>
          <a:ext cx="8305800" cy="4017962"/>
        </p:xfrm>
        <a:graphic>
          <a:graphicData uri="http://schemas.openxmlformats.org/presentationml/2006/ole">
            <p:oleObj spid="_x0000_s34898" name="Worksheet" r:id="rId4" imgW="5038641" imgH="2476496" progId="Excel.Sheet.8">
              <p:embed/>
            </p:oleObj>
          </a:graphicData>
        </a:graphic>
      </p:graphicFrame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6666FF"/>
                </a:solidFill>
              </a:rPr>
              <a:t>Ministry of HRD, Govt. of India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461665" cy="4191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 Cost of Food Grain (Rs. In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Lakh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715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Rs. 25.92 Lakh is due as on 31.03.18 as per FCI Statement</a:t>
            </a:r>
            <a:endParaRPr lang="en-IN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</a:t>
            </a:r>
            <a:endParaRPr lang="en-I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" y="61028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A5A06"/>
                </a:solidFill>
              </a:rPr>
              <a:t>Payment to FCI (</a:t>
            </a:r>
            <a:r>
              <a:rPr lang="en-US" sz="3600" b="1" dirty="0" err="1" smtClean="0">
                <a:solidFill>
                  <a:srgbClr val="2A5A06"/>
                </a:solidFill>
              </a:rPr>
              <a:t>Rs</a:t>
            </a:r>
            <a:r>
              <a:rPr lang="en-US" sz="3600" b="1" dirty="0" smtClean="0">
                <a:solidFill>
                  <a:srgbClr val="2A5A06"/>
                </a:solidFill>
              </a:rPr>
              <a:t>. in lakhs.) </a:t>
            </a:r>
            <a:endParaRPr lang="en-IN" sz="3600" b="1" dirty="0">
              <a:solidFill>
                <a:srgbClr val="2A5A06"/>
              </a:solidFill>
            </a:endParaRPr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152400"/>
            <a:ext cx="615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09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1056</Words>
  <Application>Microsoft Office PowerPoint</Application>
  <PresentationFormat>On-screen Show (4:3)</PresentationFormat>
  <Paragraphs>288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1_Office Theme</vt:lpstr>
      <vt:lpstr>2_Office Theme</vt:lpstr>
      <vt:lpstr>Profile</vt:lpstr>
      <vt:lpstr>Worksheet</vt:lpstr>
      <vt:lpstr> Mid Day Meal Scheme PAB-MDM – HARYANA  13.06.2018 </vt:lpstr>
      <vt:lpstr>Review of Implementation of MDMS HARYANA (1.4.2017 to 31.03.2018)  </vt:lpstr>
      <vt:lpstr>Slide 3</vt:lpstr>
      <vt:lpstr>    </vt:lpstr>
      <vt:lpstr>Innovations etc. </vt:lpstr>
      <vt:lpstr>Slide 6</vt:lpstr>
      <vt:lpstr>Slide 7</vt:lpstr>
      <vt:lpstr>Slide 8</vt:lpstr>
      <vt:lpstr>Slide 9</vt:lpstr>
      <vt:lpstr>COOKING COST: ALLOCATION vs UTILISATION</vt:lpstr>
      <vt:lpstr>MME : ALLOCATION vs UTILISATION</vt:lpstr>
      <vt:lpstr>Transportation Assistance : Allocation vs Utilization</vt:lpstr>
      <vt:lpstr>Achievement up to 2017-18   (Kitchen cum Stores)</vt:lpstr>
      <vt:lpstr>COVERAGE :  RASHTRIYA BAL SWASTHYA KARYKRAM</vt:lpstr>
      <vt:lpstr>       Elements of Ayushman Bharat</vt:lpstr>
      <vt:lpstr>Availability of safe drinking water</vt:lpstr>
      <vt:lpstr>Slide 17</vt:lpstr>
      <vt:lpstr>PERFORMANCE OVER 3 YEARS</vt:lpstr>
      <vt:lpstr>    </vt:lpstr>
      <vt:lpstr>Proposal  for 2018-19  (Primary)</vt:lpstr>
      <vt:lpstr>Proposal  for 2018-19  (Upper Primary)</vt:lpstr>
      <vt:lpstr>Proposals and Recommendations  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166</cp:revision>
  <dcterms:created xsi:type="dcterms:W3CDTF">2013-08-21T19:17:07Z</dcterms:created>
  <dcterms:modified xsi:type="dcterms:W3CDTF">2018-06-13T07:43:01Z</dcterms:modified>
</cp:coreProperties>
</file>