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36"/>
  </p:notesMasterIdLst>
  <p:sldIdLst>
    <p:sldId id="263" r:id="rId2"/>
    <p:sldId id="347" r:id="rId3"/>
    <p:sldId id="301" r:id="rId4"/>
    <p:sldId id="302" r:id="rId5"/>
    <p:sldId id="303" r:id="rId6"/>
    <p:sldId id="346" r:id="rId7"/>
    <p:sldId id="331" r:id="rId8"/>
    <p:sldId id="256" r:id="rId9"/>
    <p:sldId id="326" r:id="rId10"/>
    <p:sldId id="304" r:id="rId11"/>
    <p:sldId id="305" r:id="rId12"/>
    <p:sldId id="351" r:id="rId13"/>
    <p:sldId id="307" r:id="rId14"/>
    <p:sldId id="338" r:id="rId15"/>
    <p:sldId id="348" r:id="rId16"/>
    <p:sldId id="349" r:id="rId17"/>
    <p:sldId id="309" r:id="rId18"/>
    <p:sldId id="343" r:id="rId19"/>
    <p:sldId id="320" r:id="rId20"/>
    <p:sldId id="340" r:id="rId21"/>
    <p:sldId id="306" r:id="rId22"/>
    <p:sldId id="310" r:id="rId23"/>
    <p:sldId id="344" r:id="rId24"/>
    <p:sldId id="332" r:id="rId25"/>
    <p:sldId id="314" r:id="rId26"/>
    <p:sldId id="327" r:id="rId27"/>
    <p:sldId id="334" r:id="rId28"/>
    <p:sldId id="341" r:id="rId29"/>
    <p:sldId id="342" r:id="rId30"/>
    <p:sldId id="328" r:id="rId31"/>
    <p:sldId id="312" r:id="rId32"/>
    <p:sldId id="313" r:id="rId33"/>
    <p:sldId id="345" r:id="rId34"/>
    <p:sldId id="271" r:id="rId3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99"/>
    <a:srgbClr val="FFCC66"/>
    <a:srgbClr val="D07C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542" autoAdjust="0"/>
  </p:normalViewPr>
  <p:slideViewPr>
    <p:cSldViewPr>
      <p:cViewPr>
        <p:scale>
          <a:sx n="48" d="100"/>
          <a:sy n="48" d="100"/>
        </p:scale>
        <p:origin x="-2016" y="-5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77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CCER\Desktop\graph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CCER\Desktop\graph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32"/>
    </mc:Choice>
    <mc:Fallback>
      <c:style val="3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Sheet3!$C$3:$C$4</c:f>
              <c:strCache>
                <c:ptCount val="1"/>
                <c:pt idx="0">
                  <c:v>Funds received/released  Centre Share </c:v>
                </c:pt>
              </c:strCache>
            </c:strRef>
          </c:tx>
          <c:invertIfNegative val="0"/>
          <c:val>
            <c:numRef>
              <c:f>Sheet3!$C$5:$C$10</c:f>
              <c:numCache>
                <c:formatCode>0.00</c:formatCode>
                <c:ptCount val="1"/>
                <c:pt idx="0">
                  <c:v>9652.4</c:v>
                </c:pt>
              </c:numCache>
            </c:numRef>
          </c:val>
        </c:ser>
        <c:ser>
          <c:idx val="1"/>
          <c:order val="1"/>
          <c:tx>
            <c:strRef>
              <c:f>Sheet3!$D$3:$D$4</c:f>
              <c:strCache>
                <c:ptCount val="1"/>
                <c:pt idx="0">
                  <c:v>Funds received/released  State Share </c:v>
                </c:pt>
              </c:strCache>
            </c:strRef>
          </c:tx>
          <c:invertIfNegative val="0"/>
          <c:val>
            <c:numRef>
              <c:f>Sheet3!$D$5:$D$10</c:f>
              <c:numCache>
                <c:formatCode>General</c:formatCode>
                <c:ptCount val="1"/>
                <c:pt idx="0">
                  <c:v>969.15</c:v>
                </c:pt>
              </c:numCache>
            </c:numRef>
          </c:val>
        </c:ser>
        <c:ser>
          <c:idx val="2"/>
          <c:order val="2"/>
          <c:tx>
            <c:strRef>
              <c:f>Sheet3!$E$3:$E$4</c:f>
              <c:strCache>
                <c:ptCount val="1"/>
                <c:pt idx="0">
                  <c:v>Funds received/released  Total </c:v>
                </c:pt>
              </c:strCache>
            </c:strRef>
          </c:tx>
          <c:invertIfNegative val="0"/>
          <c:val>
            <c:numRef>
              <c:f>Sheet3!$E$5:$E$10</c:f>
              <c:numCache>
                <c:formatCode>General</c:formatCode>
                <c:ptCount val="1"/>
                <c:pt idx="0">
                  <c:v>10622.75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65670272"/>
        <c:axId val="165672064"/>
      </c:barChart>
      <c:catAx>
        <c:axId val="165670272"/>
        <c:scaling>
          <c:orientation val="minMax"/>
        </c:scaling>
        <c:delete val="0"/>
        <c:axPos val="b"/>
        <c:majorTickMark val="out"/>
        <c:minorTickMark val="none"/>
        <c:tickLblPos val="nextTo"/>
        <c:crossAx val="165672064"/>
        <c:crosses val="autoZero"/>
        <c:auto val="1"/>
        <c:lblAlgn val="ctr"/>
        <c:lblOffset val="100"/>
        <c:noMultiLvlLbl val="0"/>
      </c:catAx>
      <c:valAx>
        <c:axId val="165672064"/>
        <c:scaling>
          <c:orientation val="minMax"/>
        </c:scaling>
        <c:delete val="0"/>
        <c:axPos val="l"/>
        <c:majorGridlines/>
        <c:numFmt formatCode="0.00" sourceLinked="1"/>
        <c:majorTickMark val="out"/>
        <c:minorTickMark val="none"/>
        <c:tickLblPos val="nextTo"/>
        <c:crossAx val="16567027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32"/>
    </mc:Choice>
    <mc:Fallback>
      <c:style val="3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Sheet3!$C$3:$C$4</c:f>
              <c:strCache>
                <c:ptCount val="1"/>
                <c:pt idx="0">
                  <c:v>Funds Received/Released  Centre Share </c:v>
                </c:pt>
              </c:strCache>
            </c:strRef>
          </c:tx>
          <c:invertIfNegative val="0"/>
          <c:val>
            <c:numRef>
              <c:f>Sheet3!$C$5:$C$10</c:f>
              <c:numCache>
                <c:formatCode>0.00</c:formatCode>
                <c:ptCount val="1"/>
                <c:pt idx="0">
                  <c:v>9652.4</c:v>
                </c:pt>
              </c:numCache>
            </c:numRef>
          </c:val>
        </c:ser>
        <c:ser>
          <c:idx val="1"/>
          <c:order val="1"/>
          <c:tx>
            <c:strRef>
              <c:f>Sheet3!$D$3:$D$4</c:f>
              <c:strCache>
                <c:ptCount val="1"/>
                <c:pt idx="0">
                  <c:v>Funds Received/Released  State Share </c:v>
                </c:pt>
              </c:strCache>
            </c:strRef>
          </c:tx>
          <c:invertIfNegative val="0"/>
          <c:val>
            <c:numRef>
              <c:f>Sheet3!$D$5:$D$10</c:f>
              <c:numCache>
                <c:formatCode>General</c:formatCode>
                <c:ptCount val="1"/>
                <c:pt idx="0">
                  <c:v>969.15</c:v>
                </c:pt>
              </c:numCache>
            </c:numRef>
          </c:val>
        </c:ser>
        <c:ser>
          <c:idx val="2"/>
          <c:order val="2"/>
          <c:tx>
            <c:strRef>
              <c:f>Sheet3!$E$3:$E$4</c:f>
              <c:strCache>
                <c:ptCount val="1"/>
                <c:pt idx="0">
                  <c:v>Funds Received/Released  Total </c:v>
                </c:pt>
              </c:strCache>
            </c:strRef>
          </c:tx>
          <c:invertIfNegative val="0"/>
          <c:val>
            <c:numRef>
              <c:f>Sheet3!$E$5:$E$10</c:f>
              <c:numCache>
                <c:formatCode>General</c:formatCode>
                <c:ptCount val="1"/>
                <c:pt idx="0">
                  <c:v>10622.75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65701504"/>
        <c:axId val="165703040"/>
      </c:barChart>
      <c:catAx>
        <c:axId val="165701504"/>
        <c:scaling>
          <c:orientation val="minMax"/>
        </c:scaling>
        <c:delete val="0"/>
        <c:axPos val="b"/>
        <c:majorTickMark val="out"/>
        <c:minorTickMark val="none"/>
        <c:tickLblPos val="nextTo"/>
        <c:crossAx val="165703040"/>
        <c:crosses val="autoZero"/>
        <c:auto val="1"/>
        <c:lblAlgn val="ctr"/>
        <c:lblOffset val="100"/>
        <c:noMultiLvlLbl val="0"/>
      </c:catAx>
      <c:valAx>
        <c:axId val="165703040"/>
        <c:scaling>
          <c:orientation val="minMax"/>
        </c:scaling>
        <c:delete val="0"/>
        <c:axPos val="l"/>
        <c:majorGridlines/>
        <c:numFmt formatCode="0.00" sourceLinked="1"/>
        <c:majorTickMark val="out"/>
        <c:minorTickMark val="none"/>
        <c:tickLblPos val="nextTo"/>
        <c:crossAx val="16570150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346A9F-D317-4035-AF50-A2FCC2934A9C}" type="datetimeFigureOut">
              <a:rPr lang="en-US" smtClean="0"/>
              <a:pPr/>
              <a:t>6/28/2018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3F7E97-9081-4050-96CC-964F4828267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8153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3F7E97-9081-4050-96CC-964F48282674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3F7E97-9081-4050-96CC-964F48282674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47D5A-06BE-41A6-B426-863A50C634AD}" type="datetime1">
              <a:rPr lang="en-US" smtClean="0"/>
              <a:pPr/>
              <a:t>6/28/2018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242B5-F729-47F7-AAE8-40410CBA1A78}" type="datetime1">
              <a:rPr lang="en-US" smtClean="0"/>
              <a:pPr/>
              <a:t>6/28/2018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5A2AD-6F7C-4AA3-A78A-C5DFE7374F5D}" type="datetime1">
              <a:rPr lang="en-US" smtClean="0"/>
              <a:pPr/>
              <a:t>6/28/2018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C9429-8F9B-4182-97EF-6D958CDC9F1E}" type="datetime1">
              <a:rPr lang="en-US" smtClean="0"/>
              <a:pPr/>
              <a:t>6/28/2018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A15DC-A7FA-4A8D-AE40-91EF41E68769}" type="datetime1">
              <a:rPr lang="en-US" smtClean="0"/>
              <a:pPr/>
              <a:t>6/28/2018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4C33C-104C-4762-9CDA-A10077B9EDD2}" type="datetime1">
              <a:rPr lang="en-US" smtClean="0"/>
              <a:pPr/>
              <a:t>6/28/2018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6E9A4-8C58-4D90-B973-029D3135EA9C}" type="datetime1">
              <a:rPr lang="en-US" smtClean="0"/>
              <a:pPr/>
              <a:t>6/28/2018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D2089-FD9D-4F55-839F-64D2F8C5615E}" type="datetime1">
              <a:rPr lang="en-US" smtClean="0"/>
              <a:pPr/>
              <a:t>6/28/2018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8DD49-2513-48D2-8D73-DBD17CA80AA4}" type="datetime1">
              <a:rPr lang="en-US" smtClean="0"/>
              <a:pPr/>
              <a:t>6/28/2018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E7046-DB33-414B-AB71-2E4FF89E9450}" type="datetime1">
              <a:rPr lang="en-US" smtClean="0"/>
              <a:pPr/>
              <a:t>6/28/2018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88E02-C834-4F41-9E65-64CADA0A0E8A}" type="datetime1">
              <a:rPr lang="en-US" smtClean="0"/>
              <a:pPr/>
              <a:t>6/28/2018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8EBD84F-2B4C-485A-9ED2-FA65990FB5AE}" type="datetime1">
              <a:rPr lang="en-US" smtClean="0"/>
              <a:pPr/>
              <a:t>6/28/2018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Relationship Id="rId9" Type="http://schemas.openxmlformats.org/officeDocument/2006/relationships/image" Target="../media/image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VID-20180309-WA0010.mp4" TargetMode="External"/><Relationship Id="rId13" Type="http://schemas.openxmlformats.org/officeDocument/2006/relationships/image" Target="../media/image23.jpeg"/><Relationship Id="rId3" Type="http://schemas.openxmlformats.org/officeDocument/2006/relationships/image" Target="../media/image18.png"/><Relationship Id="rId7" Type="http://schemas.openxmlformats.org/officeDocument/2006/relationships/image" Target="../media/image21.jpeg"/><Relationship Id="rId12" Type="http://schemas.openxmlformats.org/officeDocument/2006/relationships/image" Target="../media/image17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0.jpeg"/><Relationship Id="rId11" Type="http://schemas.openxmlformats.org/officeDocument/2006/relationships/oleObject" Target="../embeddings/oleObject1.bin"/><Relationship Id="rId5" Type="http://schemas.openxmlformats.org/officeDocument/2006/relationships/image" Target="../media/image9.jpeg"/><Relationship Id="rId10" Type="http://schemas.openxmlformats.org/officeDocument/2006/relationships/image" Target="../media/image8.jpeg"/><Relationship Id="rId4" Type="http://schemas.openxmlformats.org/officeDocument/2006/relationships/image" Target="../media/image19.png"/><Relationship Id="rId9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28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jpeg"/><Relationship Id="rId9" Type="http://schemas.openxmlformats.org/officeDocument/2006/relationships/image" Target="../media/image3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38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5"/>
          <p:cNvSpPr>
            <a:spLocks noChangeArrowheads="1"/>
          </p:cNvSpPr>
          <p:nvPr/>
        </p:nvSpPr>
        <p:spPr bwMode="auto">
          <a:xfrm>
            <a:off x="0" y="18954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205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0"/>
            <a:ext cx="1295400" cy="1399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3" name="Rectangle 7"/>
          <p:cNvSpPr>
            <a:spLocks noChangeArrowheads="1"/>
          </p:cNvSpPr>
          <p:nvPr/>
        </p:nvSpPr>
        <p:spPr bwMode="auto">
          <a:xfrm>
            <a:off x="0" y="1447800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IN" sz="4000" b="1" i="1" dirty="0">
                <a:solidFill>
                  <a:schemeClr val="bg1"/>
                </a:solidFill>
              </a:rPr>
              <a:t>Government of </a:t>
            </a:r>
            <a:r>
              <a:rPr lang="en-IN" sz="4000" b="1" i="1" dirty="0" smtClean="0">
                <a:solidFill>
                  <a:schemeClr val="bg1"/>
                </a:solidFill>
              </a:rPr>
              <a:t>Jammu </a:t>
            </a:r>
            <a:r>
              <a:rPr lang="en-IN" sz="4000" b="1" i="1" dirty="0">
                <a:solidFill>
                  <a:schemeClr val="bg1"/>
                </a:solidFill>
              </a:rPr>
              <a:t>&amp; </a:t>
            </a:r>
            <a:r>
              <a:rPr lang="en-IN" sz="4000" b="1" i="1" dirty="0" smtClean="0">
                <a:solidFill>
                  <a:schemeClr val="bg1"/>
                </a:solidFill>
              </a:rPr>
              <a:t>Kashmir</a:t>
            </a:r>
            <a:endParaRPr lang="en-IN" sz="4000" dirty="0">
              <a:solidFill>
                <a:schemeClr val="bg1"/>
              </a:solidFill>
            </a:endParaRPr>
          </a:p>
        </p:txBody>
      </p:sp>
      <p:pic>
        <p:nvPicPr>
          <p:cNvPr id="1025" name="Picture 1" descr="MDM LOGO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67600" y="0"/>
            <a:ext cx="1371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0" y="2057400"/>
            <a:ext cx="9144000" cy="161582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1" algn="ctr"/>
            <a:r>
              <a:rPr lang="en-US" sz="2300" dirty="0" smtClean="0"/>
              <a:t>Review of National Programme of Mid Day Meal Scheme 2017-18</a:t>
            </a:r>
          </a:p>
          <a:p>
            <a:pPr marL="55563" lvl="1" algn="ctr"/>
            <a:endParaRPr lang="en-US" sz="800" dirty="0" smtClean="0"/>
          </a:p>
          <a:p>
            <a:pPr marL="55563" lvl="1" algn="ctr"/>
            <a:r>
              <a:rPr lang="en-US" sz="2800" dirty="0" smtClean="0"/>
              <a:t>&amp;</a:t>
            </a:r>
          </a:p>
          <a:p>
            <a:pPr marL="55563" lvl="1" algn="ctr"/>
            <a:endParaRPr lang="en-US" sz="800" dirty="0" smtClean="0"/>
          </a:p>
          <a:p>
            <a:pPr lvl="1" algn="ctr"/>
            <a:r>
              <a:rPr lang="en-US" sz="3200" dirty="0" smtClean="0"/>
              <a:t>Proposals Annual Work Plan &amp; Budget 2018-19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4267200" y="3581400"/>
            <a:ext cx="4876800" cy="3276600"/>
            <a:chOff x="-213844" y="-228600"/>
            <a:chExt cx="9357844" cy="5638800"/>
          </a:xfrm>
        </p:grpSpPr>
        <p:pic>
          <p:nvPicPr>
            <p:cNvPr id="9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-213844" y="-228600"/>
              <a:ext cx="9357844" cy="5638800"/>
            </a:xfrm>
            <a:prstGeom prst="rect">
              <a:avLst/>
            </a:prstGeom>
            <a:noFill/>
          </p:spPr>
        </p:pic>
        <p:sp>
          <p:nvSpPr>
            <p:cNvPr id="10" name="Rectangle 9"/>
            <p:cNvSpPr/>
            <p:nvPr/>
          </p:nvSpPr>
          <p:spPr>
            <a:xfrm>
              <a:off x="8915400" y="-228600"/>
              <a:ext cx="228600" cy="5638800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65628"/>
            <a:ext cx="4419600" cy="3192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0"/>
            <a:ext cx="3809999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4282" y="285728"/>
            <a:ext cx="8715436" cy="1477328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571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5400" b="1" u="sng" dirty="0" smtClean="0"/>
              <a:t>Coverage  2017-18</a:t>
            </a:r>
          </a:p>
          <a:p>
            <a:pPr algn="ctr"/>
            <a:r>
              <a:rPr lang="en-US" sz="3600" b="1" u="sng" dirty="0" smtClean="0"/>
              <a:t>(Physical)</a:t>
            </a:r>
            <a:endParaRPr lang="en-US" sz="3600" b="1" u="sng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-1" y="2514600"/>
          <a:ext cx="9144001" cy="4001285"/>
        </p:xfrm>
        <a:graphic>
          <a:graphicData uri="http://schemas.openxmlformats.org/drawingml/2006/table">
            <a:tbl>
              <a:tblPr/>
              <a:tblGrid>
                <a:gridCol w="1499017"/>
                <a:gridCol w="1349115"/>
                <a:gridCol w="1152365"/>
                <a:gridCol w="1428760"/>
                <a:gridCol w="1143008"/>
                <a:gridCol w="1428760"/>
                <a:gridCol w="1142976"/>
              </a:tblGrid>
              <a:tr h="72388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Bookman Old Style"/>
                        </a:rPr>
                        <a:t>Stage</a:t>
                      </a:r>
                    </a:p>
                  </a:txBody>
                  <a:tcPr marL="6607" marR="6607" marT="66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Bookman Old Style"/>
                        </a:rPr>
                        <a:t>No. of Schools</a:t>
                      </a:r>
                    </a:p>
                  </a:txBody>
                  <a:tcPr marL="6607" marR="6607" marT="66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Bookman Old Style"/>
                        </a:rPr>
                        <a:t>Enrollment</a:t>
                      </a:r>
                    </a:p>
                  </a:txBody>
                  <a:tcPr marL="6607" marR="6607" marT="66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Bookman Old Style"/>
                        </a:rPr>
                        <a:t>No. of Cook-cum-Helpers</a:t>
                      </a:r>
                    </a:p>
                  </a:txBody>
                  <a:tcPr marL="6607" marR="6607" marT="66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81158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Bookman Old Style"/>
                        </a:rPr>
                        <a:t>PAB approved</a:t>
                      </a:r>
                    </a:p>
                  </a:txBody>
                  <a:tcPr marL="6607" marR="6607" marT="66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latin typeface="Bookman Old Style"/>
                        </a:rPr>
                        <a:t>Existing</a:t>
                      </a:r>
                    </a:p>
                    <a:p>
                      <a:pPr algn="ctr" fontAlgn="t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latin typeface="Bookman Old Style"/>
                        </a:rPr>
                        <a:t>(Actual)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Bookman Old Style"/>
                      </a:endParaRPr>
                    </a:p>
                  </a:txBody>
                  <a:tcPr marL="6607" marR="6607" marT="66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Bookman Old Style"/>
                        </a:rPr>
                        <a:t>PAB approved</a:t>
                      </a:r>
                    </a:p>
                  </a:txBody>
                  <a:tcPr marL="6607" marR="6607" marT="66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latin typeface="Bookman Old Style"/>
                        </a:rPr>
                        <a:t>Existing (Actual)</a:t>
                      </a:r>
                    </a:p>
                    <a:p>
                      <a:pPr algn="ctr" fontAlgn="t"/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Bookman Old Style"/>
                      </a:endParaRPr>
                    </a:p>
                  </a:txBody>
                  <a:tcPr marL="6607" marR="6607" marT="66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Bookman Old Style"/>
                        </a:rPr>
                        <a:t>PAB approved</a:t>
                      </a:r>
                    </a:p>
                  </a:txBody>
                  <a:tcPr marL="6607" marR="6607" marT="66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latin typeface="Bookman Old Style"/>
                        </a:rPr>
                        <a:t>Existing</a:t>
                      </a:r>
                    </a:p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latin typeface="Bookman Old Style"/>
                        </a:rPr>
                        <a:t>(Actual)</a:t>
                      </a:r>
                    </a:p>
                    <a:p>
                      <a:pPr algn="ctr" fontAlgn="t"/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Bookman Old Style"/>
                      </a:endParaRPr>
                    </a:p>
                  </a:txBody>
                  <a:tcPr marL="6607" marR="6607" marT="66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</a:tr>
              <a:tr h="474301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latin typeface="Bookman Old Style" pitchFamily="18" charset="0"/>
                        </a:rPr>
                        <a:t>PRIMARY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Bookman Old Style" pitchFamily="18" charset="0"/>
                      </a:endParaRPr>
                    </a:p>
                  </a:txBody>
                  <a:tcPr marL="6607" marR="6607" marT="66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latin typeface="Bookman Old Style" pitchFamily="18" charset="0"/>
                        </a:rPr>
                        <a:t>13431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Bookman Old Style" pitchFamily="18" charset="0"/>
                      </a:endParaRPr>
                    </a:p>
                  </a:txBody>
                  <a:tcPr marL="6607" marR="6607" marT="66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latin typeface="Bookman Old Style" pitchFamily="18" charset="0"/>
                        </a:rPr>
                        <a:t>13360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Bookman Old Style" pitchFamily="18" charset="0"/>
                      </a:endParaRPr>
                    </a:p>
                  </a:txBody>
                  <a:tcPr marL="6607" marR="6607" marT="66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latin typeface="Bookman Old Style" pitchFamily="18" charset="0"/>
                        </a:rPr>
                        <a:t>362869</a:t>
                      </a: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Bookman Old Style" pitchFamily="18" charset="0"/>
                        </a:rPr>
                        <a:t> </a:t>
                      </a:r>
                    </a:p>
                  </a:txBody>
                  <a:tcPr marL="6607" marR="6607" marT="66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Bookman Old Style" pitchFamily="18" charset="0"/>
                        </a:rPr>
                        <a:t> </a:t>
                      </a:r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latin typeface="Bookman Old Style" pitchFamily="18" charset="0"/>
                        </a:rPr>
                        <a:t>648366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Bookman Old Style" pitchFamily="18" charset="0"/>
                      </a:endParaRPr>
                    </a:p>
                  </a:txBody>
                  <a:tcPr marL="6607" marR="6607" marT="66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latin typeface="Bookman Old Style" pitchFamily="18" charset="0"/>
                        </a:rPr>
                        <a:t>17772</a:t>
                      </a: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Bookman Old Style" pitchFamily="18" charset="0"/>
                        </a:rPr>
                        <a:t> </a:t>
                      </a:r>
                    </a:p>
                  </a:txBody>
                  <a:tcPr marL="6607" marR="6607" marT="66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Bookman Old Style" pitchFamily="18" charset="0"/>
                        </a:rPr>
                        <a:t> </a:t>
                      </a:r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latin typeface="Bookman Old Style" pitchFamily="18" charset="0"/>
                        </a:rPr>
                        <a:t>16806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Bookman Old Style" pitchFamily="18" charset="0"/>
                      </a:endParaRPr>
                    </a:p>
                  </a:txBody>
                  <a:tcPr marL="6607" marR="6607" marT="66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</a:tr>
              <a:tr h="785818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latin typeface="Bookman Old Style" pitchFamily="18" charset="0"/>
                        </a:rPr>
                        <a:t>UPPER PRIMARY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Bookman Old Style" pitchFamily="18" charset="0"/>
                      </a:endParaRPr>
                    </a:p>
                  </a:txBody>
                  <a:tcPr marL="6607" marR="6607" marT="66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latin typeface="Bookman Old Style" pitchFamily="18" charset="0"/>
                        </a:rPr>
                        <a:t>9779</a:t>
                      </a: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Bookman Old Style" pitchFamily="18" charset="0"/>
                        </a:rPr>
                        <a:t> </a:t>
                      </a:r>
                    </a:p>
                  </a:txBody>
                  <a:tcPr marL="6607" marR="6607" marT="66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Bookman Old Style" pitchFamily="18" charset="0"/>
                        </a:rPr>
                        <a:t> </a:t>
                      </a:r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latin typeface="Bookman Old Style" pitchFamily="18" charset="0"/>
                        </a:rPr>
                        <a:t>9770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Bookman Old Style" pitchFamily="18" charset="0"/>
                      </a:endParaRPr>
                    </a:p>
                  </a:txBody>
                  <a:tcPr marL="6607" marR="6607" marT="66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latin typeface="Bookman Old Style" pitchFamily="18" charset="0"/>
                        </a:rPr>
                        <a:t>194892</a:t>
                      </a: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Bookman Old Style" pitchFamily="18" charset="0"/>
                        </a:rPr>
                        <a:t> </a:t>
                      </a:r>
                    </a:p>
                  </a:txBody>
                  <a:tcPr marL="6607" marR="6607" marT="66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Bookman Old Style" pitchFamily="18" charset="0"/>
                        </a:rPr>
                        <a:t> </a:t>
                      </a:r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latin typeface="Bookman Old Style" pitchFamily="18" charset="0"/>
                        </a:rPr>
                        <a:t>322876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Bookman Old Style" pitchFamily="18" charset="0"/>
                      </a:endParaRPr>
                    </a:p>
                  </a:txBody>
                  <a:tcPr marL="6607" marR="6607" marT="66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latin typeface="Bookman Old Style" pitchFamily="18" charset="0"/>
                        </a:rPr>
                        <a:t>15496</a:t>
                      </a: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Bookman Old Style" pitchFamily="18" charset="0"/>
                        </a:rPr>
                        <a:t> </a:t>
                      </a:r>
                    </a:p>
                  </a:txBody>
                  <a:tcPr marL="6607" marR="6607" marT="66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latin typeface="Bookman Old Style" pitchFamily="18" charset="0"/>
                        </a:rPr>
                        <a:t>14135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Bookman Old Style" pitchFamily="18" charset="0"/>
                      </a:endParaRPr>
                    </a:p>
                  </a:txBody>
                  <a:tcPr marL="6607" marR="6607" marT="66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</a:tr>
              <a:tr h="571504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latin typeface="Bookman Old Style" pitchFamily="18" charset="0"/>
                        </a:rPr>
                        <a:t>NCLP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Bookman Old Style" pitchFamily="18" charset="0"/>
                      </a:endParaRPr>
                    </a:p>
                  </a:txBody>
                  <a:tcPr marL="6607" marR="6607" marT="66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latin typeface="Bookman Old Style" pitchFamily="18" charset="0"/>
                        </a:rPr>
                        <a:t>15</a:t>
                      </a: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Bookman Old Style" pitchFamily="18" charset="0"/>
                        </a:rPr>
                        <a:t> </a:t>
                      </a:r>
                    </a:p>
                  </a:txBody>
                  <a:tcPr marL="6607" marR="6607" marT="66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Bookman Old Style" pitchFamily="18" charset="0"/>
                        </a:rPr>
                        <a:t> </a:t>
                      </a:r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latin typeface="Bookman Old Style" pitchFamily="18" charset="0"/>
                        </a:rPr>
                        <a:t>--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Bookman Old Style" pitchFamily="18" charset="0"/>
                      </a:endParaRPr>
                    </a:p>
                  </a:txBody>
                  <a:tcPr marL="6607" marR="6607" marT="66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latin typeface="Bookman Old Style" pitchFamily="18" charset="0"/>
                        </a:rPr>
                        <a:t>635</a:t>
                      </a: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Bookman Old Style" pitchFamily="18" charset="0"/>
                        </a:rPr>
                        <a:t> </a:t>
                      </a:r>
                    </a:p>
                  </a:txBody>
                  <a:tcPr marL="6607" marR="6607" marT="66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Bookman Old Style" pitchFamily="18" charset="0"/>
                        </a:rPr>
                        <a:t> </a:t>
                      </a:r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latin typeface="Bookman Old Style" pitchFamily="18" charset="0"/>
                        </a:rPr>
                        <a:t>--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Bookman Old Style" pitchFamily="18" charset="0"/>
                      </a:endParaRPr>
                    </a:p>
                  </a:txBody>
                  <a:tcPr marL="6607" marR="6607" marT="66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latin typeface="Bookman Old Style" pitchFamily="18" charset="0"/>
                        </a:rPr>
                        <a:t>--</a:t>
                      </a: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Bookman Old Style" pitchFamily="18" charset="0"/>
                        </a:rPr>
                        <a:t> </a:t>
                      </a:r>
                    </a:p>
                  </a:txBody>
                  <a:tcPr marL="6607" marR="6607" marT="66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Bookman Old Style" pitchFamily="18" charset="0"/>
                        </a:rPr>
                        <a:t> </a:t>
                      </a:r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latin typeface="Bookman Old Style" pitchFamily="18" charset="0"/>
                        </a:rPr>
                        <a:t>--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Bookman Old Style" pitchFamily="18" charset="0"/>
                      </a:endParaRPr>
                    </a:p>
                  </a:txBody>
                  <a:tcPr marL="6607" marR="6607" marT="66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</a:tr>
              <a:tr h="158566"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latin typeface="Bookman Old Style" pitchFamily="18" charset="0"/>
                        </a:rPr>
                        <a:t>Total</a:t>
                      </a:r>
                    </a:p>
                    <a:p>
                      <a:pPr algn="ctr" fontAlgn="t"/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Bookman Old Style" pitchFamily="18" charset="0"/>
                      </a:endParaRPr>
                    </a:p>
                  </a:txBody>
                  <a:tcPr marL="6607" marR="6607" marT="66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latin typeface="Bookman Old Style" pitchFamily="18" charset="0"/>
                        </a:rPr>
                        <a:t>23225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Bookman Old Style" pitchFamily="18" charset="0"/>
                      </a:endParaRPr>
                    </a:p>
                  </a:txBody>
                  <a:tcPr marL="6607" marR="6607" marT="66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latin typeface="Bookman Old Style" pitchFamily="18" charset="0"/>
                        </a:rPr>
                        <a:t>23130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Bookman Old Style" pitchFamily="18" charset="0"/>
                      </a:endParaRPr>
                    </a:p>
                  </a:txBody>
                  <a:tcPr marL="6607" marR="6607" marT="66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kumimoji="0" lang="en-US" sz="1800" b="1" i="0" u="none" strike="noStrike" kern="1200" dirty="0" smtClean="0">
                          <a:solidFill>
                            <a:srgbClr val="0000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558396</a:t>
                      </a:r>
                      <a:endParaRPr kumimoji="0" lang="en-US" sz="1800" b="1" i="0" u="none" strike="noStrike" kern="1200" dirty="0">
                        <a:solidFill>
                          <a:srgbClr val="000000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 marL="6607" marR="6607" marT="66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kumimoji="0" lang="en-US" sz="1800" b="1" i="0" u="none" strike="noStrike" kern="1200" dirty="0" smtClean="0">
                          <a:solidFill>
                            <a:srgbClr val="0000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971242</a:t>
                      </a:r>
                      <a:endParaRPr kumimoji="0" lang="en-US" sz="1800" b="1" i="0" u="none" strike="noStrike" kern="1200" dirty="0">
                        <a:solidFill>
                          <a:srgbClr val="000000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 marL="6607" marR="6607" marT="66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latin typeface="Bookman Old Style" pitchFamily="18" charset="0"/>
                        </a:rPr>
                        <a:t>33268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Bookman Old Style" pitchFamily="18" charset="0"/>
                      </a:endParaRPr>
                    </a:p>
                  </a:txBody>
                  <a:tcPr marL="6607" marR="6607" marT="66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latin typeface="Bookman Old Style" pitchFamily="18" charset="0"/>
                        </a:rPr>
                        <a:t>30941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Bookman Old Style" pitchFamily="18" charset="0"/>
                      </a:endParaRPr>
                    </a:p>
                  </a:txBody>
                  <a:tcPr marL="6607" marR="6607" marT="66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</a:tr>
            </a:tbl>
          </a:graphicData>
        </a:graphic>
      </p:graphicFrame>
      <p:pic>
        <p:nvPicPr>
          <p:cNvPr id="4" name="Picture 1" descr="MDM LOGO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10600" y="0"/>
            <a:ext cx="533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228601" y="1752600"/>
          <a:ext cx="8686801" cy="4648200"/>
        </p:xfrm>
        <a:graphic>
          <a:graphicData uri="http://schemas.openxmlformats.org/drawingml/2006/table">
            <a:tbl>
              <a:tblPr/>
              <a:tblGrid>
                <a:gridCol w="1497724"/>
                <a:gridCol w="1497724"/>
                <a:gridCol w="1617542"/>
                <a:gridCol w="2036905"/>
                <a:gridCol w="2036906"/>
              </a:tblGrid>
              <a:tr h="500066">
                <a:tc rowSpan="2">
                  <a:txBody>
                    <a:bodyPr/>
                    <a:lstStyle/>
                    <a:p>
                      <a:pPr algn="ctr" fontAlgn="t"/>
                      <a:r>
                        <a:rPr kumimoji="0" lang="en-US" sz="2200" b="1" i="0" u="none" strike="noStrike" kern="1200" dirty="0" smtClean="0">
                          <a:solidFill>
                            <a:srgbClr val="0000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Item </a:t>
                      </a:r>
                    </a:p>
                  </a:txBody>
                  <a:tcPr marL="6513" marR="6513" marT="65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kumimoji="0" lang="en-US" sz="2200" b="1" i="0" u="none" strike="noStrike" kern="1200" dirty="0" smtClean="0">
                          <a:solidFill>
                            <a:srgbClr val="0000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Stage</a:t>
                      </a:r>
                    </a:p>
                  </a:txBody>
                  <a:tcPr marL="6513" marR="6513" marT="65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dirty="0" smtClean="0">
                          <a:solidFill>
                            <a:srgbClr val="000000"/>
                          </a:solidFill>
                          <a:latin typeface="Bookman Old Style" pitchFamily="18" charset="0"/>
                        </a:rPr>
                        <a:t>2017-18</a:t>
                      </a:r>
                      <a:endParaRPr lang="en-IN" sz="2200" b="1" dirty="0" smtClean="0"/>
                    </a:p>
                  </a:txBody>
                  <a:tcPr marL="6513" marR="6513" marT="65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1279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kumimoji="0" lang="en-US" sz="2200" b="1" i="0" u="none" strike="noStrike" kern="1200" dirty="0" smtClean="0">
                          <a:solidFill>
                            <a:srgbClr val="0000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Coverage</a:t>
                      </a:r>
                    </a:p>
                  </a:txBody>
                  <a:tcPr marL="6513" marR="6513" marT="65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kumimoji="0" lang="en-US" sz="2200" b="1" i="0" u="none" strike="noStrike" kern="1200" dirty="0" smtClean="0">
                          <a:solidFill>
                            <a:srgbClr val="0000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%age Coverage against PAB Approval </a:t>
                      </a:r>
                    </a:p>
                  </a:txBody>
                  <a:tcPr marL="6513" marR="6513" marT="65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kumimoji="0" lang="en-US" sz="2200" b="1" i="0" u="none" strike="noStrike" kern="1200" dirty="0" smtClean="0">
                          <a:solidFill>
                            <a:srgbClr val="0000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%age Coverage against actual</a:t>
                      </a:r>
                    </a:p>
                  </a:txBody>
                  <a:tcPr marL="6513" marR="6513" marT="65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</a:tr>
              <a:tr h="438301">
                <a:tc rowSpan="3">
                  <a:txBody>
                    <a:bodyPr/>
                    <a:lstStyle/>
                    <a:p>
                      <a:pPr algn="ctr" fontAlgn="t"/>
                      <a:r>
                        <a:rPr lang="en-US" sz="2200" b="1" i="0" u="none" strike="noStrike" dirty="0" smtClean="0">
                          <a:solidFill>
                            <a:srgbClr val="000000"/>
                          </a:solidFill>
                          <a:latin typeface="Bookman Old Style" pitchFamily="18" charset="0"/>
                        </a:rPr>
                        <a:t>Children</a:t>
                      </a:r>
                      <a:endParaRPr lang="en-US" sz="2200" b="1" i="0" u="none" strike="noStrike" dirty="0">
                        <a:solidFill>
                          <a:srgbClr val="000000"/>
                        </a:solidFill>
                        <a:latin typeface="Bookman Old Style" pitchFamily="18" charset="0"/>
                      </a:endParaRPr>
                    </a:p>
                  </a:txBody>
                  <a:tcPr marL="6513" marR="6513" marT="65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200" b="1" i="0" u="none" strike="noStrike" dirty="0" smtClean="0">
                          <a:solidFill>
                            <a:srgbClr val="000000"/>
                          </a:solidFill>
                          <a:latin typeface="Bookman Old Style" pitchFamily="18" charset="0"/>
                        </a:rPr>
                        <a:t>PS</a:t>
                      </a:r>
                      <a:endParaRPr lang="en-US" sz="2200" b="1" i="0" u="none" strike="noStrike" dirty="0">
                        <a:solidFill>
                          <a:srgbClr val="000000"/>
                        </a:solidFill>
                        <a:latin typeface="Bookman Old Style" pitchFamily="18" charset="0"/>
                      </a:endParaRPr>
                    </a:p>
                  </a:txBody>
                  <a:tcPr marL="6513" marR="6513" marT="65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kumimoji="0" lang="en-US" sz="2200" b="1" i="0" u="none" strike="noStrike" kern="1200" dirty="0" smtClean="0">
                          <a:solidFill>
                            <a:srgbClr val="0000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420104</a:t>
                      </a:r>
                    </a:p>
                  </a:txBody>
                  <a:tcPr marL="6513" marR="6513" marT="65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kumimoji="0" lang="en-US" sz="2200" b="1" i="0" u="none" strike="noStrike" kern="1200" dirty="0" smtClean="0">
                          <a:solidFill>
                            <a:srgbClr val="0000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116</a:t>
                      </a:r>
                    </a:p>
                  </a:txBody>
                  <a:tcPr marL="6513" marR="6513" marT="65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kumimoji="0" lang="en-US" sz="2200" b="1" i="0" u="none" strike="noStrike" kern="1200" dirty="0" smtClean="0">
                          <a:solidFill>
                            <a:srgbClr val="0000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65</a:t>
                      </a:r>
                    </a:p>
                  </a:txBody>
                  <a:tcPr marL="6513" marR="6513" marT="65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457200">
                <a:tc vMerge="1">
                  <a:txBody>
                    <a:bodyPr/>
                    <a:lstStyle/>
                    <a:p>
                      <a:pPr algn="ctr" fontAlgn="t"/>
                      <a:endParaRPr lang="en-US" sz="1600" b="1" i="0" u="none" strike="noStrike" dirty="0">
                        <a:solidFill>
                          <a:srgbClr val="000000"/>
                        </a:solidFill>
                        <a:latin typeface="Bookman Old Style" pitchFamily="18" charset="0"/>
                      </a:endParaRPr>
                    </a:p>
                  </a:txBody>
                  <a:tcPr marL="6513" marR="6513" marT="65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200" b="1" i="0" u="none" strike="noStrike" dirty="0" smtClean="0">
                          <a:solidFill>
                            <a:srgbClr val="000000"/>
                          </a:solidFill>
                          <a:latin typeface="Bookman Old Style" pitchFamily="18" charset="0"/>
                        </a:rPr>
                        <a:t>UPS</a:t>
                      </a:r>
                      <a:endParaRPr lang="en-US" sz="2200" b="1" i="0" u="none" strike="noStrike" dirty="0">
                        <a:solidFill>
                          <a:srgbClr val="000000"/>
                        </a:solidFill>
                        <a:latin typeface="Bookman Old Style" pitchFamily="18" charset="0"/>
                      </a:endParaRPr>
                    </a:p>
                  </a:txBody>
                  <a:tcPr marL="6513" marR="6513" marT="65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kumimoji="0" lang="en-US" sz="2200" b="1" i="0" u="none" strike="noStrike" kern="1200" dirty="0" smtClean="0">
                          <a:solidFill>
                            <a:srgbClr val="0000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216843</a:t>
                      </a:r>
                    </a:p>
                  </a:txBody>
                  <a:tcPr marL="6513" marR="6513" marT="65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kumimoji="0" lang="en-US" sz="2200" b="1" i="0" u="none" strike="noStrike" kern="1200" dirty="0" smtClean="0">
                          <a:solidFill>
                            <a:srgbClr val="0000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111</a:t>
                      </a:r>
                    </a:p>
                  </a:txBody>
                  <a:tcPr marL="6513" marR="6513" marT="65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kumimoji="0" lang="en-US" sz="2200" b="1" i="0" u="none" strike="noStrike" kern="1200" dirty="0" smtClean="0">
                          <a:solidFill>
                            <a:srgbClr val="0000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67</a:t>
                      </a:r>
                    </a:p>
                  </a:txBody>
                  <a:tcPr marL="6513" marR="6513" marT="65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533400">
                <a:tc vMerge="1">
                  <a:txBody>
                    <a:bodyPr/>
                    <a:lstStyle/>
                    <a:p>
                      <a:pPr algn="ctr" fontAlgn="t"/>
                      <a:endParaRPr lang="en-US" sz="1600" b="1" i="0" u="none" strike="noStrike" dirty="0">
                        <a:solidFill>
                          <a:srgbClr val="000000"/>
                        </a:solidFill>
                        <a:latin typeface="Bookman Old Style" pitchFamily="18" charset="0"/>
                      </a:endParaRPr>
                    </a:p>
                  </a:txBody>
                  <a:tcPr marL="6513" marR="6513" marT="65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200" b="1" i="0" u="none" strike="noStrike" dirty="0" smtClean="0">
                          <a:solidFill>
                            <a:srgbClr val="000000"/>
                          </a:solidFill>
                          <a:latin typeface="Bookman Old Style" pitchFamily="18" charset="0"/>
                        </a:rPr>
                        <a:t>PS + UPS</a:t>
                      </a:r>
                      <a:endParaRPr lang="en-US" sz="2200" b="1" i="0" u="none" strike="noStrike" dirty="0">
                        <a:solidFill>
                          <a:srgbClr val="000000"/>
                        </a:solidFill>
                        <a:latin typeface="Bookman Old Style" pitchFamily="18" charset="0"/>
                      </a:endParaRPr>
                    </a:p>
                  </a:txBody>
                  <a:tcPr marL="6513" marR="6513" marT="65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kumimoji="0" lang="en-US" sz="2200" b="1" i="0" u="none" strike="noStrike" kern="1200" dirty="0" smtClean="0">
                          <a:solidFill>
                            <a:srgbClr val="0000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636947</a:t>
                      </a:r>
                    </a:p>
                  </a:txBody>
                  <a:tcPr marL="6513" marR="6513" marT="65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kumimoji="0" lang="en-US" sz="2200" b="1" i="0" u="none" strike="noStrike" kern="1200" dirty="0" smtClean="0">
                          <a:solidFill>
                            <a:srgbClr val="0000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114 </a:t>
                      </a:r>
                    </a:p>
                  </a:txBody>
                  <a:tcPr marL="6513" marR="6513" marT="65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kumimoji="0" lang="en-US" sz="2200" b="1" i="0" u="none" strike="noStrike" kern="1200" dirty="0" smtClean="0">
                          <a:solidFill>
                            <a:srgbClr val="0000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66</a:t>
                      </a:r>
                    </a:p>
                  </a:txBody>
                  <a:tcPr marL="6513" marR="6513" marT="65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457200">
                <a:tc rowSpan="3">
                  <a:txBody>
                    <a:bodyPr/>
                    <a:lstStyle/>
                    <a:p>
                      <a:pPr algn="ctr" fontAlgn="t"/>
                      <a:r>
                        <a:rPr lang="en-US" sz="2200" b="1" i="0" u="none" strike="noStrike" dirty="0" smtClean="0">
                          <a:solidFill>
                            <a:srgbClr val="000000"/>
                          </a:solidFill>
                          <a:latin typeface="Bookman Old Style" pitchFamily="18" charset="0"/>
                        </a:rPr>
                        <a:t>Working days</a:t>
                      </a:r>
                      <a:endParaRPr lang="en-US" sz="2200" b="1" i="0" u="none" strike="noStrike" dirty="0">
                        <a:solidFill>
                          <a:srgbClr val="000000"/>
                        </a:solidFill>
                        <a:latin typeface="Bookman Old Style" pitchFamily="18" charset="0"/>
                      </a:endParaRPr>
                    </a:p>
                  </a:txBody>
                  <a:tcPr marL="6513" marR="6513" marT="65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200" b="1" i="0" u="none" strike="noStrike" dirty="0" smtClean="0">
                          <a:solidFill>
                            <a:srgbClr val="000000"/>
                          </a:solidFill>
                          <a:latin typeface="Bookman Old Style" pitchFamily="18" charset="0"/>
                        </a:rPr>
                        <a:t>PS</a:t>
                      </a:r>
                      <a:endParaRPr lang="en-US" sz="2200" b="1" i="0" u="none" strike="noStrike" dirty="0">
                        <a:solidFill>
                          <a:srgbClr val="000000"/>
                        </a:solidFill>
                        <a:latin typeface="Bookman Old Style" pitchFamily="18" charset="0"/>
                      </a:endParaRPr>
                    </a:p>
                  </a:txBody>
                  <a:tcPr marL="6513" marR="6513" marT="65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kumimoji="0" lang="en-US" sz="2200" b="1" i="0" u="none" strike="noStrike" kern="1200" dirty="0" smtClean="0">
                          <a:solidFill>
                            <a:srgbClr val="0000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189</a:t>
                      </a:r>
                    </a:p>
                  </a:txBody>
                  <a:tcPr marL="6513" marR="6513" marT="65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kumimoji="0" lang="en-US" sz="2200" b="1" i="0" u="none" strike="noStrike" kern="1200" dirty="0" smtClean="0">
                          <a:solidFill>
                            <a:srgbClr val="0000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86</a:t>
                      </a:r>
                    </a:p>
                  </a:txBody>
                  <a:tcPr marL="6513" marR="6513" marT="65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kumimoji="0" lang="en-US" sz="2200" b="1" i="0" u="none" strike="noStrike" kern="1200" dirty="0" smtClean="0">
                          <a:solidFill>
                            <a:srgbClr val="0000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--</a:t>
                      </a:r>
                    </a:p>
                  </a:txBody>
                  <a:tcPr marL="6513" marR="6513" marT="65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457200">
                <a:tc vMerge="1">
                  <a:txBody>
                    <a:bodyPr/>
                    <a:lstStyle/>
                    <a:p>
                      <a:pPr algn="ctr" fontAlgn="t"/>
                      <a:endParaRPr lang="en-US" sz="1600" b="1" i="0" u="none" strike="noStrike" dirty="0">
                        <a:solidFill>
                          <a:srgbClr val="000000"/>
                        </a:solidFill>
                        <a:latin typeface="Bookman Old Style" pitchFamily="18" charset="0"/>
                      </a:endParaRPr>
                    </a:p>
                  </a:txBody>
                  <a:tcPr marL="6513" marR="6513" marT="65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200" b="1" i="0" u="none" strike="noStrike" dirty="0" smtClean="0">
                          <a:solidFill>
                            <a:srgbClr val="000000"/>
                          </a:solidFill>
                          <a:latin typeface="Bookman Old Style" pitchFamily="18" charset="0"/>
                        </a:rPr>
                        <a:t>UPS</a:t>
                      </a:r>
                      <a:endParaRPr lang="en-US" sz="2200" b="1" i="0" u="none" strike="noStrike" dirty="0">
                        <a:solidFill>
                          <a:srgbClr val="000000"/>
                        </a:solidFill>
                        <a:latin typeface="Bookman Old Style" pitchFamily="18" charset="0"/>
                      </a:endParaRPr>
                    </a:p>
                  </a:txBody>
                  <a:tcPr marL="6513" marR="6513" marT="65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kumimoji="0" lang="en-US" sz="2200" b="1" i="0" u="none" strike="noStrike" kern="1200" dirty="0" smtClean="0">
                          <a:solidFill>
                            <a:srgbClr val="0000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187</a:t>
                      </a:r>
                    </a:p>
                  </a:txBody>
                  <a:tcPr marL="6513" marR="6513" marT="65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kumimoji="0" lang="en-US" sz="2200" b="1" i="0" u="none" strike="noStrike" kern="1200" dirty="0" smtClean="0">
                          <a:solidFill>
                            <a:srgbClr val="0000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85</a:t>
                      </a:r>
                    </a:p>
                  </a:txBody>
                  <a:tcPr marL="6513" marR="6513" marT="65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kumimoji="0" lang="en-US" sz="2200" b="1" i="0" u="none" strike="noStrike" kern="1200" dirty="0" smtClean="0">
                          <a:solidFill>
                            <a:srgbClr val="0000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--</a:t>
                      </a:r>
                    </a:p>
                  </a:txBody>
                  <a:tcPr marL="6513" marR="6513" marT="65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457200">
                <a:tc vMerge="1">
                  <a:txBody>
                    <a:bodyPr/>
                    <a:lstStyle/>
                    <a:p>
                      <a:pPr algn="ctr" fontAlgn="t"/>
                      <a:endParaRPr lang="en-US" sz="1600" b="1" i="0" u="none" strike="noStrike" dirty="0">
                        <a:solidFill>
                          <a:srgbClr val="000000"/>
                        </a:solidFill>
                        <a:latin typeface="Bookman Old Style" pitchFamily="18" charset="0"/>
                      </a:endParaRPr>
                    </a:p>
                  </a:txBody>
                  <a:tcPr marL="6513" marR="6513" marT="65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200" b="1" i="0" u="none" strike="noStrike" dirty="0" smtClean="0">
                          <a:solidFill>
                            <a:srgbClr val="000000"/>
                          </a:solidFill>
                          <a:latin typeface="Bookman Old Style" pitchFamily="18" charset="0"/>
                        </a:rPr>
                        <a:t>PS + UPS</a:t>
                      </a:r>
                      <a:endParaRPr lang="en-US" sz="2200" b="1" i="0" u="none" strike="noStrike" dirty="0">
                        <a:solidFill>
                          <a:srgbClr val="000000"/>
                        </a:solidFill>
                        <a:latin typeface="Bookman Old Style" pitchFamily="18" charset="0"/>
                      </a:endParaRPr>
                    </a:p>
                  </a:txBody>
                  <a:tcPr marL="6513" marR="6513" marT="65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kumimoji="0" lang="en-US" sz="2200" b="1" i="0" u="none" strike="noStrike" kern="1200" dirty="0" smtClean="0">
                          <a:solidFill>
                            <a:srgbClr val="0000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188</a:t>
                      </a:r>
                    </a:p>
                  </a:txBody>
                  <a:tcPr marL="6513" marR="6513" marT="65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kumimoji="0" lang="en-US" sz="2200" b="1" i="0" u="none" strike="noStrike" kern="1200" dirty="0" smtClean="0">
                          <a:solidFill>
                            <a:srgbClr val="0000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86</a:t>
                      </a:r>
                    </a:p>
                  </a:txBody>
                  <a:tcPr marL="6513" marR="6513" marT="65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kumimoji="0" lang="en-US" sz="2200" b="1" i="0" u="none" strike="noStrike" kern="1200" dirty="0" smtClean="0">
                          <a:solidFill>
                            <a:srgbClr val="0000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--</a:t>
                      </a:r>
                    </a:p>
                  </a:txBody>
                  <a:tcPr marL="6513" marR="6513" marT="65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228600" y="381000"/>
            <a:ext cx="8715436" cy="1077218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57150"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000000"/>
                </a:solidFill>
                <a:latin typeface="Bookman Old Style" pitchFamily="18" charset="0"/>
              </a:rPr>
              <a:t>Achievement</a:t>
            </a:r>
          </a:p>
          <a:p>
            <a:pPr algn="ctr"/>
            <a:r>
              <a:rPr lang="en-US" sz="2000" b="1" dirty="0" smtClean="0">
                <a:solidFill>
                  <a:srgbClr val="000000"/>
                </a:solidFill>
                <a:latin typeface="Bookman Old Style" pitchFamily="18" charset="0"/>
              </a:rPr>
              <a:t>(Beneficiaries &amp; Working days)</a:t>
            </a:r>
            <a:endParaRPr lang="en-IN" sz="2000" b="1" dirty="0"/>
          </a:p>
        </p:txBody>
      </p:sp>
      <p:pic>
        <p:nvPicPr>
          <p:cNvPr id="4" name="Picture 1" descr="MDM LOGO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10600" y="0"/>
            <a:ext cx="533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/>
          <p:nvPr/>
        </p:nvGraphicFramePr>
        <p:xfrm>
          <a:off x="0" y="1600200"/>
          <a:ext cx="4419600" cy="4191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Rectangle 2"/>
          <p:cNvSpPr/>
          <p:nvPr/>
        </p:nvSpPr>
        <p:spPr>
          <a:xfrm>
            <a:off x="1066800" y="990600"/>
            <a:ext cx="37385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u="sng" dirty="0" smtClean="0">
                <a:latin typeface="Bookman Old Style" pitchFamily="18" charset="0"/>
              </a:rPr>
              <a:t>Received/Released</a:t>
            </a:r>
            <a:endParaRPr lang="en-US" sz="2800" b="1" u="sng" dirty="0">
              <a:latin typeface="Bookman Old Style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85800" y="5486400"/>
            <a:ext cx="1176925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>
            <a:spAutoFit/>
          </a:bodyPr>
          <a:lstStyle/>
          <a:p>
            <a:r>
              <a:rPr lang="en-US" b="1" dirty="0" smtClean="0">
                <a:latin typeface="Bookman Old Style" pitchFamily="18" charset="0"/>
              </a:rPr>
              <a:t>9652.40</a:t>
            </a:r>
            <a:endParaRPr lang="en-US" b="1" dirty="0">
              <a:latin typeface="Bookman Old Style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47800" y="3810000"/>
            <a:ext cx="4587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CS</a:t>
            </a:r>
            <a:endParaRPr lang="en-US" b="1" dirty="0"/>
          </a:p>
        </p:txBody>
      </p:sp>
      <p:sp>
        <p:nvSpPr>
          <p:cNvPr id="6" name="Rectangle 5"/>
          <p:cNvSpPr/>
          <p:nvPr/>
        </p:nvSpPr>
        <p:spPr>
          <a:xfrm>
            <a:off x="2209800" y="4572000"/>
            <a:ext cx="4283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SS</a:t>
            </a:r>
            <a:endParaRPr lang="en-US" b="1" dirty="0"/>
          </a:p>
        </p:txBody>
      </p:sp>
      <p:sp>
        <p:nvSpPr>
          <p:cNvPr id="7" name="Rectangle 6"/>
          <p:cNvSpPr/>
          <p:nvPr/>
        </p:nvSpPr>
        <p:spPr>
          <a:xfrm>
            <a:off x="2819400" y="4038600"/>
            <a:ext cx="9289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TOTAL</a:t>
            </a:r>
            <a:endParaRPr lang="en-US" b="1" dirty="0"/>
          </a:p>
        </p:txBody>
      </p:sp>
      <p:sp>
        <p:nvSpPr>
          <p:cNvPr id="8" name="Rectangle 7"/>
          <p:cNvSpPr/>
          <p:nvPr/>
        </p:nvSpPr>
        <p:spPr>
          <a:xfrm>
            <a:off x="1905000" y="5486400"/>
            <a:ext cx="1024639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r>
              <a:rPr lang="en-US" b="1" dirty="0" smtClean="0">
                <a:latin typeface="Bookman Old Style" pitchFamily="18" charset="0"/>
              </a:rPr>
              <a:t>969.15</a:t>
            </a:r>
            <a:endParaRPr lang="en-US" b="1" dirty="0">
              <a:latin typeface="Bookman Old Style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71800" y="5486400"/>
            <a:ext cx="1329210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en-US" b="1" dirty="0" smtClean="0">
                <a:latin typeface="Bookman Old Style" pitchFamily="18" charset="0"/>
              </a:rPr>
              <a:t>10622.75</a:t>
            </a:r>
            <a:endParaRPr lang="en-US" b="1" dirty="0">
              <a:latin typeface="Bookman Old Style" pitchFamily="18" charset="0"/>
            </a:endParaRPr>
          </a:p>
        </p:txBody>
      </p:sp>
      <p:graphicFrame>
        <p:nvGraphicFramePr>
          <p:cNvPr id="10" name="Chart 9"/>
          <p:cNvGraphicFramePr/>
          <p:nvPr/>
        </p:nvGraphicFramePr>
        <p:xfrm>
          <a:off x="4495800" y="1600200"/>
          <a:ext cx="4648200" cy="4191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Rectangle 10"/>
          <p:cNvSpPr/>
          <p:nvPr/>
        </p:nvSpPr>
        <p:spPr>
          <a:xfrm>
            <a:off x="6172200" y="1066800"/>
            <a:ext cx="247375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u="sng" dirty="0" smtClean="0">
                <a:latin typeface="Bookman Old Style" pitchFamily="18" charset="0"/>
              </a:rPr>
              <a:t>Expenditure</a:t>
            </a:r>
            <a:endParaRPr lang="en-US" sz="2800" b="1" u="sng" dirty="0">
              <a:latin typeface="Bookman Old Style" pitchFamily="18" charset="0"/>
            </a:endParaRPr>
          </a:p>
        </p:txBody>
      </p:sp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381000" y="0"/>
            <a:ext cx="8763000" cy="584775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 w="63500">
            <a:solidFill>
              <a:schemeClr val="tx2">
                <a:lumMod val="50000"/>
              </a:schemeClr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3200" b="1" dirty="0" smtClean="0">
                <a:latin typeface="Bookman Old Style"/>
                <a:ea typeface="Times New Roman"/>
                <a:cs typeface="Times New Roman"/>
              </a:rPr>
              <a:t>FINANCIAL PROG</a:t>
            </a:r>
            <a:r>
              <a:rPr lang="en-US" sz="3000" b="1" dirty="0" smtClean="0">
                <a:latin typeface="Bookman Old Style"/>
                <a:ea typeface="Times New Roman"/>
                <a:cs typeface="Times New Roman"/>
              </a:rPr>
              <a:t>RESS </a:t>
            </a:r>
          </a:p>
        </p:txBody>
      </p:sp>
      <p:pic>
        <p:nvPicPr>
          <p:cNvPr id="13" name="Picture 1" descr="MDM LOGO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610600" y="0"/>
            <a:ext cx="533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13"/>
          <p:cNvSpPr/>
          <p:nvPr/>
        </p:nvSpPr>
        <p:spPr>
          <a:xfrm>
            <a:off x="6019800" y="3962400"/>
            <a:ext cx="4587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CS</a:t>
            </a:r>
            <a:endParaRPr lang="en-US" b="1" dirty="0"/>
          </a:p>
        </p:txBody>
      </p:sp>
      <p:sp>
        <p:nvSpPr>
          <p:cNvPr id="15" name="Rectangle 14"/>
          <p:cNvSpPr/>
          <p:nvPr/>
        </p:nvSpPr>
        <p:spPr>
          <a:xfrm>
            <a:off x="6781800" y="4419600"/>
            <a:ext cx="4283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SS</a:t>
            </a:r>
            <a:endParaRPr lang="en-US" b="1" dirty="0"/>
          </a:p>
        </p:txBody>
      </p:sp>
      <p:sp>
        <p:nvSpPr>
          <p:cNvPr id="17" name="Rectangle 16"/>
          <p:cNvSpPr/>
          <p:nvPr/>
        </p:nvSpPr>
        <p:spPr>
          <a:xfrm>
            <a:off x="7467600" y="3962400"/>
            <a:ext cx="9289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TOTAL</a:t>
            </a:r>
            <a:endParaRPr lang="en-US" b="1" dirty="0"/>
          </a:p>
        </p:txBody>
      </p:sp>
      <p:sp>
        <p:nvSpPr>
          <p:cNvPr id="18" name="Rectangle 17"/>
          <p:cNvSpPr/>
          <p:nvPr/>
        </p:nvSpPr>
        <p:spPr>
          <a:xfrm>
            <a:off x="3581400" y="609600"/>
            <a:ext cx="18261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  <a:latin typeface="Arial"/>
              </a:rPr>
              <a:t>Fig; Rs. in </a:t>
            </a:r>
            <a:r>
              <a:rPr lang="en-US" b="1" dirty="0" err="1" smtClean="0">
                <a:solidFill>
                  <a:srgbClr val="000000"/>
                </a:solidFill>
                <a:latin typeface="Arial"/>
              </a:rPr>
              <a:t>lakh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5562600" y="5486400"/>
            <a:ext cx="1176925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>
            <a:spAutoFit/>
          </a:bodyPr>
          <a:lstStyle/>
          <a:p>
            <a:r>
              <a:rPr lang="en-US" b="1" dirty="0" smtClean="0">
                <a:latin typeface="Bookman Old Style" pitchFamily="18" charset="0"/>
              </a:rPr>
              <a:t>8478.65</a:t>
            </a:r>
            <a:endParaRPr lang="en-US" b="1" dirty="0">
              <a:latin typeface="Bookman Old Style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705600" y="5486400"/>
            <a:ext cx="1024639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r>
              <a:rPr lang="en-US" b="1" dirty="0" smtClean="0">
                <a:latin typeface="Bookman Old Style" pitchFamily="18" charset="0"/>
              </a:rPr>
              <a:t>866.07</a:t>
            </a:r>
            <a:endParaRPr lang="en-US" b="1" dirty="0">
              <a:latin typeface="Bookman Old Style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814790" y="5486400"/>
            <a:ext cx="1176925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en-US" b="1" dirty="0" smtClean="0">
                <a:latin typeface="Bookman Old Style" pitchFamily="18" charset="0"/>
              </a:rPr>
              <a:t>9344.71</a:t>
            </a:r>
            <a:endParaRPr lang="en-US" b="1" dirty="0">
              <a:latin typeface="Bookman Old Style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638800" y="6019800"/>
            <a:ext cx="705642" cy="36933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Bookman Old Style" pitchFamily="18" charset="0"/>
              </a:rPr>
              <a:t>88%</a:t>
            </a:r>
            <a:endParaRPr lang="en-US" b="1" dirty="0">
              <a:latin typeface="Bookman Old Style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858000" y="6019800"/>
            <a:ext cx="705642" cy="36933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Bookman Old Style" pitchFamily="18" charset="0"/>
              </a:rPr>
              <a:t>89%</a:t>
            </a:r>
            <a:endParaRPr lang="en-US" b="1" dirty="0">
              <a:latin typeface="Bookman Old Style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8001000" y="6019800"/>
            <a:ext cx="705642" cy="36933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Bookman Old Style" pitchFamily="18" charset="0"/>
              </a:rPr>
              <a:t>88%</a:t>
            </a:r>
            <a:endParaRPr lang="en-US" b="1" dirty="0">
              <a:latin typeface="Bookman Old Style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0" y="6165503"/>
            <a:ext cx="4648200" cy="69249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 fontAlgn="t"/>
            <a:r>
              <a:rPr lang="en-US" sz="1300" b="1" dirty="0" smtClean="0">
                <a:latin typeface="Bookman Old Style"/>
              </a:rPr>
              <a:t>Note: Rs. 9652.40 </a:t>
            </a:r>
            <a:r>
              <a:rPr lang="en-US" sz="1300" b="1" dirty="0" err="1" smtClean="0">
                <a:latin typeface="Bookman Old Style"/>
              </a:rPr>
              <a:t>lacs</a:t>
            </a:r>
            <a:r>
              <a:rPr lang="en-US" sz="1300" b="1" dirty="0" smtClean="0">
                <a:latin typeface="Bookman Old Style"/>
              </a:rPr>
              <a:t> includes Rs.649.90 </a:t>
            </a:r>
            <a:r>
              <a:rPr lang="en-US" sz="1300" b="1" dirty="0" err="1" smtClean="0">
                <a:latin typeface="Bookman Old Style"/>
              </a:rPr>
              <a:t>lacs</a:t>
            </a:r>
            <a:r>
              <a:rPr lang="en-US" sz="1300" b="1" dirty="0" smtClean="0">
                <a:latin typeface="Bookman Old Style"/>
              </a:rPr>
              <a:t> received as additional allocation at fag end of the Financial Year 2017-18 and could not be utilized.</a:t>
            </a:r>
            <a:endParaRPr lang="en-US" sz="1300" b="1" dirty="0">
              <a:latin typeface="Bookman Old Styl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685800"/>
            <a:ext cx="8643998" cy="646331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57150">
            <a:solidFill>
              <a:schemeClr val="tx1"/>
            </a:solidFill>
          </a:ln>
        </p:spPr>
        <p:txBody>
          <a:bodyPr wrap="square" anchor="ctr">
            <a:spAutoFit/>
          </a:bodyPr>
          <a:lstStyle/>
          <a:p>
            <a:pPr algn="ctr"/>
            <a:r>
              <a:rPr lang="en-US" sz="3600" b="1" u="sng" dirty="0" smtClean="0">
                <a:latin typeface="Bookman Old Style" pitchFamily="18" charset="0"/>
              </a:rPr>
              <a:t>Utilization of food grains 2017-18</a:t>
            </a:r>
            <a:endParaRPr lang="en-US" sz="3600" b="1" u="sng" dirty="0">
              <a:latin typeface="Bookman Old Style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663582"/>
              </p:ext>
            </p:extLst>
          </p:nvPr>
        </p:nvGraphicFramePr>
        <p:xfrm>
          <a:off x="228599" y="1981200"/>
          <a:ext cx="8762999" cy="2488988"/>
        </p:xfrm>
        <a:graphic>
          <a:graphicData uri="http://schemas.openxmlformats.org/drawingml/2006/table">
            <a:tbl>
              <a:tblPr/>
              <a:tblGrid>
                <a:gridCol w="1643044"/>
                <a:gridCol w="1916919"/>
                <a:gridCol w="1848458"/>
                <a:gridCol w="1916919"/>
                <a:gridCol w="1437659"/>
              </a:tblGrid>
              <a:tr h="1428760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1" i="0" u="none" strike="noStrike" dirty="0" smtClean="0">
                          <a:solidFill>
                            <a:schemeClr val="tx1"/>
                          </a:solidFill>
                          <a:latin typeface="Bookman Old Style"/>
                        </a:rPr>
                        <a:t>Total Allocation</a:t>
                      </a:r>
                      <a:endParaRPr kumimoji="0" lang="en-US" sz="2000" b="1" i="0" u="none" strike="noStrike" kern="1200" dirty="0">
                        <a:solidFill>
                          <a:schemeClr val="tx1"/>
                        </a:solidFill>
                        <a:latin typeface="Bookman Old Style"/>
                        <a:ea typeface="+mn-ea"/>
                        <a:cs typeface="+mn-cs"/>
                      </a:endParaRPr>
                    </a:p>
                  </a:txBody>
                  <a:tcPr marL="6588" marR="6588" marT="65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1" i="0" u="none" strike="noStrike" dirty="0" err="1" smtClean="0">
                          <a:solidFill>
                            <a:schemeClr val="tx1"/>
                          </a:solidFill>
                          <a:latin typeface="Bookman Old Style"/>
                        </a:rPr>
                        <a:t>Foodgrains</a:t>
                      </a:r>
                      <a:r>
                        <a:rPr lang="en-US" sz="2000" b="1" i="0" u="none" strike="noStrike" dirty="0" smtClean="0">
                          <a:solidFill>
                            <a:schemeClr val="tx1"/>
                          </a:solidFill>
                          <a:latin typeface="Bookman Old Style"/>
                        </a:rPr>
                        <a:t> available </a:t>
                      </a:r>
                    </a:p>
                    <a:p>
                      <a:pPr algn="ctr" fontAlgn="t"/>
                      <a:r>
                        <a:rPr lang="en-US" sz="2000" b="1" i="0" u="none" strike="noStrike" dirty="0" smtClean="0">
                          <a:solidFill>
                            <a:schemeClr val="tx1"/>
                          </a:solidFill>
                          <a:latin typeface="Bookman Old Style"/>
                        </a:rPr>
                        <a:t>(O.B+ Lifted)</a:t>
                      </a:r>
                      <a:endParaRPr lang="en-US" sz="2000" b="1" i="0" u="none" strike="noStrike" dirty="0">
                        <a:solidFill>
                          <a:schemeClr val="tx1"/>
                        </a:solidFill>
                        <a:latin typeface="Bookman Old Style"/>
                      </a:endParaRPr>
                    </a:p>
                  </a:txBody>
                  <a:tcPr marL="6588" marR="6588" marT="65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1" i="0" u="none" strike="noStrike" dirty="0" smtClean="0">
                          <a:solidFill>
                            <a:schemeClr val="tx1"/>
                          </a:solidFill>
                          <a:latin typeface="Bookman Old Style"/>
                        </a:rPr>
                        <a:t>Consumed </a:t>
                      </a:r>
                    </a:p>
                    <a:p>
                      <a:pPr algn="ctr" fontAlgn="t"/>
                      <a:r>
                        <a:rPr lang="en-US" sz="2000" b="1" i="0" u="none" strike="noStrike" dirty="0" smtClean="0">
                          <a:solidFill>
                            <a:schemeClr val="tx1"/>
                          </a:solidFill>
                          <a:latin typeface="Bookman Old Style"/>
                        </a:rPr>
                        <a:t>during the year</a:t>
                      </a:r>
                      <a:endParaRPr lang="en-US" sz="2000" b="1" i="0" u="none" strike="noStrike" dirty="0">
                        <a:solidFill>
                          <a:schemeClr val="tx1"/>
                        </a:solidFill>
                        <a:latin typeface="Bookman Old Style"/>
                      </a:endParaRPr>
                    </a:p>
                  </a:txBody>
                  <a:tcPr marL="6588" marR="6588" marT="65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1" i="0" u="none" strike="noStrike" dirty="0" smtClean="0">
                          <a:solidFill>
                            <a:schemeClr val="tx1"/>
                          </a:solidFill>
                          <a:latin typeface="Bookman Old Style"/>
                        </a:rPr>
                        <a:t>Balance Stock / Un-utilized</a:t>
                      </a:r>
                    </a:p>
                  </a:txBody>
                  <a:tcPr marL="6588" marR="6588" marT="65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 dirty="0" smtClean="0">
                          <a:solidFill>
                            <a:schemeClr val="tx1"/>
                          </a:solidFill>
                          <a:latin typeface="Bookman Old Style"/>
                        </a:rPr>
                        <a:t>% age Utilization</a:t>
                      </a:r>
                    </a:p>
                    <a:p>
                      <a:pPr algn="ctr" fontAlgn="t"/>
                      <a:endParaRPr lang="en-US" sz="2000" b="1" i="0" u="none" strike="noStrike" dirty="0" smtClean="0">
                        <a:solidFill>
                          <a:schemeClr val="tx1"/>
                        </a:solidFill>
                        <a:latin typeface="Bookman Old Style"/>
                      </a:endParaRPr>
                    </a:p>
                  </a:txBody>
                  <a:tcPr marL="6588" marR="6588" marT="65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</a:tr>
              <a:tr h="1060228"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latin typeface="Bookman Old Style"/>
                        </a:rPr>
                        <a:t>15982.56</a:t>
                      </a:r>
                    </a:p>
                    <a:p>
                      <a:pPr algn="ctr" fontAlgn="t"/>
                      <a:endParaRPr lang="en-US" sz="20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Bookman Old Style"/>
                      </a:endParaRPr>
                    </a:p>
                  </a:txBody>
                  <a:tcPr marL="6588" marR="6588" marT="65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latin typeface="Bookman Old Style"/>
                        </a:rPr>
                        <a:t>14190.81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Bookman Old Style"/>
                      </a:endParaRPr>
                    </a:p>
                  </a:txBody>
                  <a:tcPr marL="6588" marR="6588" marT="65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latin typeface="Bookman Old Style"/>
                        </a:rPr>
                        <a:t>13663.17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Bookman Old Style"/>
                      </a:endParaRPr>
                    </a:p>
                  </a:txBody>
                  <a:tcPr marL="6588" marR="6588" marT="65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latin typeface="Bookman Old Style"/>
                        </a:rPr>
                        <a:t>527.64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Bookman Old Style"/>
                      </a:endParaRPr>
                    </a:p>
                  </a:txBody>
                  <a:tcPr marL="6588" marR="6588" marT="65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latin typeface="Bookman Old Style"/>
                        </a:rPr>
                        <a:t>96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Bookman Old Style"/>
                      </a:endParaRPr>
                    </a:p>
                  </a:txBody>
                  <a:tcPr marL="6588" marR="6588" marT="65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152400" y="4876800"/>
            <a:ext cx="8839200" cy="830997"/>
          </a:xfrm>
          <a:prstGeom prst="rect">
            <a:avLst/>
          </a:prstGeom>
          <a:solidFill>
            <a:srgbClr val="FFCC66"/>
          </a:solidFill>
        </p:spPr>
        <p:txBody>
          <a:bodyPr wrap="square">
            <a:spAutoFit/>
          </a:bodyPr>
          <a:lstStyle/>
          <a:p>
            <a:pPr algn="just" fontAlgn="t"/>
            <a:r>
              <a:rPr lang="en-US" sz="1600" b="1" dirty="0" smtClean="0">
                <a:latin typeface="Bookman Old Style"/>
              </a:rPr>
              <a:t>Note: Total allocation of 15982.56 MTs  includes 1538.30 MTs received as additional allocation at fag end of the Financial Year 2017-18 and lifted in the first quarter of 2018-19.</a:t>
            </a:r>
            <a:endParaRPr lang="en-US" sz="1600" b="1" dirty="0">
              <a:latin typeface="Bookman Old Style"/>
            </a:endParaRPr>
          </a:p>
        </p:txBody>
      </p:sp>
      <p:pic>
        <p:nvPicPr>
          <p:cNvPr id="5" name="Picture 1" descr="MDM LOGO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10600" y="0"/>
            <a:ext cx="533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3886200" y="1524000"/>
            <a:ext cx="18806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 smtClean="0">
                <a:latin typeface="Bookman Old Style" pitchFamily="18" charset="0"/>
              </a:rPr>
              <a:t>(Figs. in MTs) 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609600"/>
            <a:ext cx="8643998" cy="1200329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57150">
            <a:solidFill>
              <a:schemeClr val="tx1"/>
            </a:solidFill>
          </a:ln>
        </p:spPr>
        <p:txBody>
          <a:bodyPr wrap="square" anchor="ctr">
            <a:spAutoFit/>
          </a:bodyPr>
          <a:lstStyle/>
          <a:p>
            <a:pPr algn="ctr"/>
            <a:r>
              <a:rPr lang="en-US" altLang="en-US" sz="3600" b="1" dirty="0" smtClean="0"/>
              <a:t>Payment of Cost of Food grains to FCI</a:t>
            </a:r>
          </a:p>
          <a:p>
            <a:pPr algn="ctr"/>
            <a:r>
              <a:rPr lang="en-US" b="1" dirty="0" smtClean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(Rs In </a:t>
            </a:r>
            <a:r>
              <a:rPr lang="en-US" b="1" dirty="0" err="1" smtClean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lacs</a:t>
            </a:r>
            <a:r>
              <a:rPr lang="en-US" b="1" dirty="0" smtClean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)</a:t>
            </a:r>
            <a:r>
              <a:rPr lang="en-US" altLang="en-US" sz="3600" b="1" dirty="0" smtClean="0"/>
              <a:t> </a:t>
            </a:r>
            <a:endParaRPr lang="en-US" sz="3600" b="1" u="sng" dirty="0">
              <a:latin typeface="Bookman Old Style" pitchFamily="18" charset="0"/>
            </a:endParaRPr>
          </a:p>
        </p:txBody>
      </p:sp>
      <p:pic>
        <p:nvPicPr>
          <p:cNvPr id="3" name="Picture 1" descr="MDM LOGO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10600" y="0"/>
            <a:ext cx="533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0" y="2133600"/>
          <a:ext cx="9144000" cy="1752600"/>
        </p:xfrm>
        <a:graphic>
          <a:graphicData uri="http://schemas.openxmlformats.org/drawingml/2006/table">
            <a:tbl>
              <a:tblPr/>
              <a:tblGrid>
                <a:gridCol w="1182200"/>
                <a:gridCol w="1256200"/>
                <a:gridCol w="2057400"/>
                <a:gridCol w="1219200"/>
                <a:gridCol w="1600200"/>
                <a:gridCol w="1828800"/>
              </a:tblGrid>
              <a:tr h="10668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Arial"/>
                          <a:ea typeface="Times New Roman"/>
                          <a:cs typeface="Times New Roman"/>
                        </a:rPr>
                        <a:t>C.A </a:t>
                      </a:r>
                      <a:r>
                        <a:rPr lang="en-US" sz="1800" b="1" dirty="0" smtClean="0">
                          <a:latin typeface="Arial"/>
                          <a:ea typeface="Times New Roman"/>
                          <a:cs typeface="Times New Roman"/>
                        </a:rPr>
                        <a:t>available</a:t>
                      </a:r>
                      <a:endParaRPr lang="en-US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Arial"/>
                          <a:ea typeface="Times New Roman"/>
                          <a:cs typeface="Times New Roman"/>
                        </a:rPr>
                        <a:t>Bills raised by FCI</a:t>
                      </a:r>
                      <a:endParaRPr lang="en-US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Arial"/>
                          <a:ea typeface="Times New Roman"/>
                          <a:cs typeface="Times New Roman"/>
                        </a:rPr>
                        <a:t>Payment to FCI</a:t>
                      </a:r>
                      <a:endParaRPr lang="en-US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Arial"/>
                          <a:ea typeface="Times New Roman"/>
                          <a:cs typeface="Times New Roman"/>
                        </a:rPr>
                        <a:t>Unspent Balance</a:t>
                      </a:r>
                      <a:endParaRPr lang="en-US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Arial"/>
                          <a:ea typeface="Times New Roman"/>
                          <a:cs typeface="Times New Roman"/>
                        </a:rPr>
                        <a:t>Pending bills of previous year</a:t>
                      </a:r>
                      <a:endParaRPr lang="en-US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Arial"/>
                          <a:ea typeface="Times New Roman"/>
                          <a:cs typeface="Times New Roman"/>
                        </a:rPr>
                        <a:t>Payment of pending bills of previous year</a:t>
                      </a:r>
                      <a:endParaRPr lang="en-US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685800">
                <a:tc>
                  <a:txBody>
                    <a:bodyPr/>
                    <a:lstStyle/>
                    <a:p>
                      <a:pPr marL="0" marR="50165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spc="5" dirty="0">
                          <a:latin typeface="Arial"/>
                          <a:ea typeface="Arial"/>
                          <a:cs typeface="Times New Roman"/>
                        </a:rPr>
                        <a:t>387.60</a:t>
                      </a:r>
                      <a:endParaRPr lang="en-US" sz="2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50165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spc="5" dirty="0">
                          <a:latin typeface="Arial"/>
                          <a:ea typeface="Arial"/>
                          <a:cs typeface="Times New Roman"/>
                        </a:rPr>
                        <a:t>371.57</a:t>
                      </a:r>
                      <a:endParaRPr lang="en-US" sz="2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50165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spc="5" dirty="0" smtClean="0">
                          <a:latin typeface="Arial"/>
                          <a:ea typeface="Arial"/>
                          <a:cs typeface="Times New Roman"/>
                        </a:rPr>
                        <a:t>385.83 (</a:t>
                      </a:r>
                      <a:r>
                        <a:rPr lang="en-US" sz="24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99%)</a:t>
                      </a:r>
                      <a:endParaRPr lang="en-US" sz="2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50165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spc="5" dirty="0">
                          <a:latin typeface="Arial"/>
                          <a:ea typeface="Arial"/>
                          <a:cs typeface="Times New Roman"/>
                        </a:rPr>
                        <a:t>1.77</a:t>
                      </a:r>
                      <a:endParaRPr lang="en-US" sz="2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50165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spc="5" dirty="0">
                          <a:latin typeface="Arial"/>
                          <a:ea typeface="Arial"/>
                          <a:cs typeface="Times New Roman"/>
                        </a:rPr>
                        <a:t>113.10</a:t>
                      </a:r>
                      <a:endParaRPr lang="en-US" sz="2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50165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spc="5" dirty="0">
                          <a:latin typeface="Arial"/>
                          <a:ea typeface="Arial"/>
                          <a:cs typeface="Times New Roman"/>
                        </a:rPr>
                        <a:t>92.10</a:t>
                      </a:r>
                      <a:endParaRPr lang="en-US" sz="2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0" y="0"/>
            <a:ext cx="9144000" cy="58477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63500">
            <a:solidFill>
              <a:schemeClr val="tx2">
                <a:lumMod val="50000"/>
              </a:schemeClr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3200" b="1" dirty="0" smtClean="0">
                <a:latin typeface="Bookman Old Style"/>
                <a:ea typeface="Times New Roman"/>
                <a:cs typeface="Times New Roman"/>
              </a:rPr>
              <a:t>Utilization of Cooking Cost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0" y="1066800"/>
          <a:ext cx="9144001" cy="1828800"/>
        </p:xfrm>
        <a:graphic>
          <a:graphicData uri="http://schemas.openxmlformats.org/drawingml/2006/table">
            <a:tbl>
              <a:tblPr/>
              <a:tblGrid>
                <a:gridCol w="1620735"/>
                <a:gridCol w="1028100"/>
                <a:gridCol w="930287"/>
                <a:gridCol w="1215552"/>
                <a:gridCol w="1215552"/>
                <a:gridCol w="1215552"/>
                <a:gridCol w="1080492"/>
                <a:gridCol w="837731"/>
              </a:tblGrid>
              <a:tr h="747706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600" b="1" dirty="0">
                          <a:latin typeface="Bookman Old Style"/>
                          <a:ea typeface="Times New Roman"/>
                          <a:cs typeface="Times New Roman"/>
                        </a:rPr>
                        <a:t>Component</a:t>
                      </a:r>
                      <a:endParaRPr lang="en-IN" sz="16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055" marR="680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600" b="1" dirty="0" smtClean="0">
                          <a:latin typeface="Bookman Old Style"/>
                          <a:ea typeface="Times New Roman"/>
                          <a:cs typeface="Times New Roman"/>
                        </a:rPr>
                        <a:t>Funds received/released during </a:t>
                      </a:r>
                      <a:r>
                        <a:rPr lang="en-IN" sz="1600" b="1" dirty="0">
                          <a:latin typeface="Bookman Old Style"/>
                          <a:ea typeface="Times New Roman"/>
                          <a:cs typeface="Times New Roman"/>
                        </a:rPr>
                        <a:t>2017-18</a:t>
                      </a:r>
                      <a:endParaRPr lang="en-IN" sz="16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055" marR="680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600" b="1" dirty="0">
                          <a:latin typeface="Bookman Old Style"/>
                          <a:ea typeface="Times New Roman"/>
                          <a:cs typeface="Times New Roman"/>
                        </a:rPr>
                        <a:t>Expenditure </a:t>
                      </a:r>
                      <a:r>
                        <a:rPr lang="en-IN" sz="1600" b="1" dirty="0" smtClean="0">
                          <a:latin typeface="Bookman Old Style"/>
                          <a:ea typeface="Times New Roman"/>
                          <a:cs typeface="Times New Roman"/>
                        </a:rPr>
                        <a:t>incurred  during 2017-18</a:t>
                      </a:r>
                      <a:endParaRPr lang="en-IN" sz="16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055" marR="680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IN" sz="1600" b="1" kern="1200" dirty="0" smtClean="0">
                        <a:solidFill>
                          <a:schemeClr val="tx1"/>
                        </a:solidFill>
                        <a:latin typeface="Bookman Old Style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600" b="1" kern="1200" dirty="0" smtClean="0">
                          <a:solidFill>
                            <a:schemeClr val="tx1"/>
                          </a:solidFill>
                          <a:latin typeface="Bookman Old Style"/>
                          <a:ea typeface="Times New Roman"/>
                          <a:cs typeface="Times New Roman"/>
                        </a:rPr>
                        <a:t>%age</a:t>
                      </a:r>
                      <a:endParaRPr lang="en-IN" sz="1600" b="1" kern="1200" dirty="0">
                        <a:solidFill>
                          <a:schemeClr val="tx1"/>
                        </a:solidFill>
                        <a:latin typeface="Bookman Old Style"/>
                        <a:ea typeface="Times New Roman"/>
                        <a:cs typeface="Times New Roman"/>
                      </a:endParaRPr>
                    </a:p>
                  </a:txBody>
                  <a:tcPr marL="68055" marR="680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</a:tr>
              <a:tr h="623894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600" b="1" dirty="0">
                          <a:latin typeface="Bookman Old Style"/>
                          <a:ea typeface="Times New Roman"/>
                          <a:cs typeface="Times New Roman"/>
                        </a:rPr>
                        <a:t>Centre Share</a:t>
                      </a:r>
                      <a:endParaRPr lang="en-IN" sz="16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055" marR="680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600" b="1" dirty="0">
                          <a:latin typeface="Bookman Old Style"/>
                          <a:ea typeface="Times New Roman"/>
                          <a:cs typeface="Times New Roman"/>
                        </a:rPr>
                        <a:t>State Share</a:t>
                      </a:r>
                      <a:endParaRPr lang="en-IN" sz="16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055" marR="680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600" b="1" dirty="0">
                          <a:latin typeface="Bookman Old Style"/>
                          <a:ea typeface="Times New Roman"/>
                          <a:cs typeface="Times New Roman"/>
                        </a:rPr>
                        <a:t>Total</a:t>
                      </a:r>
                      <a:endParaRPr lang="en-IN" sz="16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055" marR="680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600" b="1" dirty="0">
                          <a:latin typeface="Bookman Old Style"/>
                          <a:ea typeface="Times New Roman"/>
                          <a:cs typeface="Times New Roman"/>
                        </a:rPr>
                        <a:t>Centre Share</a:t>
                      </a:r>
                      <a:endParaRPr lang="en-IN" sz="16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055" marR="680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600" b="1" dirty="0">
                          <a:latin typeface="Bookman Old Style"/>
                          <a:ea typeface="Times New Roman"/>
                          <a:cs typeface="Times New Roman"/>
                        </a:rPr>
                        <a:t>State Share</a:t>
                      </a:r>
                      <a:endParaRPr lang="en-IN" sz="16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055" marR="680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600" b="1" dirty="0">
                          <a:latin typeface="Bookman Old Style"/>
                          <a:ea typeface="Times New Roman"/>
                          <a:cs typeface="Times New Roman"/>
                        </a:rPr>
                        <a:t>Total</a:t>
                      </a:r>
                      <a:endParaRPr lang="en-IN" sz="16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055" marR="680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IN" sz="16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055" marR="680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600" b="1" dirty="0">
                          <a:latin typeface="Bookman Old Style"/>
                          <a:ea typeface="Times New Roman"/>
                          <a:cs typeface="Times New Roman"/>
                        </a:rPr>
                        <a:t>Cooking Cost</a:t>
                      </a:r>
                      <a:endParaRPr lang="en-IN" sz="16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055" marR="680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500" b="1" dirty="0" smtClean="0"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5840.64</a:t>
                      </a:r>
                      <a:endParaRPr lang="en-IN" sz="1500" b="1" dirty="0">
                        <a:latin typeface="Bookman Old Style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055" marR="680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500" b="1" dirty="0" smtClean="0"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695.07</a:t>
                      </a:r>
                      <a:endParaRPr lang="en-IN" sz="1500" b="1" dirty="0">
                        <a:latin typeface="Bookman Old Style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055" marR="680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500" b="1" dirty="0" smtClean="0"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6535.71</a:t>
                      </a:r>
                      <a:endParaRPr lang="en-IN" sz="1500" b="1" dirty="0">
                        <a:latin typeface="Bookman Old Style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055" marR="680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500" b="1" dirty="0" smtClean="0"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5074.83</a:t>
                      </a:r>
                      <a:endParaRPr lang="en-IN" sz="1500" b="1" dirty="0">
                        <a:latin typeface="Bookman Old Style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055" marR="680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500" b="1" dirty="0" smtClean="0"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562.42</a:t>
                      </a:r>
                      <a:endParaRPr lang="en-IN" sz="1500" b="1" dirty="0">
                        <a:latin typeface="Bookman Old Style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055" marR="680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500" b="1" dirty="0" smtClean="0"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5637.25</a:t>
                      </a:r>
                      <a:endParaRPr lang="en-IN" sz="1500" b="1" dirty="0">
                        <a:latin typeface="Bookman Old Style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055" marR="680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500" b="1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86</a:t>
                      </a:r>
                      <a:endParaRPr lang="en-IN" sz="1500" b="1" kern="1200" dirty="0">
                        <a:solidFill>
                          <a:schemeClr val="tx1"/>
                        </a:solidFill>
                        <a:latin typeface="Bookman Old Style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055" marR="680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3581400" y="609600"/>
            <a:ext cx="21082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b="1" dirty="0" smtClean="0">
                <a:latin typeface="Bookman Old Style" pitchFamily="18" charset="0"/>
                <a:ea typeface="Times New Roman"/>
                <a:cs typeface="Times New Roman"/>
              </a:rPr>
              <a:t>(Fig; Rs. in </a:t>
            </a:r>
            <a:r>
              <a:rPr lang="en-IN" b="1" dirty="0" err="1" smtClean="0">
                <a:latin typeface="Bookman Old Style" pitchFamily="18" charset="0"/>
                <a:ea typeface="Times New Roman"/>
                <a:cs typeface="Times New Roman"/>
              </a:rPr>
              <a:t>lacs</a:t>
            </a:r>
            <a:r>
              <a:rPr lang="en-IN" b="1" dirty="0" smtClean="0">
                <a:latin typeface="Bookman Old Style" pitchFamily="18" charset="0"/>
                <a:ea typeface="Times New Roman"/>
                <a:cs typeface="Times New Roman"/>
              </a:rPr>
              <a:t>)</a:t>
            </a:r>
            <a:endParaRPr lang="en-US" dirty="0"/>
          </a:p>
        </p:txBody>
      </p:sp>
      <p:pic>
        <p:nvPicPr>
          <p:cNvPr id="6" name="Picture 1" descr="MDM LOGO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10600" y="0"/>
            <a:ext cx="533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0" y="3505200"/>
            <a:ext cx="9144000" cy="58477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63500">
            <a:solidFill>
              <a:schemeClr val="tx2">
                <a:lumMod val="50000"/>
              </a:schemeClr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3200" b="1" dirty="0" smtClean="0">
                <a:latin typeface="Bookman Old Style"/>
                <a:ea typeface="Times New Roman"/>
                <a:cs typeface="Times New Roman"/>
              </a:rPr>
              <a:t>Utilization of Honorarium to Cooks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" y="4572000"/>
          <a:ext cx="9143998" cy="1981200"/>
        </p:xfrm>
        <a:graphic>
          <a:graphicData uri="http://schemas.openxmlformats.org/drawingml/2006/table">
            <a:tbl>
              <a:tblPr/>
              <a:tblGrid>
                <a:gridCol w="1620734"/>
                <a:gridCol w="1028100"/>
                <a:gridCol w="930287"/>
                <a:gridCol w="1215552"/>
                <a:gridCol w="1215552"/>
                <a:gridCol w="1215552"/>
                <a:gridCol w="1080491"/>
                <a:gridCol w="837730"/>
              </a:tblGrid>
              <a:tr h="747706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600" b="1" dirty="0">
                          <a:latin typeface="Bookman Old Style"/>
                          <a:ea typeface="Times New Roman"/>
                          <a:cs typeface="Times New Roman"/>
                        </a:rPr>
                        <a:t>Component</a:t>
                      </a:r>
                      <a:endParaRPr lang="en-IN" sz="16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055" marR="680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600" b="1" dirty="0" smtClean="0">
                          <a:latin typeface="Bookman Old Style"/>
                          <a:ea typeface="Times New Roman"/>
                          <a:cs typeface="Times New Roman"/>
                        </a:rPr>
                        <a:t>Funds received/released during </a:t>
                      </a:r>
                      <a:r>
                        <a:rPr lang="en-IN" sz="1600" b="1" dirty="0">
                          <a:latin typeface="Bookman Old Style"/>
                          <a:ea typeface="Times New Roman"/>
                          <a:cs typeface="Times New Roman"/>
                        </a:rPr>
                        <a:t>2017-18</a:t>
                      </a:r>
                      <a:endParaRPr lang="en-IN" sz="16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055" marR="680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600" b="1" dirty="0">
                          <a:latin typeface="Bookman Old Style"/>
                          <a:ea typeface="Times New Roman"/>
                          <a:cs typeface="Times New Roman"/>
                        </a:rPr>
                        <a:t>Expenditure </a:t>
                      </a:r>
                      <a:r>
                        <a:rPr lang="en-IN" sz="1600" b="1" dirty="0" smtClean="0">
                          <a:latin typeface="Bookman Old Style"/>
                          <a:ea typeface="Times New Roman"/>
                          <a:cs typeface="Times New Roman"/>
                        </a:rPr>
                        <a:t>incurred  during 2017-18</a:t>
                      </a:r>
                      <a:endParaRPr lang="en-IN" sz="16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055" marR="680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IN" sz="1600" b="1" kern="1200" dirty="0" smtClean="0">
                        <a:solidFill>
                          <a:schemeClr val="tx1"/>
                        </a:solidFill>
                        <a:latin typeface="Bookman Old Style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600" b="1" kern="1200" dirty="0" smtClean="0">
                          <a:solidFill>
                            <a:schemeClr val="tx1"/>
                          </a:solidFill>
                          <a:latin typeface="Bookman Old Style"/>
                          <a:ea typeface="Times New Roman"/>
                          <a:cs typeface="Times New Roman"/>
                        </a:rPr>
                        <a:t>%age</a:t>
                      </a:r>
                      <a:endParaRPr lang="en-IN" sz="1600" b="1" kern="1200" dirty="0">
                        <a:solidFill>
                          <a:schemeClr val="tx1"/>
                        </a:solidFill>
                        <a:latin typeface="Bookman Old Style"/>
                        <a:ea typeface="Times New Roman"/>
                        <a:cs typeface="Times New Roman"/>
                      </a:endParaRPr>
                    </a:p>
                  </a:txBody>
                  <a:tcPr marL="68055" marR="680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</a:tr>
              <a:tr h="623894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600" b="1" dirty="0">
                          <a:latin typeface="Bookman Old Style"/>
                          <a:ea typeface="Times New Roman"/>
                          <a:cs typeface="Times New Roman"/>
                        </a:rPr>
                        <a:t>Centre Share</a:t>
                      </a:r>
                      <a:endParaRPr lang="en-IN" sz="16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055" marR="680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600" b="1" dirty="0">
                          <a:latin typeface="Bookman Old Style"/>
                          <a:ea typeface="Times New Roman"/>
                          <a:cs typeface="Times New Roman"/>
                        </a:rPr>
                        <a:t>State Share</a:t>
                      </a:r>
                      <a:endParaRPr lang="en-IN" sz="16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055" marR="680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600" b="1" dirty="0">
                          <a:latin typeface="Bookman Old Style"/>
                          <a:ea typeface="Times New Roman"/>
                          <a:cs typeface="Times New Roman"/>
                        </a:rPr>
                        <a:t>Total</a:t>
                      </a:r>
                      <a:endParaRPr lang="en-IN" sz="16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055" marR="680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600" b="1" dirty="0">
                          <a:latin typeface="Bookman Old Style"/>
                          <a:ea typeface="Times New Roman"/>
                          <a:cs typeface="Times New Roman"/>
                        </a:rPr>
                        <a:t>Centre Share</a:t>
                      </a:r>
                      <a:endParaRPr lang="en-IN" sz="16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055" marR="680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600" b="1" dirty="0">
                          <a:latin typeface="Bookman Old Style"/>
                          <a:ea typeface="Times New Roman"/>
                          <a:cs typeface="Times New Roman"/>
                        </a:rPr>
                        <a:t>State Share</a:t>
                      </a:r>
                      <a:endParaRPr lang="en-IN" sz="16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055" marR="680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600" b="1" dirty="0">
                          <a:latin typeface="Bookman Old Style"/>
                          <a:ea typeface="Times New Roman"/>
                          <a:cs typeface="Times New Roman"/>
                        </a:rPr>
                        <a:t>Total</a:t>
                      </a:r>
                      <a:endParaRPr lang="en-IN" sz="16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055" marR="680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IN" sz="16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055" marR="680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6096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600" b="1" dirty="0">
                          <a:latin typeface="Bookman Old Style"/>
                          <a:ea typeface="Times New Roman"/>
                          <a:cs typeface="Times New Roman"/>
                        </a:rPr>
                        <a:t>Honorarium to Cooks</a:t>
                      </a:r>
                      <a:endParaRPr lang="en-IN" sz="16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055" marR="680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500" b="1" dirty="0" smtClean="0"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2766.36</a:t>
                      </a:r>
                      <a:endParaRPr lang="en-IN" sz="1500" b="1" dirty="0">
                        <a:latin typeface="Bookman Old Style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055" marR="680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500" b="1" dirty="0" smtClean="0"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274.68</a:t>
                      </a:r>
                      <a:endParaRPr lang="en-IN" sz="1500" b="1" dirty="0">
                        <a:latin typeface="Bookman Old Style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055" marR="680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500" b="1" dirty="0" smtClean="0"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3041.04</a:t>
                      </a:r>
                      <a:endParaRPr lang="en-IN" sz="1500" b="1" dirty="0">
                        <a:latin typeface="Bookman Old Style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055" marR="680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500" b="1" dirty="0" smtClean="0"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2720.35</a:t>
                      </a:r>
                      <a:endParaRPr lang="en-IN" sz="1500" b="1" dirty="0">
                        <a:latin typeface="Bookman Old Style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055" marR="680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500" b="1" dirty="0" smtClean="0"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303.65</a:t>
                      </a:r>
                      <a:endParaRPr lang="en-IN" sz="1500" b="1" dirty="0">
                        <a:latin typeface="Bookman Old Style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055" marR="680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500" b="1" dirty="0" smtClean="0"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3024.00</a:t>
                      </a:r>
                      <a:endParaRPr lang="en-IN" sz="1500" b="1" dirty="0">
                        <a:latin typeface="Bookman Old Style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055" marR="680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500" b="1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99</a:t>
                      </a:r>
                      <a:endParaRPr lang="en-IN" sz="1500" b="1" kern="1200" dirty="0">
                        <a:solidFill>
                          <a:schemeClr val="tx1"/>
                        </a:solidFill>
                        <a:latin typeface="Bookman Old Style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055" marR="680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3352800" y="4114800"/>
            <a:ext cx="21082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b="1" dirty="0" smtClean="0">
                <a:latin typeface="Bookman Old Style" pitchFamily="18" charset="0"/>
                <a:ea typeface="Times New Roman"/>
                <a:cs typeface="Times New Roman"/>
              </a:rPr>
              <a:t>(Fig; Rs. in </a:t>
            </a:r>
            <a:r>
              <a:rPr lang="en-IN" b="1" dirty="0" err="1" smtClean="0">
                <a:latin typeface="Bookman Old Style" pitchFamily="18" charset="0"/>
                <a:ea typeface="Times New Roman"/>
                <a:cs typeface="Times New Roman"/>
              </a:rPr>
              <a:t>lacs</a:t>
            </a:r>
            <a:r>
              <a:rPr lang="en-IN" b="1" dirty="0" smtClean="0">
                <a:latin typeface="Bookman Old Style" pitchFamily="18" charset="0"/>
                <a:ea typeface="Times New Roman"/>
                <a:cs typeface="Times New Roman"/>
              </a:rPr>
              <a:t>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304800" y="228600"/>
            <a:ext cx="8382000" cy="58477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63500">
            <a:solidFill>
              <a:schemeClr val="tx2">
                <a:lumMod val="50000"/>
              </a:schemeClr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3200" b="1" dirty="0" smtClean="0">
                <a:latin typeface="Bookman Old Style"/>
                <a:ea typeface="Times New Roman"/>
                <a:cs typeface="Times New Roman"/>
              </a:rPr>
              <a:t>Utilization of Transportation Cost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457200" y="1295400"/>
          <a:ext cx="8077201" cy="1448746"/>
        </p:xfrm>
        <a:graphic>
          <a:graphicData uri="http://schemas.openxmlformats.org/drawingml/2006/table">
            <a:tbl>
              <a:tblPr/>
              <a:tblGrid>
                <a:gridCol w="2643447"/>
                <a:gridCol w="2437371"/>
                <a:gridCol w="1777182"/>
                <a:gridCol w="1219201"/>
              </a:tblGrid>
              <a:tr h="74770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000" b="1" dirty="0" smtClean="0">
                          <a:latin typeface="Bookman Old Style"/>
                          <a:ea typeface="Times New Roman"/>
                          <a:cs typeface="Times New Roman"/>
                        </a:rPr>
                        <a:t>Component</a:t>
                      </a:r>
                      <a:endParaRPr lang="en-IN" sz="2000" b="1" dirty="0" smtClean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055" marR="680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2000" b="1" dirty="0" smtClean="0">
                          <a:latin typeface="Bookman Old Style"/>
                          <a:ea typeface="Times New Roman"/>
                          <a:cs typeface="Times New Roman"/>
                        </a:rPr>
                        <a:t>Allocation</a:t>
                      </a:r>
                      <a:endParaRPr lang="en-IN" sz="20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055" marR="680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000" b="1" dirty="0" smtClean="0">
                          <a:latin typeface="Bookman Old Style"/>
                          <a:ea typeface="Times New Roman"/>
                          <a:cs typeface="Times New Roman"/>
                        </a:rPr>
                        <a:t>Expenditure</a:t>
                      </a:r>
                      <a:endParaRPr lang="en-IN" sz="20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055" marR="680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2000" b="1" kern="1200" dirty="0" smtClean="0">
                          <a:solidFill>
                            <a:schemeClr val="tx1"/>
                          </a:solidFill>
                          <a:latin typeface="Bookman Old Style"/>
                          <a:ea typeface="Times New Roman"/>
                          <a:cs typeface="Times New Roman"/>
                        </a:rPr>
                        <a:t>%age</a:t>
                      </a:r>
                      <a:endParaRPr lang="en-IN" sz="2000" b="1" kern="1200" dirty="0">
                        <a:solidFill>
                          <a:schemeClr val="tx1"/>
                        </a:solidFill>
                        <a:latin typeface="Bookman Old Style"/>
                        <a:ea typeface="Times New Roman"/>
                        <a:cs typeface="Times New Roman"/>
                      </a:endParaRPr>
                    </a:p>
                  </a:txBody>
                  <a:tcPr marL="68055" marR="680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</a:tr>
              <a:tr h="6096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2000" b="1" dirty="0">
                          <a:latin typeface="Bookman Old Style"/>
                          <a:ea typeface="Times New Roman"/>
                          <a:cs typeface="Times New Roman"/>
                        </a:rPr>
                        <a:t>Transportation </a:t>
                      </a:r>
                      <a:r>
                        <a:rPr lang="en-IN" sz="2000" b="1" dirty="0" smtClean="0">
                          <a:latin typeface="Bookman Old Style"/>
                          <a:ea typeface="Times New Roman"/>
                          <a:cs typeface="Times New Roman"/>
                        </a:rPr>
                        <a:t>Cost</a:t>
                      </a:r>
                      <a:endParaRPr lang="en-IN" sz="20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055" marR="680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2000" b="1" dirty="0" smtClean="0"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215.75</a:t>
                      </a:r>
                      <a:endParaRPr lang="en-IN" sz="2000" b="1" dirty="0">
                        <a:latin typeface="Bookman Old Style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055" marR="680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2000" b="1" dirty="0" smtClean="0"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146.95</a:t>
                      </a:r>
                      <a:endParaRPr lang="en-IN" sz="2000" b="1" dirty="0">
                        <a:latin typeface="Bookman Old Style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055" marR="680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2000" b="1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68</a:t>
                      </a:r>
                      <a:endParaRPr lang="en-IN" sz="2000" b="1" kern="1200" dirty="0">
                        <a:solidFill>
                          <a:schemeClr val="tx1"/>
                        </a:solidFill>
                        <a:latin typeface="Bookman Old Style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055" marR="680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3505200" y="838200"/>
            <a:ext cx="21082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b="1" dirty="0" smtClean="0">
                <a:latin typeface="Bookman Old Style" pitchFamily="18" charset="0"/>
                <a:ea typeface="Times New Roman"/>
                <a:cs typeface="Times New Roman"/>
              </a:rPr>
              <a:t>(Fig; Rs. in </a:t>
            </a:r>
            <a:r>
              <a:rPr lang="en-IN" b="1" dirty="0" err="1" smtClean="0">
                <a:latin typeface="Bookman Old Style" pitchFamily="18" charset="0"/>
                <a:ea typeface="Times New Roman"/>
                <a:cs typeface="Times New Roman"/>
              </a:rPr>
              <a:t>lacs</a:t>
            </a:r>
            <a:r>
              <a:rPr lang="en-IN" b="1" dirty="0" smtClean="0">
                <a:latin typeface="Bookman Old Style" pitchFamily="18" charset="0"/>
                <a:ea typeface="Times New Roman"/>
                <a:cs typeface="Times New Roman"/>
              </a:rPr>
              <a:t>)</a:t>
            </a:r>
            <a:endParaRPr lang="en-US" dirty="0"/>
          </a:p>
        </p:txBody>
      </p:sp>
      <p:pic>
        <p:nvPicPr>
          <p:cNvPr id="6" name="Picture 1" descr="MDM LOGO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10600" y="0"/>
            <a:ext cx="533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381000" y="3886200"/>
            <a:ext cx="8382000" cy="58477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63500">
            <a:solidFill>
              <a:schemeClr val="tx2">
                <a:lumMod val="50000"/>
              </a:schemeClr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3200" b="1" dirty="0" smtClean="0">
                <a:latin typeface="Bookman Old Style"/>
                <a:ea typeface="Times New Roman"/>
                <a:cs typeface="Times New Roman"/>
              </a:rPr>
              <a:t>Utilization of MME funds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457200" y="4953000"/>
          <a:ext cx="8077201" cy="1357306"/>
        </p:xfrm>
        <a:graphic>
          <a:graphicData uri="http://schemas.openxmlformats.org/drawingml/2006/table">
            <a:tbl>
              <a:tblPr/>
              <a:tblGrid>
                <a:gridCol w="2643447"/>
                <a:gridCol w="2437371"/>
                <a:gridCol w="1777182"/>
                <a:gridCol w="1219201"/>
              </a:tblGrid>
              <a:tr h="74770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000" b="1" dirty="0" smtClean="0">
                          <a:latin typeface="Bookman Old Style"/>
                          <a:ea typeface="Times New Roman"/>
                          <a:cs typeface="Times New Roman"/>
                        </a:rPr>
                        <a:t>Component</a:t>
                      </a:r>
                      <a:endParaRPr lang="en-IN" sz="2000" b="1" dirty="0" smtClean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055" marR="680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2000" b="1" dirty="0" smtClean="0">
                          <a:latin typeface="Bookman Old Style"/>
                          <a:ea typeface="Times New Roman"/>
                          <a:cs typeface="Times New Roman"/>
                        </a:rPr>
                        <a:t>Allocation</a:t>
                      </a:r>
                      <a:endParaRPr lang="en-IN" sz="20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055" marR="680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000" b="1" dirty="0" smtClean="0">
                          <a:latin typeface="Bookman Old Style"/>
                          <a:ea typeface="Times New Roman"/>
                          <a:cs typeface="Times New Roman"/>
                        </a:rPr>
                        <a:t>Expenditure</a:t>
                      </a:r>
                      <a:endParaRPr lang="en-IN" sz="20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055" marR="680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2000" b="1" kern="1200" dirty="0" smtClean="0">
                          <a:solidFill>
                            <a:schemeClr val="tx1"/>
                          </a:solidFill>
                          <a:latin typeface="Bookman Old Style"/>
                          <a:ea typeface="Times New Roman"/>
                          <a:cs typeface="Times New Roman"/>
                        </a:rPr>
                        <a:t>%age</a:t>
                      </a:r>
                      <a:endParaRPr lang="en-IN" sz="2000" b="1" kern="1200" dirty="0">
                        <a:solidFill>
                          <a:schemeClr val="tx1"/>
                        </a:solidFill>
                        <a:latin typeface="Bookman Old Style"/>
                        <a:ea typeface="Times New Roman"/>
                        <a:cs typeface="Times New Roman"/>
                      </a:endParaRPr>
                    </a:p>
                  </a:txBody>
                  <a:tcPr marL="68055" marR="680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</a:tr>
              <a:tr h="6096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000" b="1" dirty="0" smtClean="0">
                          <a:latin typeface="Bookman Old Style"/>
                          <a:ea typeface="Times New Roman"/>
                          <a:cs typeface="Times New Roman"/>
                        </a:rPr>
                        <a:t>MME</a:t>
                      </a:r>
                      <a:endParaRPr lang="en-IN" sz="2000" b="1" dirty="0" smtClean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055" marR="680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2000" b="1" dirty="0" smtClean="0"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173.26</a:t>
                      </a:r>
                      <a:endParaRPr lang="en-IN" sz="2000" b="1" dirty="0">
                        <a:latin typeface="Bookman Old Style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055" marR="680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2000" b="1" dirty="0" smtClean="0"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150.68</a:t>
                      </a:r>
                      <a:endParaRPr lang="en-IN" sz="2000" b="1" dirty="0">
                        <a:latin typeface="Bookman Old Style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055" marR="680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2000" b="1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87</a:t>
                      </a:r>
                      <a:endParaRPr lang="en-IN" sz="2000" b="1" kern="1200" dirty="0">
                        <a:solidFill>
                          <a:schemeClr val="tx1"/>
                        </a:solidFill>
                        <a:latin typeface="Bookman Old Style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055" marR="680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3200400" y="4495800"/>
            <a:ext cx="21082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b="1" dirty="0" smtClean="0">
                <a:latin typeface="Bookman Old Style" pitchFamily="18" charset="0"/>
                <a:ea typeface="Times New Roman"/>
                <a:cs typeface="Times New Roman"/>
              </a:rPr>
              <a:t>(Fig; Rs. in </a:t>
            </a:r>
            <a:r>
              <a:rPr lang="en-IN" b="1" dirty="0" err="1" smtClean="0">
                <a:latin typeface="Bookman Old Style" pitchFamily="18" charset="0"/>
                <a:ea typeface="Times New Roman"/>
                <a:cs typeface="Times New Roman"/>
              </a:rPr>
              <a:t>lacs</a:t>
            </a:r>
            <a:r>
              <a:rPr lang="en-IN" b="1" dirty="0" smtClean="0">
                <a:latin typeface="Bookman Old Style" pitchFamily="18" charset="0"/>
                <a:ea typeface="Times New Roman"/>
                <a:cs typeface="Times New Roman"/>
              </a:rPr>
              <a:t>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14282" y="214290"/>
            <a:ext cx="8715436" cy="1200329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63500">
            <a:solidFill>
              <a:schemeClr val="tx2">
                <a:lumMod val="50000"/>
              </a:schemeClr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 u="sng" dirty="0" smtClean="0">
                <a:latin typeface="Bookman Old Style"/>
                <a:ea typeface="Times New Roman"/>
                <a:cs typeface="Times New Roman"/>
              </a:rPr>
              <a:t>School Health Programme </a:t>
            </a:r>
            <a:r>
              <a:rPr lang="en-US" sz="2800" b="1" dirty="0" smtClean="0">
                <a:latin typeface="Bookman Old Style"/>
                <a:ea typeface="Times New Roman"/>
                <a:cs typeface="Times New Roman"/>
              </a:rPr>
              <a:t>(</a:t>
            </a:r>
            <a:r>
              <a:rPr lang="en-US" sz="2800" b="1" dirty="0" err="1" smtClean="0">
                <a:latin typeface="Bookman Old Style"/>
                <a:ea typeface="Times New Roman"/>
                <a:cs typeface="Times New Roman"/>
              </a:rPr>
              <a:t>Rashtriya</a:t>
            </a:r>
            <a:r>
              <a:rPr lang="en-US" sz="2800" b="1" dirty="0" smtClean="0">
                <a:latin typeface="Bookman Old Style"/>
                <a:ea typeface="Times New Roman"/>
                <a:cs typeface="Times New Roman"/>
              </a:rPr>
              <a:t> Bal </a:t>
            </a:r>
            <a:r>
              <a:rPr lang="en-US" sz="2800" b="1" dirty="0" err="1" smtClean="0">
                <a:latin typeface="Bookman Old Style"/>
                <a:ea typeface="Times New Roman"/>
                <a:cs typeface="Times New Roman"/>
              </a:rPr>
              <a:t>Swasthya</a:t>
            </a:r>
            <a:r>
              <a:rPr lang="en-US" sz="2800" b="1" dirty="0" smtClean="0">
                <a:latin typeface="Bookman Old Style"/>
                <a:ea typeface="Times New Roman"/>
                <a:cs typeface="Times New Roman"/>
              </a:rPr>
              <a:t> </a:t>
            </a:r>
            <a:r>
              <a:rPr lang="en-US" sz="2800" b="1" dirty="0" err="1" smtClean="0">
                <a:latin typeface="Bookman Old Style"/>
                <a:ea typeface="Times New Roman"/>
                <a:cs typeface="Times New Roman"/>
              </a:rPr>
              <a:t>Karykram</a:t>
            </a:r>
            <a:r>
              <a:rPr lang="en-US" sz="2800" b="1" dirty="0" smtClean="0">
                <a:latin typeface="Bookman Old Style"/>
                <a:ea typeface="Times New Roman"/>
                <a:cs typeface="Times New Roman"/>
              </a:rPr>
              <a:t>)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0" y="1500174"/>
          <a:ext cx="9144001" cy="5334048"/>
        </p:xfrm>
        <a:graphic>
          <a:graphicData uri="http://schemas.openxmlformats.org/drawingml/2006/table">
            <a:tbl>
              <a:tblPr/>
              <a:tblGrid>
                <a:gridCol w="1714480"/>
                <a:gridCol w="1322528"/>
                <a:gridCol w="1283159"/>
                <a:gridCol w="1070298"/>
                <a:gridCol w="1139252"/>
                <a:gridCol w="1307142"/>
                <a:gridCol w="1307142"/>
              </a:tblGrid>
              <a:tr h="66674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Quarter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Health check up carried out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Distribution of Iron Folic Acid Tablets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Distribution of De-worming Tablets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76201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No. of schools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No. of Children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No. of schools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No. of Children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No. of Schools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No. of Children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</a:tr>
              <a:tr h="42862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I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1127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30982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768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5068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793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26932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</a:tr>
              <a:tr h="42862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II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5292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96354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3832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32938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3802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34071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</a:tr>
              <a:tr h="50006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III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8315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175130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7122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95702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7422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108910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</a:tr>
              <a:tr h="42862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IV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4913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70354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5273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27868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5337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29668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</a:tr>
              <a:tr h="42862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Total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19647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372820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16995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161576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17354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199581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100013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Existing No. of Schools and Children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sz="2000" b="1" i="0" u="none" strike="noStrike" kern="1200" dirty="0" smtClean="0">
                          <a:solidFill>
                            <a:srgbClr val="000000"/>
                          </a:solidFill>
                          <a:latin typeface="Arial"/>
                          <a:ea typeface="+mn-ea"/>
                          <a:cs typeface="+mn-cs"/>
                        </a:rPr>
                        <a:t>23130</a:t>
                      </a:r>
                      <a:endParaRPr kumimoji="0" lang="en-US" sz="2000" b="1" i="0" u="none" strike="noStrike" kern="1200" dirty="0">
                        <a:solidFill>
                          <a:srgbClr val="00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sz="2000" b="1" i="0" u="none" strike="noStrike" kern="1200" dirty="0" smtClean="0">
                          <a:solidFill>
                            <a:srgbClr val="000000"/>
                          </a:solidFill>
                          <a:latin typeface="Arial"/>
                          <a:ea typeface="+mn-ea"/>
                          <a:cs typeface="+mn-cs"/>
                        </a:rPr>
                        <a:t>971242</a:t>
                      </a:r>
                      <a:endParaRPr kumimoji="0" lang="en-US" sz="2000" b="1" i="0" u="none" strike="noStrike" kern="1200" dirty="0">
                        <a:solidFill>
                          <a:srgbClr val="00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sz="2000" b="1" i="0" u="none" strike="noStrike" kern="1200" dirty="0" smtClean="0">
                          <a:solidFill>
                            <a:srgbClr val="000000"/>
                          </a:solidFill>
                          <a:latin typeface="Arial"/>
                          <a:ea typeface="+mn-ea"/>
                          <a:cs typeface="+mn-cs"/>
                        </a:rPr>
                        <a:t>23130</a:t>
                      </a:r>
                      <a:endParaRPr kumimoji="0" lang="en-US" sz="2000" b="1" i="0" u="none" strike="noStrike" kern="1200" dirty="0">
                        <a:solidFill>
                          <a:srgbClr val="00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sz="2000" b="1" i="0" u="none" strike="noStrike" kern="1200" dirty="0" smtClean="0">
                          <a:solidFill>
                            <a:srgbClr val="000000"/>
                          </a:solidFill>
                          <a:latin typeface="Arial"/>
                          <a:ea typeface="+mn-ea"/>
                          <a:cs typeface="+mn-cs"/>
                        </a:rPr>
                        <a:t>971251</a:t>
                      </a:r>
                      <a:endParaRPr kumimoji="0" lang="en-US" sz="2000" b="1" i="0" u="none" strike="noStrike" kern="1200" dirty="0">
                        <a:solidFill>
                          <a:srgbClr val="00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sz="2000" b="1" i="0" u="none" strike="noStrike" kern="1200" dirty="0" smtClean="0">
                          <a:solidFill>
                            <a:srgbClr val="000000"/>
                          </a:solidFill>
                          <a:latin typeface="Arial"/>
                          <a:ea typeface="+mn-ea"/>
                          <a:cs typeface="+mn-cs"/>
                        </a:rPr>
                        <a:t>23130</a:t>
                      </a:r>
                      <a:endParaRPr kumimoji="0" lang="en-US" sz="2000" b="1" i="0" u="none" strike="noStrike" kern="1200" dirty="0">
                        <a:solidFill>
                          <a:srgbClr val="00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sz="2000" b="1" i="0" u="none" strike="noStrike" kern="1200" dirty="0" smtClean="0">
                          <a:solidFill>
                            <a:srgbClr val="000000"/>
                          </a:solidFill>
                          <a:latin typeface="Arial"/>
                          <a:ea typeface="+mn-ea"/>
                          <a:cs typeface="+mn-cs"/>
                        </a:rPr>
                        <a:t>971251</a:t>
                      </a:r>
                      <a:endParaRPr kumimoji="0" lang="en-US" sz="2000" b="1" i="0" u="none" strike="noStrike" kern="1200" dirty="0">
                        <a:solidFill>
                          <a:srgbClr val="00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</a:tr>
              <a:tr h="69057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Coverage (%</a:t>
                      </a: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age)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kumimoji="0" lang="en-US" sz="2000" b="1" i="0" u="none" strike="noStrike" kern="1200" dirty="0" smtClean="0">
                          <a:solidFill>
                            <a:srgbClr val="000000"/>
                          </a:solidFill>
                          <a:latin typeface="Arial"/>
                          <a:ea typeface="+mn-ea"/>
                          <a:cs typeface="+mn-cs"/>
                        </a:rPr>
                        <a:t>84.94 %</a:t>
                      </a:r>
                      <a:endParaRPr kumimoji="0" lang="en-US" sz="2000" b="1" i="0" u="none" strike="noStrike" kern="1200" dirty="0">
                        <a:solidFill>
                          <a:srgbClr val="00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kumimoji="0" lang="en-US" sz="2000" b="1" i="0" u="none" strike="noStrike" kern="1200" dirty="0" smtClean="0">
                          <a:solidFill>
                            <a:srgbClr val="000000"/>
                          </a:solidFill>
                          <a:latin typeface="Arial"/>
                          <a:ea typeface="+mn-ea"/>
                          <a:cs typeface="+mn-cs"/>
                        </a:rPr>
                        <a:t>38.38 %</a:t>
                      </a:r>
                      <a:endParaRPr kumimoji="0" lang="en-US" sz="2000" b="1" i="0" u="none" strike="noStrike" kern="1200" dirty="0">
                        <a:solidFill>
                          <a:srgbClr val="00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kumimoji="0" lang="en-US" sz="2000" b="1" i="0" u="none" strike="noStrike" kern="1200" dirty="0" smtClean="0">
                          <a:solidFill>
                            <a:srgbClr val="000000"/>
                          </a:solidFill>
                          <a:latin typeface="Arial"/>
                          <a:ea typeface="+mn-ea"/>
                          <a:cs typeface="+mn-cs"/>
                        </a:rPr>
                        <a:t>73.48 %</a:t>
                      </a:r>
                      <a:endParaRPr kumimoji="0" lang="en-US" sz="2000" b="1" i="0" u="none" strike="noStrike" kern="1200" dirty="0">
                        <a:solidFill>
                          <a:srgbClr val="00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kumimoji="0" lang="en-US" sz="2000" b="1" i="0" u="none" strike="noStrike" kern="1200" dirty="0" smtClean="0">
                          <a:solidFill>
                            <a:srgbClr val="000000"/>
                          </a:solidFill>
                          <a:latin typeface="Arial"/>
                          <a:ea typeface="+mn-ea"/>
                          <a:cs typeface="+mn-cs"/>
                        </a:rPr>
                        <a:t>16.64 %</a:t>
                      </a:r>
                      <a:endParaRPr kumimoji="0" lang="en-US" sz="2000" b="1" i="0" u="none" strike="noStrike" kern="1200" dirty="0">
                        <a:solidFill>
                          <a:srgbClr val="00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kumimoji="0" lang="en-US" sz="2000" b="1" i="0" u="none" strike="noStrike" kern="1200" dirty="0" smtClean="0">
                          <a:solidFill>
                            <a:srgbClr val="000000"/>
                          </a:solidFill>
                          <a:latin typeface="Arial"/>
                          <a:ea typeface="+mn-ea"/>
                          <a:cs typeface="+mn-cs"/>
                        </a:rPr>
                        <a:t>75.02 %</a:t>
                      </a:r>
                      <a:endParaRPr kumimoji="0" lang="en-US" sz="2000" b="1" i="0" u="none" strike="noStrike" kern="1200" dirty="0">
                        <a:solidFill>
                          <a:srgbClr val="00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kumimoji="0" lang="en-US" sz="2000" b="1" i="0" u="none" strike="noStrike" kern="1200" dirty="0" smtClean="0">
                          <a:solidFill>
                            <a:srgbClr val="000000"/>
                          </a:solidFill>
                          <a:latin typeface="Arial"/>
                          <a:ea typeface="+mn-ea"/>
                          <a:cs typeface="+mn-cs"/>
                        </a:rPr>
                        <a:t>20.55 %</a:t>
                      </a:r>
                      <a:endParaRPr kumimoji="0" lang="en-US" sz="2000" b="1" i="0" u="none" strike="noStrike" kern="1200" dirty="0">
                        <a:solidFill>
                          <a:srgbClr val="00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4" name="Picture 1" descr="MDM LOGO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10600" y="0"/>
            <a:ext cx="533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304800" y="0"/>
            <a:ext cx="8534400" cy="1200329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63500">
            <a:solidFill>
              <a:schemeClr val="tx2">
                <a:lumMod val="50000"/>
              </a:schemeClr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 u="sng" dirty="0" smtClean="0">
                <a:latin typeface="Bookman Old Style"/>
                <a:ea typeface="Times New Roman"/>
                <a:cs typeface="Times New Roman"/>
              </a:rPr>
              <a:t>School Health Programme </a:t>
            </a:r>
            <a:r>
              <a:rPr lang="en-US" sz="2800" b="1" dirty="0" smtClean="0">
                <a:latin typeface="Bookman Old Style"/>
                <a:ea typeface="Times New Roman"/>
                <a:cs typeface="Times New Roman"/>
              </a:rPr>
              <a:t>(</a:t>
            </a:r>
            <a:r>
              <a:rPr lang="en-US" sz="2800" b="1" dirty="0" err="1" smtClean="0">
                <a:latin typeface="Bookman Old Style"/>
                <a:ea typeface="Times New Roman"/>
                <a:cs typeface="Times New Roman"/>
              </a:rPr>
              <a:t>Rashtriya</a:t>
            </a:r>
            <a:r>
              <a:rPr lang="en-US" sz="2800" b="1" dirty="0" smtClean="0">
                <a:latin typeface="Bookman Old Style"/>
                <a:ea typeface="Times New Roman"/>
                <a:cs typeface="Times New Roman"/>
              </a:rPr>
              <a:t> Bal </a:t>
            </a:r>
            <a:r>
              <a:rPr lang="en-US" sz="2800" b="1" dirty="0" err="1" smtClean="0">
                <a:latin typeface="Bookman Old Style"/>
                <a:ea typeface="Times New Roman"/>
                <a:cs typeface="Times New Roman"/>
              </a:rPr>
              <a:t>Swasthya</a:t>
            </a:r>
            <a:r>
              <a:rPr lang="en-US" sz="2800" b="1" dirty="0" smtClean="0">
                <a:latin typeface="Bookman Old Style"/>
                <a:ea typeface="Times New Roman"/>
                <a:cs typeface="Times New Roman"/>
              </a:rPr>
              <a:t> </a:t>
            </a:r>
            <a:r>
              <a:rPr lang="en-US" sz="2800" b="1" dirty="0" err="1" smtClean="0">
                <a:latin typeface="Bookman Old Style"/>
                <a:ea typeface="Times New Roman"/>
                <a:cs typeface="Times New Roman"/>
              </a:rPr>
              <a:t>Karykram</a:t>
            </a:r>
            <a:r>
              <a:rPr lang="en-US" sz="2800" b="1" dirty="0" smtClean="0">
                <a:latin typeface="Bookman Old Style"/>
                <a:ea typeface="Times New Roman"/>
                <a:cs typeface="Times New Roman"/>
              </a:rPr>
              <a:t>)</a:t>
            </a:r>
          </a:p>
        </p:txBody>
      </p:sp>
      <p:pic>
        <p:nvPicPr>
          <p:cNvPr id="31746" name="Picture 2" descr="C:\Users\ACCER\Desktop\mdm photos\IMG-20180618-WA00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19200"/>
            <a:ext cx="3048000" cy="2743200"/>
          </a:xfrm>
          <a:prstGeom prst="rect">
            <a:avLst/>
          </a:prstGeom>
          <a:noFill/>
        </p:spPr>
      </p:pic>
      <p:pic>
        <p:nvPicPr>
          <p:cNvPr id="31747" name="Picture 3" descr="C:\Users\ACCER\Desktop\mdm photos\IMG-20180618-WA000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0" y="1219200"/>
            <a:ext cx="3048000" cy="2743200"/>
          </a:xfrm>
          <a:prstGeom prst="rect">
            <a:avLst/>
          </a:prstGeom>
          <a:noFill/>
        </p:spPr>
      </p:pic>
      <p:pic>
        <p:nvPicPr>
          <p:cNvPr id="31748" name="Picture 4" descr="C:\Users\ACCER\Desktop\mdm photos\IMG-20180618-WA000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96000" y="1219200"/>
            <a:ext cx="3048000" cy="2743200"/>
          </a:xfrm>
          <a:prstGeom prst="rect">
            <a:avLst/>
          </a:prstGeom>
          <a:noFill/>
        </p:spPr>
      </p:pic>
      <p:pic>
        <p:nvPicPr>
          <p:cNvPr id="31749" name="Picture 5" descr="C:\Users\ACCER\Desktop\mdm photos\IMG-20180618-WA0005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3962400"/>
            <a:ext cx="3048000" cy="2895600"/>
          </a:xfrm>
          <a:prstGeom prst="rect">
            <a:avLst/>
          </a:prstGeom>
          <a:noFill/>
        </p:spPr>
      </p:pic>
      <p:pic>
        <p:nvPicPr>
          <p:cNvPr id="31750" name="Picture 6" descr="C:\Users\ACCER\Desktop\mdm photos\IMG-20180618-WA0006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048000" y="3962400"/>
            <a:ext cx="3200400" cy="2895600"/>
          </a:xfrm>
          <a:prstGeom prst="rect">
            <a:avLst/>
          </a:prstGeom>
          <a:noFill/>
        </p:spPr>
      </p:pic>
      <p:pic>
        <p:nvPicPr>
          <p:cNvPr id="31751" name="Picture 7" descr="C:\Users\ACCER\Desktop\mdm photos\IMG-20180618-WA001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48400" y="3962400"/>
            <a:ext cx="2895600" cy="2895600"/>
          </a:xfrm>
          <a:prstGeom prst="rect">
            <a:avLst/>
          </a:prstGeom>
          <a:noFill/>
        </p:spPr>
      </p:pic>
      <p:pic>
        <p:nvPicPr>
          <p:cNvPr id="9" name="Picture 1" descr="MDM LOGO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610600" y="0"/>
            <a:ext cx="533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52400" y="838200"/>
            <a:ext cx="8839200" cy="646331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57150"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 u="sng" dirty="0" smtClean="0">
                <a:latin typeface="Bookman Old Style" pitchFamily="18" charset="0"/>
              </a:rPr>
              <a:t>Training of Cook Cum Helpers</a:t>
            </a:r>
            <a:endParaRPr lang="en-IN" sz="3600" u="sng" dirty="0"/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7527272"/>
              </p:ext>
            </p:extLst>
          </p:nvPr>
        </p:nvGraphicFramePr>
        <p:xfrm>
          <a:off x="228600" y="2133600"/>
          <a:ext cx="8763000" cy="3564981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2000" endA="300" endPos="35000" dir="5400000" sy="-100000" algn="bl" rotWithShape="0"/>
                </a:effectLst>
              </a:tblPr>
              <a:tblGrid>
                <a:gridCol w="1219200"/>
                <a:gridCol w="2062155"/>
                <a:gridCol w="2128845"/>
                <a:gridCol w="1447800"/>
                <a:gridCol w="1905000"/>
              </a:tblGrid>
              <a:tr h="428627">
                <a:tc rowSpan="2">
                  <a:txBody>
                    <a:bodyPr/>
                    <a:lstStyle/>
                    <a:p>
                      <a:pPr algn="ctr" fontAlgn="t"/>
                      <a:r>
                        <a:rPr kumimoji="0" lang="en-IN" sz="2000" b="1" i="0" u="none" strike="noStrike" kern="1200" dirty="0" smtClean="0">
                          <a:solidFill>
                            <a:srgbClr val="000000"/>
                          </a:solidFill>
                          <a:latin typeface="Bookman Old Style"/>
                          <a:ea typeface="+mn-ea"/>
                          <a:cs typeface="+mn-cs"/>
                        </a:rPr>
                        <a:t>Division</a:t>
                      </a:r>
                      <a:endParaRPr kumimoji="0" lang="en-IN" sz="2000" b="1" i="0" u="none" strike="noStrike" kern="1200" dirty="0">
                        <a:solidFill>
                          <a:srgbClr val="000000"/>
                        </a:solidFill>
                        <a:latin typeface="Bookman Old Style"/>
                        <a:ea typeface="+mn-ea"/>
                        <a:cs typeface="+mn-cs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dirty="0" smtClean="0">
                          <a:solidFill>
                            <a:srgbClr val="000000"/>
                          </a:solidFill>
                          <a:latin typeface="Bookman Old Style"/>
                          <a:ea typeface="+mn-ea"/>
                          <a:cs typeface="+mn-cs"/>
                        </a:rPr>
                        <a:t>Master Trainer trained during 2017-18</a:t>
                      </a:r>
                      <a:endParaRPr kumimoji="0" lang="en-IN" sz="2000" b="1" i="0" u="none" strike="noStrike" kern="1200" dirty="0" smtClean="0">
                        <a:solidFill>
                          <a:srgbClr val="000000"/>
                        </a:solidFill>
                        <a:latin typeface="Bookman Old Style"/>
                        <a:ea typeface="+mn-ea"/>
                        <a:cs typeface="+mn-cs"/>
                      </a:endParaRPr>
                    </a:p>
                    <a:p>
                      <a:pPr algn="ctr" fontAlgn="t"/>
                      <a:endParaRPr kumimoji="0" lang="en-IN" sz="2000" b="1" i="0" u="none" strike="noStrike" kern="1200" dirty="0">
                        <a:solidFill>
                          <a:srgbClr val="000000"/>
                        </a:solidFill>
                        <a:latin typeface="Bookman Old Style"/>
                        <a:ea typeface="+mn-ea"/>
                        <a:cs typeface="+mn-cs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kumimoji="0" lang="en-US" sz="2000" b="1" i="0" u="none" strike="noStrike" kern="1200" dirty="0" smtClean="0">
                          <a:solidFill>
                            <a:srgbClr val="000000"/>
                          </a:solidFill>
                          <a:latin typeface="Bookman Old Style"/>
                          <a:ea typeface="+mn-ea"/>
                          <a:cs typeface="+mn-cs"/>
                        </a:rPr>
                        <a:t>CCH Trained by</a:t>
                      </a:r>
                      <a:r>
                        <a:rPr kumimoji="0" lang="en-US" sz="2000" b="1" i="0" u="none" strike="noStrike" kern="1200" baseline="0" dirty="0" smtClean="0">
                          <a:solidFill>
                            <a:srgbClr val="000000"/>
                          </a:solidFill>
                          <a:latin typeface="Bookman Old Style"/>
                          <a:ea typeface="+mn-ea"/>
                          <a:cs typeface="+mn-cs"/>
                        </a:rPr>
                        <a:t> Master Trainer during 2017-18</a:t>
                      </a:r>
                      <a:endParaRPr kumimoji="0" lang="en-IN" sz="2000" b="1" i="0" u="none" strike="noStrike" kern="1200" dirty="0">
                        <a:solidFill>
                          <a:srgbClr val="000000"/>
                        </a:solidFill>
                        <a:latin typeface="Bookman Old Style"/>
                        <a:ea typeface="+mn-ea"/>
                        <a:cs typeface="+mn-cs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kumimoji="0" lang="en-IN" sz="2000" b="1" i="0" u="none" strike="noStrike" kern="1200" dirty="0" smtClean="0">
                          <a:solidFill>
                            <a:srgbClr val="000000"/>
                          </a:solidFill>
                          <a:latin typeface="Bookman Old Style"/>
                          <a:ea typeface="+mn-ea"/>
                          <a:cs typeface="+mn-cs"/>
                        </a:rPr>
                        <a:t>Proposed for 2018-19</a:t>
                      </a:r>
                      <a:endParaRPr kumimoji="0" lang="en-IN" sz="2000" b="1" i="0" u="none" strike="noStrike" kern="1200" dirty="0">
                        <a:solidFill>
                          <a:srgbClr val="000000"/>
                        </a:solidFill>
                        <a:latin typeface="Bookman Old Style"/>
                        <a:ea typeface="+mn-ea"/>
                        <a:cs typeface="+mn-cs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kumimoji="0" lang="en-IN" sz="1100" b="1" i="0" u="none" strike="noStrike" kern="1200" dirty="0">
                        <a:solidFill>
                          <a:srgbClr val="000000"/>
                        </a:solidFill>
                        <a:latin typeface="Bookman Old Style"/>
                        <a:ea typeface="+mn-ea"/>
                        <a:cs typeface="+mn-cs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214901">
                <a:tc vMerge="1">
                  <a:txBody>
                    <a:bodyPr/>
                    <a:lstStyle/>
                    <a:p>
                      <a:pPr algn="ctr" fontAlgn="t"/>
                      <a:endParaRPr lang="en-US" sz="1100" b="1" i="0" u="none" strike="noStrike" dirty="0">
                        <a:solidFill>
                          <a:srgbClr val="000000"/>
                        </a:solidFill>
                        <a:latin typeface="Bookman Old Style"/>
                      </a:endParaRPr>
                    </a:p>
                  </a:txBody>
                  <a:tcPr marL="6439" marR="6439" marT="643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i="0" u="none" strike="noStrike" dirty="0">
                        <a:solidFill>
                          <a:srgbClr val="000000"/>
                        </a:solidFill>
                        <a:latin typeface="Bookman Old Style"/>
                      </a:endParaRPr>
                    </a:p>
                  </a:txBody>
                  <a:tcPr marL="6439" marR="6439" marT="643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100" b="1" i="0" u="none" strike="noStrike" dirty="0">
                        <a:solidFill>
                          <a:srgbClr val="000000"/>
                        </a:solidFill>
                        <a:latin typeface="Bookman Old Style"/>
                      </a:endParaRPr>
                    </a:p>
                  </a:txBody>
                  <a:tcPr marL="6439" marR="6439" marT="643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kumimoji="0" lang="en-US" sz="2000" b="1" i="0" u="none" strike="noStrike" kern="1200" dirty="0" smtClean="0">
                          <a:solidFill>
                            <a:srgbClr val="000000"/>
                          </a:solidFill>
                          <a:latin typeface="Bookman Old Style"/>
                          <a:ea typeface="+mn-ea"/>
                          <a:cs typeface="+mn-cs"/>
                        </a:rPr>
                        <a:t>Master Trainer</a:t>
                      </a:r>
                      <a:endParaRPr kumimoji="0" lang="en-US" sz="2000" b="1" i="0" u="none" strike="noStrike" kern="1200" dirty="0">
                        <a:solidFill>
                          <a:srgbClr val="000000"/>
                        </a:solidFill>
                        <a:latin typeface="Bookman Old Style"/>
                        <a:ea typeface="+mn-ea"/>
                        <a:cs typeface="+mn-cs"/>
                      </a:endParaRPr>
                    </a:p>
                  </a:txBody>
                  <a:tcPr marL="6439" marR="6439" marT="643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kumimoji="0" lang="en-US" sz="2000" b="1" i="0" u="none" strike="noStrike" kern="1200" dirty="0" smtClean="0">
                          <a:solidFill>
                            <a:srgbClr val="000000"/>
                          </a:solidFill>
                          <a:latin typeface="Bookman Old Style"/>
                          <a:ea typeface="+mn-ea"/>
                          <a:cs typeface="+mn-cs"/>
                        </a:rPr>
                        <a:t>CCH to be Trained by Master Trainer </a:t>
                      </a:r>
                      <a:endParaRPr kumimoji="0" lang="en-US" sz="2000" b="1" i="0" u="none" strike="noStrike" kern="1200" dirty="0">
                        <a:solidFill>
                          <a:srgbClr val="000000"/>
                        </a:solidFill>
                        <a:latin typeface="Bookman Old Style"/>
                        <a:ea typeface="+mn-ea"/>
                        <a:cs typeface="+mn-cs"/>
                      </a:endParaRPr>
                    </a:p>
                  </a:txBody>
                  <a:tcPr marL="6439" marR="6439" marT="643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</a:tr>
              <a:tr h="615315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latin typeface="Bookman Old Style"/>
                        </a:rPr>
                        <a:t>Jammu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Bookman Old Style"/>
                      </a:endParaRPr>
                    </a:p>
                  </a:txBody>
                  <a:tcPr marL="6439" marR="6439" marT="643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latin typeface="Bookman Old Style"/>
                        </a:rPr>
                        <a:t>79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Bookman Old Style"/>
                      </a:endParaRPr>
                    </a:p>
                  </a:txBody>
                  <a:tcPr marL="6439" marR="6439" marT="643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latin typeface="Bookman Old Style"/>
                        </a:rPr>
                        <a:t>1378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Bookman Old Style"/>
                      </a:endParaRPr>
                    </a:p>
                  </a:txBody>
                  <a:tcPr marL="6439" marR="6439" marT="643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latin typeface="Bookman Old Style"/>
                        </a:rPr>
                        <a:t>90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Bookman Old Style"/>
                      </a:endParaRPr>
                    </a:p>
                  </a:txBody>
                  <a:tcPr marL="6439" marR="6439" marT="643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latin typeface="Bookman Old Style"/>
                        </a:rPr>
                        <a:t>4000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Bookman Old Style"/>
                      </a:endParaRPr>
                    </a:p>
                  </a:txBody>
                  <a:tcPr marL="6439" marR="6439" marT="643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685800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latin typeface="Bookman Old Style"/>
                        </a:rPr>
                        <a:t>Kashmir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Bookman Old Style"/>
                      </a:endParaRPr>
                    </a:p>
                  </a:txBody>
                  <a:tcPr marL="6439" marR="6439" marT="643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latin typeface="Bookman Old Style"/>
                        </a:rPr>
                        <a:t>49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Bookman Old Style"/>
                      </a:endParaRPr>
                    </a:p>
                  </a:txBody>
                  <a:tcPr marL="6439" marR="6439" marT="643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latin typeface="Bookman Old Style"/>
                        </a:rPr>
                        <a:t>--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Bookman Old Style"/>
                      </a:endParaRPr>
                    </a:p>
                  </a:txBody>
                  <a:tcPr marL="6439" marR="6439" marT="643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latin typeface="Bookman Old Style"/>
                        </a:rPr>
                        <a:t>50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Bookman Old Style"/>
                      </a:endParaRPr>
                    </a:p>
                  </a:txBody>
                  <a:tcPr marL="6439" marR="6439" marT="643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latin typeface="Bookman Old Style"/>
                        </a:rPr>
                        <a:t>3000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Bookman Old Style"/>
                      </a:endParaRPr>
                    </a:p>
                  </a:txBody>
                  <a:tcPr marL="6439" marR="6439" marT="643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609600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latin typeface="Bookman Old Style"/>
                        </a:rPr>
                        <a:t>Total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Bookman Old Style"/>
                      </a:endParaRPr>
                    </a:p>
                  </a:txBody>
                  <a:tcPr marL="6439" marR="6439" marT="643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latin typeface="Bookman Old Style"/>
                        </a:rPr>
                        <a:t>128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Bookman Old Style"/>
                      </a:endParaRPr>
                    </a:p>
                  </a:txBody>
                  <a:tcPr marL="6439" marR="6439" marT="643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latin typeface="Bookman Old Style"/>
                        </a:rPr>
                        <a:t>1378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Bookman Old Style"/>
                      </a:endParaRPr>
                    </a:p>
                  </a:txBody>
                  <a:tcPr marL="6439" marR="6439" marT="643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latin typeface="Bookman Old Style"/>
                        </a:rPr>
                        <a:t>140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Bookman Old Style"/>
                      </a:endParaRPr>
                    </a:p>
                  </a:txBody>
                  <a:tcPr marL="6439" marR="6439" marT="643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latin typeface="Bookman Old Style"/>
                        </a:rPr>
                        <a:t>7000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Bookman Old Style"/>
                      </a:endParaRPr>
                    </a:p>
                  </a:txBody>
                  <a:tcPr marL="6439" marR="6439" marT="643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4" name="Picture 1" descr="MDM LOGO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10600" y="0"/>
            <a:ext cx="533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My Documents\My Pictures\J&amp;K_PollSch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46887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dirty="0" smtClean="0"/>
              <a:t> </a:t>
            </a:r>
            <a:r>
              <a:rPr lang="en-US" sz="3600" b="1" u="sng" dirty="0" smtClean="0"/>
              <a:t>Jammu &amp; Kashmir</a:t>
            </a:r>
            <a:endParaRPr lang="en-US" sz="3600" b="1" u="sng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0" y="609600"/>
            <a:ext cx="9144000" cy="6858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/>
          <a:lstStyle/>
          <a:p>
            <a:pPr marL="173038" marR="0" lvl="2" indent="-17303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Pct val="70000"/>
              <a:tabLst/>
              <a:defRPr/>
            </a:pPr>
            <a:r>
              <a:rPr kumimoji="0" lang="en-US" sz="26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Districts –     22</a:t>
            </a:r>
            <a:r>
              <a:rPr kumimoji="0" lang="en-US" sz="2600" b="1" i="0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</a:t>
            </a:r>
            <a:r>
              <a:rPr kumimoji="0" lang="en-US" sz="26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CD Blocks –  143</a:t>
            </a:r>
            <a:r>
              <a:rPr kumimoji="0" lang="en-US" sz="2600" b="1" i="0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</a:t>
            </a:r>
            <a:r>
              <a:rPr kumimoji="0" lang="en-US" sz="26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Educational Zones–201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0" y="5943600"/>
            <a:ext cx="9144000" cy="9144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/>
          <a:lstStyle/>
          <a:p>
            <a:pPr marL="173038" lvl="2" indent="-173038" algn="ctr">
              <a:spcBef>
                <a:spcPct val="20000"/>
              </a:spcBef>
              <a:buClr>
                <a:schemeClr val="accent2"/>
              </a:buClr>
              <a:buSzPct val="70000"/>
              <a:defRPr/>
            </a:pPr>
            <a:r>
              <a:rPr lang="en-US" sz="2600" b="1" u="sng" dirty="0" smtClean="0"/>
              <a:t>Total Population =  1,25,48,926</a:t>
            </a:r>
          </a:p>
          <a:p>
            <a:pPr marL="173038" lvl="2" indent="-173038" algn="ctr">
              <a:spcBef>
                <a:spcPct val="20000"/>
              </a:spcBef>
              <a:buClr>
                <a:schemeClr val="accent2"/>
              </a:buClr>
              <a:buSzPct val="70000"/>
              <a:defRPr/>
            </a:pPr>
            <a:r>
              <a:rPr lang="en-US" sz="2600" b="1" u="sng" dirty="0" smtClean="0"/>
              <a:t> Literacy rate as per census 2011 = 67.16 %</a:t>
            </a:r>
          </a:p>
          <a:p>
            <a:pPr marL="173038" lvl="2" indent="-173038">
              <a:spcBef>
                <a:spcPct val="20000"/>
              </a:spcBef>
              <a:buClr>
                <a:schemeClr val="accent2"/>
              </a:buClr>
              <a:buSzPct val="70000"/>
              <a:defRPr/>
            </a:pPr>
            <a:endParaRPr lang="en-US" sz="2800" dirty="0" smtClean="0"/>
          </a:p>
        </p:txBody>
      </p:sp>
      <p:pic>
        <p:nvPicPr>
          <p:cNvPr id="6" name="Picture 1" descr="MDM LOGO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10600" y="0"/>
            <a:ext cx="533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28800"/>
            <a:ext cx="28956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828800"/>
            <a:ext cx="30480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0" y="0"/>
            <a:ext cx="9144000" cy="584775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 w="57150"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u="sng" dirty="0" smtClean="0">
                <a:latin typeface="Bookman Old Style" pitchFamily="18" charset="0"/>
              </a:rPr>
              <a:t>Training of Cook Cum Helpers</a:t>
            </a:r>
            <a:endParaRPr lang="en-IN" sz="3200" u="sng" dirty="0"/>
          </a:p>
        </p:txBody>
      </p:sp>
      <p:pic>
        <p:nvPicPr>
          <p:cNvPr id="11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828800"/>
            <a:ext cx="30480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987" name="Picture 3" descr="F:\Javed\MDM Photo cooks\IMG-20180309-WA0008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4343400"/>
            <a:ext cx="2895600" cy="2514600"/>
          </a:xfrm>
          <a:prstGeom prst="rect">
            <a:avLst/>
          </a:prstGeom>
          <a:noFill/>
        </p:spPr>
      </p:pic>
      <p:pic>
        <p:nvPicPr>
          <p:cNvPr id="41988" name="Picture 4" descr="F:\Javed\MDM Photo cooks\IMG-20180309-WA0006.jpg">
            <a:hlinkClick r:id="rId8" action="ppaction://hlinkfile"/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971800" y="4419600"/>
            <a:ext cx="3048000" cy="2438400"/>
          </a:xfrm>
          <a:prstGeom prst="rect">
            <a:avLst/>
          </a:prstGeom>
          <a:noFill/>
        </p:spPr>
      </p:pic>
      <p:pic>
        <p:nvPicPr>
          <p:cNvPr id="14" name="Picture 1" descr="MDM LOGO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610600" y="0"/>
            <a:ext cx="533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074" name="Object 2">
            <a:hlinkClick r:id="rId8" action="ppaction://hlinkfile"/>
          </p:cNvPr>
          <p:cNvGraphicFramePr>
            <a:graphicFrameLocks noChangeAspect="1"/>
          </p:cNvGraphicFramePr>
          <p:nvPr/>
        </p:nvGraphicFramePr>
        <p:xfrm>
          <a:off x="0" y="609600"/>
          <a:ext cx="9144000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" name="Packager Shell Object" showAsIcon="1" r:id="rId11" imgW="2324520" imgH="685800" progId="Package">
                  <p:embed/>
                </p:oleObj>
              </mc:Choice>
              <mc:Fallback>
                <p:oleObj name="Packager Shell Object" showAsIcon="1" r:id="rId11" imgW="2324520" imgH="685800" progId="Package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609600"/>
                        <a:ext cx="9144000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75" name="Picture 3" descr="C:\Users\ACCER\Desktop\mdm photos\IMG-20180617-WA0007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096000" y="4343400"/>
            <a:ext cx="3048000" cy="2514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228600" y="1905000"/>
          <a:ext cx="8715437" cy="3771131"/>
        </p:xfrm>
        <a:graphic>
          <a:graphicData uri="http://schemas.openxmlformats.org/drawingml/2006/table">
            <a:tbl>
              <a:tblPr/>
              <a:tblGrid>
                <a:gridCol w="4153449"/>
                <a:gridCol w="1361796"/>
                <a:gridCol w="1702246"/>
                <a:gridCol w="1497946"/>
              </a:tblGrid>
              <a:tr h="500066">
                <a:tc rowSpan="2">
                  <a:txBody>
                    <a:bodyPr/>
                    <a:lstStyle/>
                    <a:p>
                      <a:pPr algn="ctr" fontAlgn="t"/>
                      <a:r>
                        <a:rPr kumimoji="0" lang="en-US" sz="2000" b="1" i="0" u="none" strike="noStrike" kern="1200" dirty="0" smtClean="0">
                          <a:solidFill>
                            <a:srgbClr val="0000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Indicator</a:t>
                      </a:r>
                    </a:p>
                  </a:txBody>
                  <a:tcPr marL="6513" marR="6513" marT="65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rgbClr val="000000"/>
                          </a:solidFill>
                          <a:latin typeface="Bookman Old Style" pitchFamily="18" charset="0"/>
                        </a:rPr>
                        <a:t>No. of Schools / Centers</a:t>
                      </a:r>
                      <a:endParaRPr lang="en-IN" sz="2000" b="1" dirty="0" smtClean="0"/>
                    </a:p>
                  </a:txBody>
                  <a:tcPr marL="6513" marR="6513" marT="65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2862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kumimoji="0" lang="en-US" sz="2000" b="1" i="0" u="none" strike="noStrike" kern="1200" dirty="0" smtClean="0">
                          <a:solidFill>
                            <a:srgbClr val="0000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Jammu</a:t>
                      </a:r>
                    </a:p>
                  </a:txBody>
                  <a:tcPr marL="6513" marR="6513" marT="65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kumimoji="0" lang="en-US" sz="2000" b="1" i="0" u="none" strike="noStrike" kern="1200" dirty="0" smtClean="0">
                          <a:solidFill>
                            <a:srgbClr val="0000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Kashmir</a:t>
                      </a:r>
                    </a:p>
                  </a:txBody>
                  <a:tcPr marL="6513" marR="6513" marT="65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kumimoji="0" lang="en-US" sz="2000" b="1" i="0" u="none" strike="noStrike" kern="1200" dirty="0" smtClean="0">
                          <a:solidFill>
                            <a:srgbClr val="0000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Total</a:t>
                      </a:r>
                    </a:p>
                  </a:txBody>
                  <a:tcPr marL="6513" marR="6513" marT="65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</a:tr>
              <a:tr h="658025"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latin typeface="Bookman Old Style" pitchFamily="18" charset="0"/>
                        </a:rPr>
                        <a:t>No. of Schools</a:t>
                      </a:r>
                      <a:r>
                        <a:rPr lang="en-US" sz="2000" b="1" i="0" u="none" strike="noStrike" baseline="0" dirty="0" smtClean="0">
                          <a:solidFill>
                            <a:srgbClr val="000000"/>
                          </a:solidFill>
                          <a:latin typeface="Bookman Old Style" pitchFamily="18" charset="0"/>
                        </a:rPr>
                        <a:t> covered under MDM Scheme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Bookman Old Style" pitchFamily="18" charset="0"/>
                      </a:endParaRPr>
                    </a:p>
                  </a:txBody>
                  <a:tcPr marL="6513" marR="6513" marT="65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kumimoji="0" lang="en-US" sz="2000" b="1" i="0" u="none" strike="noStrike" kern="1200" dirty="0" smtClean="0">
                          <a:solidFill>
                            <a:srgbClr val="0000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12006</a:t>
                      </a:r>
                    </a:p>
                  </a:txBody>
                  <a:tcPr marL="6513" marR="6513" marT="65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kumimoji="0" lang="en-US" sz="2000" b="1" i="0" u="none" strike="noStrike" kern="1200" dirty="0" smtClean="0">
                          <a:solidFill>
                            <a:srgbClr val="0000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11124</a:t>
                      </a:r>
                    </a:p>
                  </a:txBody>
                  <a:tcPr marL="6513" marR="6513" marT="65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kumimoji="0" lang="en-US" sz="2000" b="1" i="0" u="none" strike="noStrike" kern="1200" dirty="0" smtClean="0">
                          <a:solidFill>
                            <a:srgbClr val="0000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23130</a:t>
                      </a:r>
                    </a:p>
                  </a:txBody>
                  <a:tcPr marL="6513" marR="6513" marT="65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770735"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latin typeface="Bookman Old Style" pitchFamily="18" charset="0"/>
                        </a:rPr>
                        <a:t>No. of Schools with gas based cooking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Bookman Old Style" pitchFamily="18" charset="0"/>
                      </a:endParaRPr>
                    </a:p>
                  </a:txBody>
                  <a:tcPr marL="6513" marR="6513" marT="65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kumimoji="0" lang="en-US" sz="2000" b="1" i="0" u="none" strike="noStrike" kern="1200" dirty="0" smtClean="0">
                          <a:solidFill>
                            <a:srgbClr val="0000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6404</a:t>
                      </a:r>
                    </a:p>
                  </a:txBody>
                  <a:tcPr marL="6513" marR="6513" marT="65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kumimoji="0" lang="en-US" sz="2000" b="1" i="0" u="none" strike="noStrike" kern="1200" dirty="0" smtClean="0">
                          <a:solidFill>
                            <a:srgbClr val="0000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8136</a:t>
                      </a:r>
                    </a:p>
                  </a:txBody>
                  <a:tcPr marL="6513" marR="6513" marT="65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kumimoji="0" lang="en-US" sz="2000" b="1" i="0" u="none" strike="noStrike" kern="1200" dirty="0" smtClean="0">
                          <a:solidFill>
                            <a:srgbClr val="0000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14540</a:t>
                      </a:r>
                    </a:p>
                  </a:txBody>
                  <a:tcPr marL="6513" marR="6513" marT="65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  <a:tr h="627859"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latin typeface="Bookman Old Style" pitchFamily="18" charset="0"/>
                        </a:rPr>
                        <a:t>No. of Schools having toilet facility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Bookman Old Style" pitchFamily="18" charset="0"/>
                      </a:endParaRPr>
                    </a:p>
                  </a:txBody>
                  <a:tcPr marL="6513" marR="6513" marT="65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kumimoji="0" lang="en-US" sz="2000" b="1" i="0" u="none" strike="noStrike" kern="1200" dirty="0" smtClean="0">
                          <a:solidFill>
                            <a:srgbClr val="0000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11254</a:t>
                      </a:r>
                    </a:p>
                  </a:txBody>
                  <a:tcPr marL="6513" marR="6513" marT="65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kumimoji="0" lang="en-US" sz="2000" b="1" i="0" u="none" strike="noStrike" kern="1200" dirty="0" smtClean="0">
                          <a:solidFill>
                            <a:srgbClr val="0000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10057</a:t>
                      </a:r>
                    </a:p>
                  </a:txBody>
                  <a:tcPr marL="6513" marR="6513" marT="65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kumimoji="0" lang="en-US" sz="2000" b="1" i="0" u="none" strike="noStrike" kern="1200" dirty="0" smtClean="0">
                          <a:solidFill>
                            <a:srgbClr val="0000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21311</a:t>
                      </a:r>
                    </a:p>
                  </a:txBody>
                  <a:tcPr marL="6513" marR="6513" marT="65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  <a:tr h="785818"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latin typeface="Bookman Old Style" pitchFamily="18" charset="0"/>
                        </a:rPr>
                        <a:t>No. of Schools with drinking water facility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Bookman Old Style" pitchFamily="18" charset="0"/>
                      </a:endParaRPr>
                    </a:p>
                  </a:txBody>
                  <a:tcPr marL="6513" marR="6513" marT="65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kumimoji="0" lang="en-US" sz="2000" b="1" i="0" u="none" strike="noStrike" kern="1200" dirty="0" smtClean="0">
                          <a:solidFill>
                            <a:srgbClr val="0000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9930</a:t>
                      </a:r>
                    </a:p>
                  </a:txBody>
                  <a:tcPr marL="6513" marR="6513" marT="65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kumimoji="0" lang="en-US" sz="2000" b="1" i="0" u="none" strike="noStrike" kern="1200" dirty="0" smtClean="0">
                          <a:solidFill>
                            <a:srgbClr val="0000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10591</a:t>
                      </a:r>
                    </a:p>
                  </a:txBody>
                  <a:tcPr marL="6513" marR="6513" marT="65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kumimoji="0" lang="en-US" sz="2000" b="1" i="0" u="none" strike="noStrike" kern="1200" dirty="0" smtClean="0">
                          <a:solidFill>
                            <a:srgbClr val="0000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20521</a:t>
                      </a:r>
                    </a:p>
                  </a:txBody>
                  <a:tcPr marL="6513" marR="6513" marT="65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228600" y="685800"/>
            <a:ext cx="8715436" cy="707886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 w="57150"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0000"/>
                </a:solidFill>
                <a:latin typeface="Bookman Old Style" pitchFamily="18" charset="0"/>
              </a:rPr>
              <a:t>Availability of Infrastructure</a:t>
            </a:r>
            <a:endParaRPr lang="en-IN" sz="4000" b="1" dirty="0"/>
          </a:p>
        </p:txBody>
      </p:sp>
      <p:pic>
        <p:nvPicPr>
          <p:cNvPr id="4" name="Picture 1" descr="MDM LOGO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10600" y="0"/>
            <a:ext cx="533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0" y="685800"/>
            <a:ext cx="9144000" cy="5632311"/>
          </a:xfrm>
          <a:prstGeom prst="rect">
            <a:avLst/>
          </a:prstGeom>
          <a:solidFill>
            <a:schemeClr val="bg2">
              <a:lumMod val="90000"/>
            </a:schemeClr>
          </a:solidFill>
          <a:ln w="76200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u="sng" dirty="0" smtClean="0">
                <a:solidFill>
                  <a:schemeClr val="tx2">
                    <a:lumMod val="50000"/>
                  </a:schemeClr>
                </a:solidFill>
                <a:latin typeface="Bookman Old Style" pitchFamily="18" charset="0"/>
                <a:ea typeface="Batang" charset="-127"/>
                <a:cs typeface="Aharoni" charset="0"/>
              </a:rPr>
              <a:t>CONSTRUCTION OF KCSs </a:t>
            </a:r>
            <a:r>
              <a:rPr lang="en-US" sz="2400" b="1" u="sng" dirty="0" smtClean="0">
                <a:latin typeface="Bookman Old Style" pitchFamily="18" charset="0"/>
                <a:ea typeface="Arial" pitchFamily="34" charset="0"/>
                <a:cs typeface="Arial" pitchFamily="34" charset="0"/>
              </a:rPr>
              <a:t>(Central Assistance)</a:t>
            </a:r>
            <a:r>
              <a:rPr lang="en-US" sz="2400" b="1" u="sng" dirty="0" smtClean="0">
                <a:solidFill>
                  <a:schemeClr val="tx2">
                    <a:lumMod val="50000"/>
                  </a:schemeClr>
                </a:solidFill>
                <a:latin typeface="Bookman Old Style" pitchFamily="18" charset="0"/>
                <a:ea typeface="Batang" charset="-127"/>
                <a:cs typeface="Aharoni" charset="0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b="1" u="sng" dirty="0" smtClean="0">
              <a:solidFill>
                <a:schemeClr val="tx2">
                  <a:lumMod val="50000"/>
                </a:schemeClr>
              </a:solidFill>
              <a:latin typeface="Bookman Old Style" pitchFamily="18" charset="0"/>
              <a:ea typeface="Batang" charset="-127"/>
              <a:cs typeface="Aharoni" charset="0"/>
            </a:endParaRPr>
          </a:p>
          <a:p>
            <a:pPr marL="360363" lvl="0" indent="-360363" algn="just" fontAlgn="base">
              <a:spcBef>
                <a:spcPct val="0"/>
              </a:spcBef>
              <a:spcAft>
                <a:spcPct val="0"/>
              </a:spcAft>
              <a:buClr>
                <a:schemeClr val="accent2">
                  <a:lumMod val="50000"/>
                </a:schemeClr>
              </a:buClr>
              <a:buFont typeface="Wingdings" pitchFamily="2" charset="2"/>
              <a:buChar char="v"/>
            </a:pPr>
            <a:r>
              <a:rPr lang="en-IN" b="1" dirty="0" smtClean="0">
                <a:latin typeface="Bookman Old Style" pitchFamily="18" charset="0"/>
                <a:ea typeface="Arial" pitchFamily="34" charset="0"/>
                <a:cs typeface="Arial" pitchFamily="34" charset="0"/>
              </a:rPr>
              <a:t>11815 Kitchen-cum-Stores with the financial implication of Rs. 8393.63 </a:t>
            </a:r>
            <a:r>
              <a:rPr lang="en-IN" b="1" dirty="0" err="1" smtClean="0">
                <a:latin typeface="Bookman Old Style" pitchFamily="18" charset="0"/>
                <a:ea typeface="Arial" pitchFamily="34" charset="0"/>
                <a:cs typeface="Arial" pitchFamily="34" charset="0"/>
              </a:rPr>
              <a:t>lacs</a:t>
            </a:r>
            <a:r>
              <a:rPr lang="en-IN" b="1" dirty="0" smtClean="0">
                <a:latin typeface="Bookman Old Style" pitchFamily="18" charset="0"/>
                <a:ea typeface="Arial" pitchFamily="34" charset="0"/>
                <a:cs typeface="Arial" pitchFamily="34" charset="0"/>
              </a:rPr>
              <a:t> sanctioned by MHRD from the year 2006-07 to 2011-12.</a:t>
            </a:r>
            <a:endParaRPr lang="en-US" b="1" dirty="0" smtClean="0">
              <a:latin typeface="Bookman Old Style" pitchFamily="18" charset="0"/>
              <a:ea typeface="Arial" pitchFamily="34" charset="0"/>
              <a:cs typeface="Arial" pitchFamily="34" charset="0"/>
            </a:endParaRPr>
          </a:p>
          <a:p>
            <a:pPr marL="360363" lvl="0" indent="-360363" algn="just" fontAlgn="base">
              <a:spcBef>
                <a:spcPct val="0"/>
              </a:spcBef>
              <a:spcAft>
                <a:spcPct val="0"/>
              </a:spcAft>
              <a:buClr>
                <a:schemeClr val="accent2">
                  <a:lumMod val="50000"/>
                </a:schemeClr>
              </a:buClr>
              <a:buFont typeface="Wingdings" pitchFamily="2" charset="2"/>
              <a:buChar char="v"/>
            </a:pPr>
            <a:r>
              <a:rPr lang="en-US" b="1" dirty="0" smtClean="0">
                <a:latin typeface="Bookman Old Style" pitchFamily="18" charset="0"/>
                <a:ea typeface="Arial" pitchFamily="34" charset="0"/>
                <a:cs typeface="Arial" pitchFamily="34" charset="0"/>
              </a:rPr>
              <a:t>7118 </a:t>
            </a:r>
            <a:r>
              <a:rPr lang="en-US" b="1" dirty="0">
                <a:latin typeface="Bookman Old Style" pitchFamily="18" charset="0"/>
                <a:ea typeface="Arial" pitchFamily="34" charset="0"/>
                <a:cs typeface="Arial" pitchFamily="34" charset="0"/>
              </a:rPr>
              <a:t>Kitchen-cum-Stores </a:t>
            </a:r>
            <a:r>
              <a:rPr lang="en-US" b="1" dirty="0" smtClean="0">
                <a:latin typeface="Bookman Old Style" pitchFamily="18" charset="0"/>
                <a:ea typeface="Arial" pitchFamily="34" charset="0"/>
                <a:cs typeface="Arial" pitchFamily="34" charset="0"/>
              </a:rPr>
              <a:t>with Rs. 4578.30 </a:t>
            </a:r>
            <a:r>
              <a:rPr lang="en-US" b="1" dirty="0" err="1" smtClean="0">
                <a:latin typeface="Bookman Old Style" pitchFamily="18" charset="0"/>
                <a:ea typeface="Arial" pitchFamily="34" charset="0"/>
                <a:cs typeface="Arial" pitchFamily="34" charset="0"/>
              </a:rPr>
              <a:t>lacs</a:t>
            </a:r>
            <a:r>
              <a:rPr lang="en-US" b="1" dirty="0" smtClean="0">
                <a:latin typeface="Bookman Old Style" pitchFamily="18" charset="0"/>
                <a:ea typeface="Arial" pitchFamily="34" charset="0"/>
                <a:cs typeface="Arial" pitchFamily="34" charset="0"/>
              </a:rPr>
              <a:t> (Central Assistance) have been constructed thereby leaving a balance of </a:t>
            </a:r>
            <a:r>
              <a:rPr lang="en-IN" b="1" dirty="0" smtClean="0">
                <a:latin typeface="Bookman Old Style" pitchFamily="18" charset="0"/>
                <a:ea typeface="Arial" pitchFamily="34" charset="0"/>
                <a:cs typeface="Arial" pitchFamily="34" charset="0"/>
              </a:rPr>
              <a:t>4697 Kitchen-cum-Stores with the financial involvement of Rs.3815.33 </a:t>
            </a:r>
            <a:r>
              <a:rPr lang="en-IN" b="1" dirty="0" err="1" smtClean="0">
                <a:latin typeface="Bookman Old Style" pitchFamily="18" charset="0"/>
                <a:ea typeface="Arial" pitchFamily="34" charset="0"/>
                <a:cs typeface="Arial" pitchFamily="34" charset="0"/>
              </a:rPr>
              <a:t>lacs</a:t>
            </a:r>
            <a:r>
              <a:rPr lang="en-IN" b="1" dirty="0" smtClean="0">
                <a:latin typeface="Bookman Old Style" pitchFamily="18" charset="0"/>
                <a:ea typeface="Arial" pitchFamily="34" charset="0"/>
                <a:cs typeface="Arial" pitchFamily="34" charset="0"/>
              </a:rPr>
              <a:t>.</a:t>
            </a:r>
          </a:p>
          <a:p>
            <a:pPr marL="360363" indent="-360363" algn="just" fontAlgn="base">
              <a:spcBef>
                <a:spcPct val="0"/>
              </a:spcBef>
              <a:spcAft>
                <a:spcPct val="0"/>
              </a:spcAft>
              <a:buClr>
                <a:schemeClr val="accent2">
                  <a:lumMod val="50000"/>
                </a:schemeClr>
              </a:buClr>
              <a:buFont typeface="Wingdings" pitchFamily="2" charset="2"/>
              <a:buChar char="v"/>
            </a:pPr>
            <a:r>
              <a:rPr lang="en-IN" b="1" dirty="0" smtClean="0">
                <a:latin typeface="Bookman Old Style" pitchFamily="18" charset="0"/>
                <a:ea typeface="Arial" pitchFamily="34" charset="0"/>
                <a:cs typeface="Arial" pitchFamily="34" charset="0"/>
              </a:rPr>
              <a:t>The State is in process to surrender Kitchen-cum-Stores having low per unit cost i.e. Rs. 0.60 </a:t>
            </a:r>
            <a:r>
              <a:rPr lang="en-IN" b="1" dirty="0" err="1" smtClean="0">
                <a:latin typeface="Bookman Old Style" pitchFamily="18" charset="0"/>
                <a:ea typeface="Arial" pitchFamily="34" charset="0"/>
                <a:cs typeface="Arial" pitchFamily="34" charset="0"/>
              </a:rPr>
              <a:t>lacs</a:t>
            </a:r>
            <a:r>
              <a:rPr lang="en-IN" b="1" dirty="0" smtClean="0">
                <a:latin typeface="Bookman Old Style" pitchFamily="18" charset="0"/>
                <a:ea typeface="Arial" pitchFamily="34" charset="0"/>
                <a:cs typeface="Arial" pitchFamily="34" charset="0"/>
              </a:rPr>
              <a:t>. </a:t>
            </a:r>
          </a:p>
          <a:p>
            <a:pPr marL="360363" indent="-360363" algn="just" fontAlgn="base">
              <a:spcBef>
                <a:spcPct val="0"/>
              </a:spcBef>
              <a:spcAft>
                <a:spcPct val="0"/>
              </a:spcAft>
              <a:buClr>
                <a:schemeClr val="accent2">
                  <a:lumMod val="50000"/>
                </a:schemeClr>
              </a:buClr>
              <a:buFont typeface="Wingdings" pitchFamily="2" charset="2"/>
              <a:buChar char="v"/>
            </a:pPr>
            <a:r>
              <a:rPr lang="en-IN" b="1" dirty="0" smtClean="0">
                <a:latin typeface="Bookman Old Style" pitchFamily="18" charset="0"/>
                <a:ea typeface="Arial" pitchFamily="34" charset="0"/>
                <a:cs typeface="Arial" pitchFamily="34" charset="0"/>
              </a:rPr>
              <a:t>The State Finance Department has desired to provide Utilization Certificate, Copy of authorization letters and audited figures from Accountant General’s Office for the purpose. </a:t>
            </a:r>
            <a:endParaRPr lang="en-US" b="1" dirty="0" smtClean="0">
              <a:latin typeface="Bookman Old Style" pitchFamily="18" charset="0"/>
              <a:ea typeface="Arial" pitchFamily="34" charset="0"/>
              <a:cs typeface="Arial" pitchFamily="34" charset="0"/>
            </a:endParaRPr>
          </a:p>
          <a:p>
            <a:pPr marL="360363" lvl="0" indent="-360363" algn="just" fontAlgn="base">
              <a:spcBef>
                <a:spcPct val="0"/>
              </a:spcBef>
              <a:spcAft>
                <a:spcPct val="0"/>
              </a:spcAft>
              <a:buClr>
                <a:schemeClr val="accent2">
                  <a:lumMod val="50000"/>
                </a:schemeClr>
              </a:buClr>
              <a:buFont typeface="Wingdings" pitchFamily="2" charset="2"/>
              <a:buChar char="v"/>
            </a:pPr>
            <a:r>
              <a:rPr lang="en-IN" b="1" dirty="0" smtClean="0">
                <a:latin typeface="Bookman Old Style" pitchFamily="18" charset="0"/>
                <a:ea typeface="Arial" pitchFamily="34" charset="0"/>
                <a:cs typeface="Arial" pitchFamily="34" charset="0"/>
              </a:rPr>
              <a:t>Director, School Education Jammu/Kashmir were asked to submit Utilization Certificate and audited certificate/figures from Accountant General’s Office duly signed by the competent authority for its submission to the State Finance Department.</a:t>
            </a:r>
          </a:p>
          <a:p>
            <a:pPr marL="360363" lvl="0" indent="-360363" algn="just" fontAlgn="base">
              <a:spcBef>
                <a:spcPct val="0"/>
              </a:spcBef>
              <a:spcAft>
                <a:spcPct val="0"/>
              </a:spcAft>
              <a:buClr>
                <a:schemeClr val="accent2">
                  <a:lumMod val="50000"/>
                </a:schemeClr>
              </a:buClr>
            </a:pPr>
            <a:endParaRPr lang="en-IN" sz="1200" b="1" dirty="0" smtClean="0">
              <a:latin typeface="Bookman Old Style" pitchFamily="18" charset="0"/>
              <a:ea typeface="Arial" pitchFamily="34" charset="0"/>
              <a:cs typeface="Arial" pitchFamily="34" charset="0"/>
            </a:endParaRPr>
          </a:p>
          <a:p>
            <a:pPr marL="360363" indent="-360363" algn="just" fontAlgn="base">
              <a:spcBef>
                <a:spcPct val="0"/>
              </a:spcBef>
              <a:spcAft>
                <a:spcPct val="0"/>
              </a:spcAft>
              <a:buClr>
                <a:schemeClr val="accent2">
                  <a:lumMod val="50000"/>
                </a:schemeClr>
              </a:buClr>
            </a:pPr>
            <a:r>
              <a:rPr lang="en-US" sz="2400" b="1" u="sng" dirty="0" smtClean="0">
                <a:solidFill>
                  <a:schemeClr val="tx2">
                    <a:lumMod val="50000"/>
                  </a:schemeClr>
                </a:solidFill>
                <a:latin typeface="Bookman Old Style" pitchFamily="18" charset="0"/>
                <a:ea typeface="Batang" charset="-127"/>
                <a:cs typeface="Aharoni" charset="0"/>
              </a:rPr>
              <a:t>CONSTRUCTION OF KCSs (Convergence) </a:t>
            </a:r>
          </a:p>
          <a:p>
            <a:pPr marL="342900" lvl="0" indent="-342900" algn="just" fontAlgn="base">
              <a:spcBef>
                <a:spcPct val="0"/>
              </a:spcBef>
              <a:spcAft>
                <a:spcPct val="0"/>
              </a:spcAft>
              <a:buClr>
                <a:schemeClr val="accent2">
                  <a:lumMod val="50000"/>
                </a:schemeClr>
              </a:buClr>
              <a:buFont typeface="Wingdings" pitchFamily="2" charset="2"/>
              <a:buChar char="v"/>
            </a:pPr>
            <a:r>
              <a:rPr lang="en-IN" b="1" dirty="0" smtClean="0">
                <a:latin typeface="Bookman Old Style" pitchFamily="18" charset="0"/>
                <a:ea typeface="Arial" pitchFamily="34" charset="0"/>
                <a:cs typeface="Arial" pitchFamily="34" charset="0"/>
              </a:rPr>
              <a:t>6685 Kitchen-cum-Stores have been constructed through convergence </a:t>
            </a:r>
            <a:r>
              <a:rPr lang="en-IN" b="1" dirty="0" err="1" smtClean="0">
                <a:latin typeface="Bookman Old Style" pitchFamily="18" charset="0"/>
                <a:ea typeface="Arial" pitchFamily="34" charset="0"/>
                <a:cs typeface="Arial" pitchFamily="34" charset="0"/>
              </a:rPr>
              <a:t>upto</a:t>
            </a:r>
            <a:r>
              <a:rPr lang="en-IN" b="1" dirty="0" smtClean="0">
                <a:latin typeface="Bookman Old Style" pitchFamily="18" charset="0"/>
                <a:ea typeface="Arial" pitchFamily="34" charset="0"/>
                <a:cs typeface="Arial" pitchFamily="34" charset="0"/>
              </a:rPr>
              <a:t> march 2018. </a:t>
            </a:r>
            <a:endParaRPr lang="en-US" b="1" dirty="0" smtClean="0">
              <a:latin typeface="Bookman Old Style" pitchFamily="18" charset="0"/>
              <a:ea typeface="Arial" pitchFamily="34" charset="0"/>
              <a:cs typeface="Arial" pitchFamily="34" charset="0"/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38100" y="0"/>
            <a:ext cx="9105900" cy="477054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63500">
            <a:solidFill>
              <a:schemeClr val="tx2">
                <a:lumMod val="50000"/>
              </a:schemeClr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500" b="1" i="0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Bookman Old Style" pitchFamily="18" charset="0"/>
                <a:ea typeface="Arial" pitchFamily="34" charset="0"/>
                <a:cs typeface="Arial" pitchFamily="34" charset="0"/>
              </a:rPr>
              <a:t>CONSTRUCTION</a:t>
            </a:r>
            <a:r>
              <a:rPr kumimoji="0" lang="en-US" sz="2500" b="1" i="0" strike="noStrike" cap="none" normalizeH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Bookman Old Style" pitchFamily="18" charset="0"/>
                <a:ea typeface="Arial" pitchFamily="34" charset="0"/>
                <a:cs typeface="Arial" pitchFamily="34" charset="0"/>
              </a:rPr>
              <a:t> OF KITCHEN CUM STORES</a:t>
            </a:r>
            <a:endParaRPr kumimoji="0" lang="en-US" sz="2500" b="0" i="0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1" descr="MDM LOGO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10600" y="0"/>
            <a:ext cx="533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38100" y="228600"/>
            <a:ext cx="9105900" cy="477054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63500">
            <a:solidFill>
              <a:schemeClr val="tx2">
                <a:lumMod val="50000"/>
              </a:schemeClr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500" b="1" i="0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Bookman Old Style" pitchFamily="18" charset="0"/>
                <a:ea typeface="Arial" pitchFamily="34" charset="0"/>
                <a:cs typeface="Arial" pitchFamily="34" charset="0"/>
              </a:rPr>
              <a:t>CONSTRUCTION</a:t>
            </a:r>
            <a:r>
              <a:rPr kumimoji="0" lang="en-US" sz="2500" b="1" i="0" strike="noStrike" cap="none" normalizeH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Bookman Old Style" pitchFamily="18" charset="0"/>
                <a:ea typeface="Arial" pitchFamily="34" charset="0"/>
                <a:cs typeface="Arial" pitchFamily="34" charset="0"/>
              </a:rPr>
              <a:t> OF KITCHEN CUM STORES</a:t>
            </a:r>
            <a:endParaRPr kumimoji="0" lang="en-US" sz="2500" b="0" i="0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1" descr="MDM LOGO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10600" y="0"/>
            <a:ext cx="533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G:\School\A View of construction Kitched Shed at BMS Kaloos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762000"/>
            <a:ext cx="44958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0" name="Picture 2" descr="C:\Users\ACCER\Desktop\mdm photos\IMG-20180618-WA002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762000"/>
            <a:ext cx="4572000" cy="2971800"/>
          </a:xfrm>
          <a:prstGeom prst="rect">
            <a:avLst/>
          </a:prstGeom>
          <a:noFill/>
        </p:spPr>
      </p:pic>
      <p:pic>
        <p:nvPicPr>
          <p:cNvPr id="32771" name="Picture 3" descr="C:\Users\ACCER\Desktop\mdm photos\IMG-20180618-WA0022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3810000"/>
            <a:ext cx="4495800" cy="3048000"/>
          </a:xfrm>
          <a:prstGeom prst="rect">
            <a:avLst/>
          </a:prstGeom>
          <a:noFill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572000" y="3810000"/>
            <a:ext cx="4572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228600" y="1219200"/>
            <a:ext cx="8610600" cy="4339650"/>
          </a:xfrm>
          <a:prstGeom prst="rect">
            <a:avLst/>
          </a:prstGeom>
          <a:solidFill>
            <a:schemeClr val="bg2">
              <a:lumMod val="90000"/>
            </a:schemeClr>
          </a:solidFill>
          <a:ln w="76200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Clr>
                <a:schemeClr val="accent2">
                  <a:lumMod val="50000"/>
                </a:schemeClr>
              </a:buClr>
            </a:pPr>
            <a:r>
              <a:rPr lang="en-US" sz="3200" b="1" u="sng" dirty="0" smtClean="0">
                <a:solidFill>
                  <a:schemeClr val="tx2">
                    <a:lumMod val="50000"/>
                  </a:schemeClr>
                </a:solidFill>
                <a:latin typeface="Bookman Old Style" pitchFamily="18" charset="0"/>
                <a:ea typeface="Batang" charset="-127"/>
                <a:cs typeface="Aharoni" charset="0"/>
              </a:rPr>
              <a:t>KITCHEN DEVICES</a:t>
            </a:r>
          </a:p>
          <a:p>
            <a:pPr marL="522288" indent="-522288" algn="just">
              <a:buFont typeface="Wingdings" pitchFamily="2" charset="2"/>
              <a:buChar char="v"/>
            </a:pPr>
            <a:r>
              <a:rPr lang="en-IN" b="1" dirty="0" smtClean="0">
                <a:latin typeface="Bookman Old Style" pitchFamily="18" charset="0"/>
                <a:ea typeface="Arial" pitchFamily="34" charset="0"/>
                <a:cs typeface="Arial" pitchFamily="34" charset="0"/>
              </a:rPr>
              <a:t>Against 23623 No. of Kitchen Devices sanctioned by the MHRD, </a:t>
            </a:r>
            <a:r>
              <a:rPr lang="en-IN" b="1" dirty="0" err="1" smtClean="0">
                <a:latin typeface="Bookman Old Style" pitchFamily="18" charset="0"/>
                <a:ea typeface="Arial" pitchFamily="34" charset="0"/>
                <a:cs typeface="Arial" pitchFamily="34" charset="0"/>
              </a:rPr>
              <a:t>GoI</a:t>
            </a:r>
            <a:r>
              <a:rPr lang="en-IN" b="1" dirty="0" smtClean="0">
                <a:latin typeface="Bookman Old Style" pitchFamily="18" charset="0"/>
                <a:ea typeface="Arial" pitchFamily="34" charset="0"/>
                <a:cs typeface="Arial" pitchFamily="34" charset="0"/>
              </a:rPr>
              <a:t>, 22312 No. of Kitchen Devices have been procured, thereby leaving 1311 Kitchen Devices with the financial involvement of Rs. 65.55 </a:t>
            </a:r>
            <a:r>
              <a:rPr lang="en-IN" b="1" dirty="0" err="1" smtClean="0">
                <a:latin typeface="Bookman Old Style" pitchFamily="18" charset="0"/>
                <a:ea typeface="Arial" pitchFamily="34" charset="0"/>
                <a:cs typeface="Arial" pitchFamily="34" charset="0"/>
              </a:rPr>
              <a:t>lacs</a:t>
            </a:r>
            <a:r>
              <a:rPr lang="en-IN" b="1" dirty="0" smtClean="0">
                <a:latin typeface="Bookman Old Style" pitchFamily="18" charset="0"/>
                <a:ea typeface="Arial" pitchFamily="34" charset="0"/>
                <a:cs typeface="Arial" pitchFamily="34" charset="0"/>
              </a:rPr>
              <a:t> still to be procured.</a:t>
            </a:r>
          </a:p>
          <a:p>
            <a:pPr marL="522288" indent="-522288" algn="just"/>
            <a:endParaRPr lang="en-IN" b="1" dirty="0" smtClean="0">
              <a:latin typeface="Bookman Old Style" pitchFamily="18" charset="0"/>
              <a:ea typeface="Arial" pitchFamily="34" charset="0"/>
              <a:cs typeface="Arial" pitchFamily="34" charset="0"/>
            </a:endParaRPr>
          </a:p>
          <a:p>
            <a:pPr marL="522288" indent="-522288" algn="just">
              <a:buFont typeface="Wingdings" pitchFamily="2" charset="2"/>
              <a:buChar char="v"/>
            </a:pPr>
            <a:r>
              <a:rPr lang="en-IN" b="1" dirty="0" smtClean="0">
                <a:latin typeface="Bookman Old Style" pitchFamily="18" charset="0"/>
                <a:ea typeface="Arial" pitchFamily="34" charset="0"/>
                <a:cs typeface="Arial" pitchFamily="34" charset="0"/>
              </a:rPr>
              <a:t>The School Education Department is in touch with the State Finance Department for revalidation of unspent balance of Rs 65.55. </a:t>
            </a:r>
            <a:r>
              <a:rPr lang="en-IN" b="1" dirty="0" err="1" smtClean="0">
                <a:latin typeface="Bookman Old Style" pitchFamily="18" charset="0"/>
                <a:ea typeface="Arial" pitchFamily="34" charset="0"/>
                <a:cs typeface="Arial" pitchFamily="34" charset="0"/>
              </a:rPr>
              <a:t>lacs</a:t>
            </a:r>
            <a:r>
              <a:rPr lang="en-IN" b="1" dirty="0" smtClean="0">
                <a:latin typeface="Bookman Old Style" pitchFamily="18" charset="0"/>
                <a:ea typeface="Arial" pitchFamily="34" charset="0"/>
                <a:cs typeface="Arial" pitchFamily="34" charset="0"/>
              </a:rPr>
              <a:t> needed for the procurement of 1311 KDs.</a:t>
            </a:r>
          </a:p>
          <a:p>
            <a:pPr marL="522288" indent="-522288" algn="just"/>
            <a:endParaRPr lang="en-IN" b="1" dirty="0" smtClean="0">
              <a:latin typeface="Bookman Old Style" pitchFamily="18" charset="0"/>
              <a:ea typeface="Arial" pitchFamily="34" charset="0"/>
              <a:cs typeface="Arial" pitchFamily="34" charset="0"/>
            </a:endParaRPr>
          </a:p>
          <a:p>
            <a:pPr marL="522288" indent="-522288" algn="just">
              <a:buFont typeface="Wingdings" pitchFamily="2" charset="2"/>
              <a:buChar char="v"/>
            </a:pPr>
            <a:r>
              <a:rPr lang="en-IN" b="1" dirty="0" smtClean="0">
                <a:latin typeface="Bookman Old Style" pitchFamily="18" charset="0"/>
                <a:ea typeface="Arial" pitchFamily="34" charset="0"/>
                <a:cs typeface="Arial" pitchFamily="34" charset="0"/>
              </a:rPr>
              <a:t>MHRD has sanctioned Central Assistance of Rs. 1048.45 </a:t>
            </a:r>
            <a:r>
              <a:rPr lang="en-IN" b="1" dirty="0" err="1" smtClean="0">
                <a:latin typeface="Bookman Old Style" pitchFamily="18" charset="0"/>
                <a:ea typeface="Arial" pitchFamily="34" charset="0"/>
                <a:cs typeface="Arial" pitchFamily="34" charset="0"/>
              </a:rPr>
              <a:t>lacs</a:t>
            </a:r>
            <a:r>
              <a:rPr lang="en-IN" b="1" dirty="0" smtClean="0">
                <a:latin typeface="Bookman Old Style" pitchFamily="18" charset="0"/>
                <a:ea typeface="Arial" pitchFamily="34" charset="0"/>
                <a:cs typeface="Arial" pitchFamily="34" charset="0"/>
              </a:rPr>
              <a:t> for the procurement of 20969 No. of Kitchen Devices in the PAB-MDM 2015-16 (201 new and 8885 replacements) and PAB-MDM 2017-18 (44 new and 11839 replacements).</a:t>
            </a:r>
          </a:p>
          <a:p>
            <a:pPr marL="522288" indent="-522288" algn="just"/>
            <a:endParaRPr lang="en-US" sz="1000" b="1" dirty="0" smtClean="0">
              <a:latin typeface="Bookman Old Style" pitchFamily="18" charset="0"/>
              <a:ea typeface="Arial" pitchFamily="34" charset="0"/>
              <a:cs typeface="Arial" pitchFamily="34" charset="0"/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38100" y="357166"/>
            <a:ext cx="9105900" cy="52322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63500">
            <a:solidFill>
              <a:schemeClr val="tx2">
                <a:lumMod val="50000"/>
              </a:schemeClr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strike="noStrike" cap="none" normalizeH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Bookman Old Style" pitchFamily="18" charset="0"/>
                <a:ea typeface="Arial" pitchFamily="34" charset="0"/>
                <a:cs typeface="Arial" pitchFamily="34" charset="0"/>
              </a:rPr>
              <a:t>PROCUREMENT OF KITCHEN DEVICES</a:t>
            </a:r>
            <a:endParaRPr kumimoji="0" lang="en-US" sz="2800" b="0" i="0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1" descr="MDM LOGO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10600" y="0"/>
            <a:ext cx="533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0" y="990600"/>
            <a:ext cx="9144000" cy="547842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571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441325" indent="-252413" algn="just" fontAlgn="base">
              <a:spcBef>
                <a:spcPct val="0"/>
              </a:spcBef>
              <a:spcAft>
                <a:spcPct val="0"/>
              </a:spcAft>
              <a:buClr>
                <a:schemeClr val="accent2">
                  <a:lumMod val="50000"/>
                </a:schemeClr>
              </a:buClr>
            </a:pPr>
            <a:r>
              <a:rPr lang="en-US" sz="2200" b="1" u="sng" dirty="0" err="1" smtClean="0">
                <a:solidFill>
                  <a:schemeClr val="accent5">
                    <a:lumMod val="75000"/>
                  </a:schemeClr>
                </a:solidFill>
                <a:latin typeface="Bookman Old Style" pitchFamily="18" charset="0"/>
                <a:ea typeface="Batang" charset="-127"/>
                <a:cs typeface="Aharoni" charset="0"/>
              </a:rPr>
              <a:t>Äkshay</a:t>
            </a:r>
            <a:r>
              <a:rPr lang="en-US" sz="2200" b="1" u="sng" dirty="0" smtClean="0">
                <a:solidFill>
                  <a:schemeClr val="accent5">
                    <a:lumMod val="75000"/>
                  </a:schemeClr>
                </a:solidFill>
                <a:latin typeface="Bookman Old Style" pitchFamily="18" charset="0"/>
                <a:ea typeface="Batang" charset="-127"/>
                <a:cs typeface="Aharoni" charset="0"/>
              </a:rPr>
              <a:t> </a:t>
            </a:r>
            <a:r>
              <a:rPr lang="en-US" sz="2200" b="1" u="sng" dirty="0" err="1" smtClean="0">
                <a:solidFill>
                  <a:schemeClr val="accent5">
                    <a:lumMod val="75000"/>
                  </a:schemeClr>
                </a:solidFill>
                <a:latin typeface="Bookman Old Style" pitchFamily="18" charset="0"/>
                <a:ea typeface="Batang" charset="-127"/>
                <a:cs typeface="Aharoni" charset="0"/>
              </a:rPr>
              <a:t>Patra</a:t>
            </a:r>
            <a:r>
              <a:rPr lang="en-US" sz="2200" b="1" u="sng" dirty="0" smtClean="0">
                <a:solidFill>
                  <a:schemeClr val="accent5">
                    <a:lumMod val="75000"/>
                  </a:schemeClr>
                </a:solidFill>
                <a:latin typeface="Bookman Old Style" pitchFamily="18" charset="0"/>
                <a:ea typeface="Batang" charset="-127"/>
                <a:cs typeface="Aharoni" charset="0"/>
              </a:rPr>
              <a:t> (NGO)</a:t>
            </a:r>
            <a:endParaRPr lang="en-US" sz="2200" b="1" u="sng" dirty="0">
              <a:solidFill>
                <a:schemeClr val="accent5">
                  <a:lumMod val="75000"/>
                </a:schemeClr>
              </a:solidFill>
              <a:latin typeface="Bookman Old Style" pitchFamily="18" charset="0"/>
              <a:ea typeface="Batang" charset="-127"/>
              <a:cs typeface="Aharoni" charset="0"/>
            </a:endParaRPr>
          </a:p>
          <a:p>
            <a:pPr marL="338138" indent="-277813" algn="just" fontAlgn="base">
              <a:spcBef>
                <a:spcPct val="0"/>
              </a:spcBef>
              <a:spcAft>
                <a:spcPct val="0"/>
              </a:spcAft>
              <a:buClr>
                <a:schemeClr val="accent2">
                  <a:lumMod val="50000"/>
                </a:schemeClr>
              </a:buClr>
              <a:buFont typeface="Wingdings" pitchFamily="2" charset="2"/>
              <a:buChar char="v"/>
            </a:pPr>
            <a:r>
              <a:rPr lang="en-US" sz="2200" b="1" dirty="0" smtClean="0">
                <a:solidFill>
                  <a:srgbClr val="2E3917"/>
                </a:solidFill>
                <a:latin typeface="Bookman Old Style" pitchFamily="18" charset="0"/>
                <a:ea typeface="Batang" charset="-127"/>
                <a:cs typeface="Aharoni" charset="0"/>
              </a:rPr>
              <a:t>The department initiated process to provide meals to the beneficiaries (Students) at school level  through NGOs named as “</a:t>
            </a:r>
            <a:r>
              <a:rPr lang="en-US" sz="2200" b="1" dirty="0" err="1" smtClean="0">
                <a:solidFill>
                  <a:srgbClr val="2E3917"/>
                </a:solidFill>
                <a:latin typeface="Bookman Old Style" pitchFamily="18" charset="0"/>
                <a:ea typeface="Batang" charset="-127"/>
                <a:cs typeface="Aharoni" charset="0"/>
              </a:rPr>
              <a:t>Äkshay</a:t>
            </a:r>
            <a:r>
              <a:rPr lang="en-US" sz="2200" b="1" dirty="0" smtClean="0">
                <a:solidFill>
                  <a:srgbClr val="2E3917"/>
                </a:solidFill>
                <a:latin typeface="Bookman Old Style" pitchFamily="18" charset="0"/>
                <a:ea typeface="Batang" charset="-127"/>
                <a:cs typeface="Aharoni" charset="0"/>
              </a:rPr>
              <a:t> </a:t>
            </a:r>
            <a:r>
              <a:rPr lang="en-US" sz="2200" b="1" dirty="0" err="1" smtClean="0">
                <a:solidFill>
                  <a:srgbClr val="2E3917"/>
                </a:solidFill>
                <a:latin typeface="Bookman Old Style" pitchFamily="18" charset="0"/>
                <a:ea typeface="Batang" charset="-127"/>
                <a:cs typeface="Aharoni" charset="0"/>
              </a:rPr>
              <a:t>Patra</a:t>
            </a:r>
            <a:r>
              <a:rPr lang="en-US" sz="2200" b="1" dirty="0" smtClean="0">
                <a:solidFill>
                  <a:srgbClr val="2E3917"/>
                </a:solidFill>
                <a:latin typeface="Bookman Old Style" pitchFamily="18" charset="0"/>
                <a:ea typeface="Batang" charset="-127"/>
                <a:cs typeface="Aharoni" charset="0"/>
              </a:rPr>
              <a:t>” on pilot basis in the District of Jammu and Samba. MOU has been drafted and sent to the Revenue Department for their concurrence.</a:t>
            </a:r>
          </a:p>
          <a:p>
            <a:pPr marL="179388" algn="just" fontAlgn="base">
              <a:spcBef>
                <a:spcPct val="0"/>
              </a:spcBef>
              <a:spcAft>
                <a:spcPct val="0"/>
              </a:spcAft>
              <a:buClr>
                <a:schemeClr val="accent2">
                  <a:lumMod val="50000"/>
                </a:schemeClr>
              </a:buClr>
            </a:pPr>
            <a:endParaRPr lang="en-US" sz="1000" b="1" dirty="0" smtClean="0">
              <a:solidFill>
                <a:srgbClr val="2E3917"/>
              </a:solidFill>
              <a:latin typeface="Bookman Old Style" pitchFamily="18" charset="0"/>
              <a:ea typeface="Batang" charset="-127"/>
              <a:cs typeface="Aharoni" charset="0"/>
            </a:endParaRPr>
          </a:p>
          <a:p>
            <a:pPr marL="441325" lvl="0" indent="-268288" algn="just" fontAlgn="base">
              <a:spcBef>
                <a:spcPct val="0"/>
              </a:spcBef>
              <a:spcAft>
                <a:spcPct val="0"/>
              </a:spcAft>
              <a:buClr>
                <a:schemeClr val="accent2">
                  <a:lumMod val="50000"/>
                </a:schemeClr>
              </a:buClr>
            </a:pPr>
            <a:r>
              <a:rPr lang="en-US" sz="2200" b="1" u="sng" dirty="0" smtClean="0">
                <a:solidFill>
                  <a:schemeClr val="accent5">
                    <a:lumMod val="75000"/>
                  </a:schemeClr>
                </a:solidFill>
                <a:latin typeface="Bookman Old Style" pitchFamily="18" charset="0"/>
                <a:ea typeface="Batang" charset="-127"/>
                <a:cs typeface="Aharoni" charset="0"/>
              </a:rPr>
              <a:t>Automated </a:t>
            </a:r>
            <a:r>
              <a:rPr lang="en-US" sz="2200" b="1" u="sng" dirty="0">
                <a:solidFill>
                  <a:schemeClr val="accent5">
                    <a:lumMod val="75000"/>
                  </a:schemeClr>
                </a:solidFill>
                <a:latin typeface="Bookman Old Style" pitchFamily="18" charset="0"/>
                <a:ea typeface="Batang" charset="-127"/>
                <a:cs typeface="Aharoni" charset="0"/>
              </a:rPr>
              <a:t>Reporting &amp; Monitoring System (ARMS)</a:t>
            </a:r>
          </a:p>
          <a:p>
            <a:pPr marL="338138" indent="-338138" algn="just" fontAlgn="base">
              <a:spcBef>
                <a:spcPct val="0"/>
              </a:spcBef>
              <a:spcAft>
                <a:spcPct val="0"/>
              </a:spcAft>
              <a:buClr>
                <a:schemeClr val="accent2">
                  <a:lumMod val="50000"/>
                </a:schemeClr>
              </a:buClr>
              <a:buFont typeface="Wingdings" pitchFamily="2" charset="2"/>
              <a:buChar char="v"/>
            </a:pPr>
            <a:r>
              <a:rPr lang="en-US" sz="2200" b="1" dirty="0" smtClean="0">
                <a:solidFill>
                  <a:srgbClr val="2E3917"/>
                </a:solidFill>
                <a:latin typeface="Bookman Old Style" pitchFamily="18" charset="0"/>
                <a:ea typeface="Batang" charset="-127"/>
                <a:cs typeface="Aharoni" charset="0"/>
              </a:rPr>
              <a:t>On line daily Automated Reporting &amp; Monitoring System (ARMS) developed by NIC-HP  (www.mdmhp.nic,in) under MDM has been rolled out since Dec. 2017. </a:t>
            </a:r>
          </a:p>
          <a:p>
            <a:pPr marL="285750" marR="0" lvl="0" indent="-2857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2">
                  <a:lumMod val="50000"/>
                </a:schemeClr>
              </a:buClr>
              <a:buSzTx/>
              <a:tabLst/>
            </a:pPr>
            <a:endParaRPr lang="en-US" sz="1000" b="1" dirty="0" smtClean="0">
              <a:solidFill>
                <a:srgbClr val="2E3917"/>
              </a:solidFill>
              <a:latin typeface="Bookman Old Style" pitchFamily="18" charset="0"/>
              <a:ea typeface="Times New Roman" pitchFamily="18" charset="0"/>
              <a:cs typeface="Arial" pitchFamily="34" charset="0"/>
            </a:endParaRPr>
          </a:p>
          <a:p>
            <a:pPr marL="173038" lvl="0" algn="just" fontAlgn="base">
              <a:spcBef>
                <a:spcPct val="0"/>
              </a:spcBef>
              <a:spcAft>
                <a:spcPct val="0"/>
              </a:spcAft>
              <a:buClr>
                <a:schemeClr val="accent2">
                  <a:lumMod val="50000"/>
                </a:schemeClr>
              </a:buClr>
            </a:pPr>
            <a:r>
              <a:rPr lang="en-US" sz="2200" b="1" u="sng" dirty="0">
                <a:solidFill>
                  <a:schemeClr val="accent5">
                    <a:lumMod val="75000"/>
                  </a:schemeClr>
                </a:solidFill>
                <a:latin typeface="Bookman Old Style" pitchFamily="18" charset="0"/>
                <a:ea typeface="Batang" charset="-127"/>
                <a:cs typeface="Aharoni" charset="0"/>
              </a:rPr>
              <a:t>Social Audit</a:t>
            </a:r>
          </a:p>
          <a:p>
            <a:pPr marL="338138" lvl="0" indent="-338138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en-US" sz="2200" b="1" dirty="0" smtClean="0">
                <a:solidFill>
                  <a:srgbClr val="2E3917"/>
                </a:solidFill>
                <a:latin typeface="Bookman Old Style" pitchFamily="18" charset="0"/>
                <a:ea typeface="Batang" charset="-127"/>
                <a:cs typeface="Aharoni" charset="0"/>
              </a:rPr>
              <a:t>Social Audit of the MDM scheme in four Districts (Budgam, Ganderbal, </a:t>
            </a:r>
            <a:r>
              <a:rPr lang="en-US" sz="2200" b="1" dirty="0" err="1" smtClean="0">
                <a:solidFill>
                  <a:srgbClr val="2E3917"/>
                </a:solidFill>
                <a:latin typeface="Bookman Old Style" pitchFamily="18" charset="0"/>
                <a:ea typeface="Batang" charset="-127"/>
                <a:cs typeface="Aharoni" charset="0"/>
              </a:rPr>
              <a:t>Kathua</a:t>
            </a:r>
            <a:r>
              <a:rPr lang="en-US" sz="2200" b="1" dirty="0" smtClean="0">
                <a:solidFill>
                  <a:srgbClr val="2E3917"/>
                </a:solidFill>
                <a:latin typeface="Bookman Old Style" pitchFamily="18" charset="0"/>
                <a:ea typeface="Batang" charset="-127"/>
                <a:cs typeface="Aharoni" charset="0"/>
              </a:rPr>
              <a:t> and </a:t>
            </a:r>
            <a:r>
              <a:rPr lang="en-US" sz="2200" b="1" dirty="0" err="1" smtClean="0">
                <a:solidFill>
                  <a:srgbClr val="2E3917"/>
                </a:solidFill>
                <a:latin typeface="Bookman Old Style" pitchFamily="18" charset="0"/>
                <a:ea typeface="Batang" charset="-127"/>
                <a:cs typeface="Aharoni" charset="0"/>
              </a:rPr>
              <a:t>Ramban</a:t>
            </a:r>
            <a:r>
              <a:rPr lang="en-US" sz="2200" b="1" dirty="0" smtClean="0">
                <a:solidFill>
                  <a:srgbClr val="2E3917"/>
                </a:solidFill>
                <a:latin typeface="Bookman Old Style" pitchFamily="18" charset="0"/>
                <a:ea typeface="Batang" charset="-127"/>
                <a:cs typeface="Aharoni" charset="0"/>
              </a:rPr>
              <a:t>) through Department of Social Action/Sociology, University of Jammu/Kashmir has been taken up.</a:t>
            </a: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571604" y="0"/>
            <a:ext cx="6019800" cy="769441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63500">
            <a:solidFill>
              <a:schemeClr val="tx2">
                <a:lumMod val="50000"/>
              </a:schemeClr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400" b="1" i="0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Bookman Old Style" pitchFamily="18" charset="0"/>
                <a:ea typeface="Arial" pitchFamily="34" charset="0"/>
                <a:cs typeface="Arial" pitchFamily="34" charset="0"/>
              </a:rPr>
              <a:t>Best Practices</a:t>
            </a:r>
            <a:endParaRPr kumimoji="0" lang="en-US" sz="4400" b="0" i="0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1" descr="MDM LOGO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10600" y="0"/>
            <a:ext cx="533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0" y="762000"/>
            <a:ext cx="9144000" cy="594008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571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173038"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2">
                  <a:lumMod val="50000"/>
                </a:schemeClr>
              </a:buClr>
              <a:buSzTx/>
              <a:tabLst/>
            </a:pPr>
            <a:r>
              <a:rPr lang="en-US" sz="2400" b="1" u="sng" dirty="0" smtClean="0">
                <a:solidFill>
                  <a:schemeClr val="accent5">
                    <a:lumMod val="75000"/>
                  </a:schemeClr>
                </a:solidFill>
                <a:latin typeface="Bookman Old Style" pitchFamily="18" charset="0"/>
                <a:ea typeface="Batang" charset="-127"/>
                <a:cs typeface="Aharoni" charset="0"/>
              </a:rPr>
              <a:t>Sample Analysis</a:t>
            </a:r>
            <a:endParaRPr lang="en-US" sz="2400" b="1" u="sng" dirty="0">
              <a:solidFill>
                <a:schemeClr val="accent5">
                  <a:lumMod val="75000"/>
                </a:schemeClr>
              </a:solidFill>
              <a:latin typeface="Bookman Old Style" pitchFamily="18" charset="0"/>
              <a:ea typeface="Batang" charset="-127"/>
              <a:cs typeface="Aharoni" charset="0"/>
            </a:endParaRPr>
          </a:p>
          <a:p>
            <a:pPr marL="338138" indent="-338138" algn="just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2">
                  <a:lumMod val="50000"/>
                </a:schemeClr>
              </a:buClr>
              <a:buFont typeface="Wingdings" pitchFamily="2" charset="2"/>
              <a:buChar char="v"/>
            </a:pPr>
            <a:r>
              <a:rPr lang="en-US" sz="2200" b="1" dirty="0" smtClean="0">
                <a:solidFill>
                  <a:srgbClr val="2E3917"/>
                </a:solidFill>
                <a:latin typeface="Bookman Old Style" pitchFamily="18" charset="0"/>
                <a:ea typeface="Batang" charset="-127"/>
                <a:cs typeface="Aharoni" charset="0"/>
              </a:rPr>
              <a:t>National Accredited Lab. has been approached for sample analysis of meals served to the children.</a:t>
            </a:r>
          </a:p>
          <a:p>
            <a:pPr marL="338138" indent="-338138" algn="just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2">
                  <a:lumMod val="50000"/>
                </a:schemeClr>
              </a:buClr>
              <a:buFont typeface="Wingdings" pitchFamily="2" charset="2"/>
              <a:buChar char="v"/>
            </a:pPr>
            <a:r>
              <a:rPr lang="en-IN" sz="2200" b="1" dirty="0" smtClean="0">
                <a:solidFill>
                  <a:srgbClr val="2E3917"/>
                </a:solidFill>
                <a:latin typeface="Bookman Old Style" pitchFamily="18" charset="0"/>
                <a:ea typeface="Batang" charset="-127"/>
                <a:cs typeface="Aharoni" charset="0"/>
              </a:rPr>
              <a:t>Department is in touch with Drugs &amp; Food Control Organization for testing of food samples and process of lifting of samples shall start shortly.</a:t>
            </a:r>
            <a:endParaRPr lang="en-US" sz="2200" b="1" dirty="0" smtClean="0">
              <a:solidFill>
                <a:srgbClr val="2E3917"/>
              </a:solidFill>
              <a:latin typeface="Bookman Old Style" pitchFamily="18" charset="0"/>
              <a:ea typeface="Batang" charset="-127"/>
              <a:cs typeface="Aharoni" charset="0"/>
            </a:endParaRPr>
          </a:p>
          <a:p>
            <a:pPr marL="179388" algn="just" fontAlgn="base">
              <a:spcBef>
                <a:spcPct val="0"/>
              </a:spcBef>
              <a:spcAft>
                <a:spcPct val="0"/>
              </a:spcAft>
              <a:buClr>
                <a:schemeClr val="accent2">
                  <a:lumMod val="50000"/>
                </a:schemeClr>
              </a:buClr>
            </a:pPr>
            <a:r>
              <a:rPr lang="en-US" sz="2400" b="1" u="sng" dirty="0" smtClean="0">
                <a:solidFill>
                  <a:schemeClr val="accent5">
                    <a:lumMod val="75000"/>
                  </a:schemeClr>
                </a:solidFill>
                <a:latin typeface="Bookman Old Style" pitchFamily="18" charset="0"/>
                <a:ea typeface="Batang" charset="-127"/>
                <a:cs typeface="Aharoni" charset="0"/>
              </a:rPr>
              <a:t>Training of Cook Cum Helpers</a:t>
            </a:r>
            <a:endParaRPr lang="en-IN" sz="2400" b="1" u="sng" dirty="0" smtClean="0">
              <a:solidFill>
                <a:schemeClr val="accent5">
                  <a:lumMod val="75000"/>
                </a:schemeClr>
              </a:solidFill>
              <a:latin typeface="Bookman Old Style" pitchFamily="18" charset="0"/>
              <a:ea typeface="Batang" charset="-127"/>
              <a:cs typeface="Aharoni" charset="0"/>
            </a:endParaRPr>
          </a:p>
          <a:p>
            <a:pPr marL="396875" lvl="0" indent="-396875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en-US" sz="2200" b="1" dirty="0" smtClean="0">
                <a:solidFill>
                  <a:srgbClr val="2E3917"/>
                </a:solidFill>
                <a:latin typeface="Bookman Old Style" pitchFamily="18" charset="0"/>
                <a:ea typeface="Batang" charset="-127"/>
                <a:cs typeface="Aharoni" charset="0"/>
              </a:rPr>
              <a:t>For quality and hygiene, training of Cook-cum-Helpers has been started through </a:t>
            </a:r>
            <a:r>
              <a:rPr lang="en-IN" sz="2200" b="1" dirty="0" smtClean="0">
                <a:solidFill>
                  <a:srgbClr val="2E3917"/>
                </a:solidFill>
                <a:latin typeface="Bookman Old Style" pitchFamily="18" charset="0"/>
                <a:ea typeface="Batang" charset="-127"/>
                <a:cs typeface="Aharoni" charset="0"/>
              </a:rPr>
              <a:t>Institute of Hotel Management, </a:t>
            </a:r>
            <a:r>
              <a:rPr lang="en-IN" sz="2200" b="1" dirty="0" err="1" smtClean="0">
                <a:solidFill>
                  <a:srgbClr val="2E3917"/>
                </a:solidFill>
                <a:latin typeface="Bookman Old Style" pitchFamily="18" charset="0"/>
                <a:ea typeface="Batang" charset="-127"/>
                <a:cs typeface="Aharoni" charset="0"/>
              </a:rPr>
              <a:t>Rajbagh</a:t>
            </a:r>
            <a:r>
              <a:rPr lang="en-IN" sz="2200" b="1" dirty="0" smtClean="0">
                <a:solidFill>
                  <a:srgbClr val="2E3917"/>
                </a:solidFill>
                <a:latin typeface="Bookman Old Style" pitchFamily="18" charset="0"/>
                <a:ea typeface="Batang" charset="-127"/>
                <a:cs typeface="Aharoni" charset="0"/>
              </a:rPr>
              <a:t>, Srinagar and Food Craft Institute, </a:t>
            </a:r>
            <a:r>
              <a:rPr lang="en-IN" sz="2200" b="1" dirty="0" err="1" smtClean="0">
                <a:solidFill>
                  <a:srgbClr val="2E3917"/>
                </a:solidFill>
                <a:latin typeface="Bookman Old Style" pitchFamily="18" charset="0"/>
                <a:ea typeface="Batang" charset="-127"/>
                <a:cs typeface="Aharoni" charset="0"/>
              </a:rPr>
              <a:t>Nagrota</a:t>
            </a:r>
            <a:r>
              <a:rPr lang="en-IN" sz="2200" b="1" dirty="0" smtClean="0">
                <a:solidFill>
                  <a:srgbClr val="2E3917"/>
                </a:solidFill>
                <a:latin typeface="Bookman Old Style" pitchFamily="18" charset="0"/>
                <a:ea typeface="Batang" charset="-127"/>
                <a:cs typeface="Aharoni" charset="0"/>
              </a:rPr>
              <a:t>, Jammu</a:t>
            </a:r>
            <a:r>
              <a:rPr lang="en-US" sz="2200" b="1" dirty="0" smtClean="0">
                <a:solidFill>
                  <a:srgbClr val="2E3917"/>
                </a:solidFill>
                <a:latin typeface="Bookman Old Style" pitchFamily="18" charset="0"/>
                <a:ea typeface="Batang" charset="-127"/>
                <a:cs typeface="Aharoni" charset="0"/>
              </a:rPr>
              <a:t>.</a:t>
            </a:r>
          </a:p>
          <a:p>
            <a:pPr marL="173038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u="sng" dirty="0" smtClean="0">
                <a:solidFill>
                  <a:schemeClr val="accent5">
                    <a:lumMod val="75000"/>
                  </a:schemeClr>
                </a:solidFill>
                <a:latin typeface="Bookman Old Style" pitchFamily="18" charset="0"/>
                <a:ea typeface="Batang" charset="-127"/>
                <a:cs typeface="Aharoni" charset="0"/>
              </a:rPr>
              <a:t>Kitchen Garden</a:t>
            </a:r>
          </a:p>
          <a:p>
            <a:pPr marL="338138" indent="-338138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en-US" sz="2200" b="1" dirty="0" smtClean="0">
                <a:solidFill>
                  <a:srgbClr val="2E3917"/>
                </a:solidFill>
                <a:latin typeface="Bookman Old Style" pitchFamily="18" charset="0"/>
                <a:ea typeface="Batang" charset="-127"/>
                <a:cs typeface="Aharoni" charset="0"/>
              </a:rPr>
              <a:t>137 schools have established Kitchen Gardens and 4408 schools have been targeted where the land is available for setting up of Kitchen Gardens during 2018-19. The fresh vegetables so produced is used in preparing Mid-Day Meals.</a:t>
            </a:r>
            <a:endParaRPr lang="en-US" b="1" dirty="0" smtClean="0">
              <a:solidFill>
                <a:srgbClr val="2E3917"/>
              </a:solidFill>
              <a:latin typeface="Bookman Old Style" pitchFamily="18" charset="0"/>
              <a:ea typeface="Batang" charset="-127"/>
              <a:cs typeface="Aharoni" charset="0"/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571604" y="0"/>
            <a:ext cx="6019800" cy="646331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63500">
            <a:solidFill>
              <a:schemeClr val="tx2">
                <a:lumMod val="50000"/>
              </a:schemeClr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1" i="0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Bookman Old Style" pitchFamily="18" charset="0"/>
                <a:ea typeface="Arial" pitchFamily="34" charset="0"/>
                <a:cs typeface="Arial" pitchFamily="34" charset="0"/>
              </a:rPr>
              <a:t>Best Practices</a:t>
            </a:r>
            <a:endParaRPr kumimoji="0" lang="en-US" sz="3600" b="0" i="0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1" descr="MDM LOGO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10600" y="0"/>
            <a:ext cx="533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0" y="914400"/>
            <a:ext cx="9144000" cy="520142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571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173038"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2">
                  <a:lumMod val="50000"/>
                </a:schemeClr>
              </a:buClr>
              <a:buSzTx/>
              <a:tabLst/>
            </a:pPr>
            <a:r>
              <a:rPr lang="en-US" sz="2400" b="1" u="sng" dirty="0" smtClean="0">
                <a:solidFill>
                  <a:schemeClr val="accent5">
                    <a:lumMod val="75000"/>
                  </a:schemeClr>
                </a:solidFill>
                <a:latin typeface="Bookman Old Style" pitchFamily="18" charset="0"/>
                <a:ea typeface="Batang" charset="-127"/>
                <a:cs typeface="Aharoni" charset="0"/>
              </a:rPr>
              <a:t>Honorarium to Cook-cum-Helpers</a:t>
            </a:r>
            <a:endParaRPr lang="en-US" sz="2400" b="1" u="sng" dirty="0">
              <a:solidFill>
                <a:schemeClr val="accent5">
                  <a:lumMod val="75000"/>
                </a:schemeClr>
              </a:solidFill>
              <a:latin typeface="Bookman Old Style" pitchFamily="18" charset="0"/>
              <a:ea typeface="Batang" charset="-127"/>
              <a:cs typeface="Aharoni" charset="0"/>
            </a:endParaRPr>
          </a:p>
          <a:p>
            <a:pPr marL="568325" indent="-395288">
              <a:buFont typeface="Wingdings" pitchFamily="2" charset="2"/>
              <a:buChar char="v"/>
            </a:pPr>
            <a:r>
              <a:rPr lang="en-US" altLang="en-US" sz="2200" b="1" dirty="0" smtClean="0">
                <a:solidFill>
                  <a:srgbClr val="2E3917"/>
                </a:solidFill>
                <a:latin typeface="Bookman Old Style" pitchFamily="18" charset="0"/>
                <a:ea typeface="Batang" charset="-127"/>
                <a:cs typeface="Aharoni" charset="0"/>
              </a:rPr>
              <a:t>E-transfer of Honorarium  in the bank accounts of  cook cum helpers  </a:t>
            </a:r>
          </a:p>
          <a:p>
            <a:pPr marL="179388" algn="just" fontAlgn="base">
              <a:spcBef>
                <a:spcPct val="0"/>
              </a:spcBef>
              <a:spcAft>
                <a:spcPct val="0"/>
              </a:spcAft>
              <a:buClr>
                <a:schemeClr val="accent2">
                  <a:lumMod val="50000"/>
                </a:schemeClr>
              </a:buClr>
            </a:pPr>
            <a:r>
              <a:rPr lang="en-US" sz="2400" b="1" u="sng" dirty="0" smtClean="0">
                <a:solidFill>
                  <a:schemeClr val="accent5">
                    <a:lumMod val="75000"/>
                  </a:schemeClr>
                </a:solidFill>
                <a:latin typeface="Bookman Old Style" pitchFamily="18" charset="0"/>
                <a:ea typeface="Batang" charset="-127"/>
                <a:cs typeface="Aharoni" charset="0"/>
              </a:rPr>
              <a:t>District level meetings</a:t>
            </a:r>
          </a:p>
          <a:p>
            <a:pPr marL="576263" indent="-403225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en-US" altLang="en-US" sz="2400" b="1" dirty="0" smtClean="0"/>
              <a:t>9 meetings of District level committee headed by the senior most MP held during 2017-18.</a:t>
            </a:r>
          </a:p>
          <a:p>
            <a:pPr marL="576263" indent="-403225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en-US" altLang="en-US" sz="2400" b="1" dirty="0" smtClean="0"/>
              <a:t>362 Meetings of District Steering cum Monitoring committee headed by Deputy Commissioner held during 2017-18.</a:t>
            </a:r>
          </a:p>
          <a:p>
            <a:pPr marL="173038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u="sng" dirty="0" smtClean="0">
                <a:solidFill>
                  <a:schemeClr val="accent5">
                    <a:lumMod val="75000"/>
                  </a:schemeClr>
                </a:solidFill>
                <a:latin typeface="Bookman Old Style" pitchFamily="18" charset="0"/>
                <a:ea typeface="Batang" charset="-127"/>
                <a:cs typeface="Aharoni" charset="0"/>
              </a:rPr>
              <a:t>School Inspections</a:t>
            </a:r>
          </a:p>
          <a:p>
            <a:pPr marL="576263" indent="-403225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en-US" altLang="en-US" sz="2400" b="1" dirty="0" smtClean="0"/>
              <a:t>19919 Schools have been inspected by the Government officials during 2017-18</a:t>
            </a:r>
          </a:p>
          <a:p>
            <a:pPr marL="576263" indent="-403225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u="sng" dirty="0" smtClean="0">
                <a:solidFill>
                  <a:schemeClr val="accent5">
                    <a:lumMod val="75000"/>
                  </a:schemeClr>
                </a:solidFill>
                <a:latin typeface="Bookman Old Style" pitchFamily="18" charset="0"/>
                <a:ea typeface="Batang" charset="-127"/>
                <a:cs typeface="Aharoni" charset="0"/>
              </a:rPr>
              <a:t>Water purifier in Schools</a:t>
            </a:r>
          </a:p>
          <a:p>
            <a:pPr marL="576263" indent="-403225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en-US" altLang="en-US" sz="2400" b="1" dirty="0" smtClean="0"/>
              <a:t>1302 schools have facilities of water filtration.</a:t>
            </a: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571604" y="0"/>
            <a:ext cx="6019800" cy="646331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63500">
            <a:solidFill>
              <a:schemeClr val="tx2">
                <a:lumMod val="50000"/>
              </a:schemeClr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1" i="0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Bookman Old Style" pitchFamily="18" charset="0"/>
                <a:ea typeface="Arial" pitchFamily="34" charset="0"/>
                <a:cs typeface="Arial" pitchFamily="34" charset="0"/>
              </a:rPr>
              <a:t>Best Practices</a:t>
            </a:r>
            <a:endParaRPr kumimoji="0" lang="en-US" sz="3600" b="0" i="0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1" descr="MDM LOGO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10600" y="0"/>
            <a:ext cx="533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28728" y="0"/>
            <a:ext cx="6429420" cy="830997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57150"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4800" b="1" dirty="0" smtClean="0">
                <a:latin typeface="Bookman Old Style" pitchFamily="18" charset="0"/>
              </a:rPr>
              <a:t>Kitchen Garden</a:t>
            </a:r>
            <a:endParaRPr lang="en-US" sz="4800" dirty="0"/>
          </a:p>
        </p:txBody>
      </p:sp>
      <p:sp>
        <p:nvSpPr>
          <p:cNvPr id="3" name="Rectangle 2"/>
          <p:cNvSpPr/>
          <p:nvPr/>
        </p:nvSpPr>
        <p:spPr>
          <a:xfrm>
            <a:off x="0" y="928670"/>
            <a:ext cx="9144000" cy="369332"/>
          </a:xfrm>
          <a:prstGeom prst="rect">
            <a:avLst/>
          </a:prstGeom>
          <a:solidFill>
            <a:srgbClr val="FFCC66"/>
          </a:solidFill>
          <a:ln w="571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2E3917"/>
                </a:solidFill>
                <a:latin typeface="Bookman Old Style" pitchFamily="18" charset="0"/>
                <a:ea typeface="Batang" charset="-127"/>
                <a:cs typeface="Aharoni" charset="0"/>
              </a:rPr>
              <a:t>137 schools have established Kitchen Gardens</a:t>
            </a:r>
            <a:endParaRPr lang="en-US" dirty="0"/>
          </a:p>
        </p:txBody>
      </p:sp>
      <p:pic>
        <p:nvPicPr>
          <p:cNvPr id="1026" name="Picture 2" descr="F:\kashmir kitchen garden\GHSS_Kulgam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524000"/>
            <a:ext cx="2971800" cy="25146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533400" y="1676400"/>
            <a:ext cx="1350050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200" b="1" dirty="0" smtClean="0">
                <a:latin typeface="Bookman Old Style" pitchFamily="18" charset="0"/>
              </a:rPr>
              <a:t>GHSS </a:t>
            </a:r>
            <a:r>
              <a:rPr lang="en-US" sz="1200" b="1" dirty="0" err="1" smtClean="0">
                <a:latin typeface="Bookman Old Style" pitchFamily="18" charset="0"/>
              </a:rPr>
              <a:t>Kulgam</a:t>
            </a:r>
            <a:r>
              <a:rPr lang="en-US" sz="1200" b="1" dirty="0" smtClean="0">
                <a:latin typeface="Bookman Old Style" pitchFamily="18" charset="0"/>
              </a:rPr>
              <a:t> </a:t>
            </a:r>
            <a:endParaRPr lang="en-US" sz="1200" dirty="0"/>
          </a:p>
        </p:txBody>
      </p:sp>
      <p:pic>
        <p:nvPicPr>
          <p:cNvPr id="1027" name="Picture 3" descr="F:\kashmir kitchen garden\HSS_Beerwah_Budgam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71800" y="1524000"/>
            <a:ext cx="3048000" cy="2514599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3429000" y="1676400"/>
            <a:ext cx="1928733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200" b="1" dirty="0" smtClean="0">
                <a:latin typeface="Bookman Old Style" pitchFamily="18" charset="0"/>
              </a:rPr>
              <a:t>HSS </a:t>
            </a:r>
            <a:r>
              <a:rPr lang="en-US" sz="1200" b="1" dirty="0" err="1" smtClean="0">
                <a:latin typeface="Bookman Old Style" pitchFamily="18" charset="0"/>
              </a:rPr>
              <a:t>Beerwah</a:t>
            </a:r>
            <a:r>
              <a:rPr lang="en-US" sz="1200" b="1" dirty="0" smtClean="0">
                <a:latin typeface="Bookman Old Style" pitchFamily="18" charset="0"/>
              </a:rPr>
              <a:t> </a:t>
            </a:r>
            <a:r>
              <a:rPr lang="en-US" sz="1200" b="1" dirty="0" err="1" smtClean="0">
                <a:latin typeface="Bookman Old Style" pitchFamily="18" charset="0"/>
              </a:rPr>
              <a:t>Badgam</a:t>
            </a:r>
            <a:endParaRPr lang="en-US" sz="1200" dirty="0"/>
          </a:p>
        </p:txBody>
      </p:sp>
      <p:pic>
        <p:nvPicPr>
          <p:cNvPr id="1028" name="Picture 4" descr="F:\kashmir kitchen garden\HSS_Malvan_Kulgam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19800" y="1524000"/>
            <a:ext cx="3124200" cy="2514600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6858000" y="1676400"/>
            <a:ext cx="1192955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200" b="1" dirty="0" smtClean="0">
                <a:latin typeface="Bookman Old Style" pitchFamily="18" charset="0"/>
              </a:rPr>
              <a:t>HSS </a:t>
            </a:r>
            <a:r>
              <a:rPr lang="en-US" sz="1200" b="1" dirty="0" err="1" smtClean="0">
                <a:latin typeface="Bookman Old Style" pitchFamily="18" charset="0"/>
              </a:rPr>
              <a:t>Malvan</a:t>
            </a:r>
            <a:r>
              <a:rPr lang="en-US" sz="1200" b="1" dirty="0" smtClean="0">
                <a:latin typeface="Bookman Old Style" pitchFamily="18" charset="0"/>
              </a:rPr>
              <a:t> </a:t>
            </a:r>
            <a:endParaRPr lang="en-US" sz="12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14800"/>
            <a:ext cx="30480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4288108" y="3244334"/>
            <a:ext cx="5677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Bookman Old Style" pitchFamily="18" charset="0"/>
              </a:rPr>
              <a:t>SS </a:t>
            </a:r>
            <a:endParaRPr lang="en-IN" dirty="0"/>
          </a:p>
        </p:txBody>
      </p:sp>
      <p:sp>
        <p:nvSpPr>
          <p:cNvPr id="10" name="Rectangle 9"/>
          <p:cNvSpPr/>
          <p:nvPr/>
        </p:nvSpPr>
        <p:spPr>
          <a:xfrm>
            <a:off x="533400" y="4191000"/>
            <a:ext cx="1874231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200" b="1" dirty="0" smtClean="0">
                <a:latin typeface="Bookman Old Style" pitchFamily="18" charset="0"/>
              </a:rPr>
              <a:t>MS </a:t>
            </a:r>
            <a:r>
              <a:rPr lang="en-US" sz="1200" b="1" dirty="0" err="1" smtClean="0">
                <a:latin typeface="Bookman Old Style" pitchFamily="18" charset="0"/>
              </a:rPr>
              <a:t>Baryal</a:t>
            </a:r>
            <a:r>
              <a:rPr lang="en-US" sz="1200" b="1" dirty="0" smtClean="0">
                <a:latin typeface="Bookman Old Style" pitchFamily="18" charset="0"/>
              </a:rPr>
              <a:t> </a:t>
            </a:r>
            <a:r>
              <a:rPr lang="en-US" sz="1200" b="1" dirty="0" err="1" smtClean="0">
                <a:latin typeface="Bookman Old Style" pitchFamily="18" charset="0"/>
              </a:rPr>
              <a:t>Udhampur</a:t>
            </a:r>
            <a:endParaRPr lang="en-IN" sz="1200" dirty="0"/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8271" y="4114800"/>
            <a:ext cx="3045729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6781800" y="4267200"/>
            <a:ext cx="1587294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200" b="1" dirty="0" smtClean="0">
                <a:latin typeface="Bookman Old Style" pitchFamily="18" charset="0"/>
              </a:rPr>
              <a:t>HS Jodhpur </a:t>
            </a:r>
            <a:r>
              <a:rPr lang="en-US" sz="1200" b="1" dirty="0" err="1" smtClean="0">
                <a:latin typeface="Bookman Old Style" pitchFamily="18" charset="0"/>
              </a:rPr>
              <a:t>Doda</a:t>
            </a:r>
            <a:endParaRPr lang="en-IN" sz="1200" b="1" dirty="0">
              <a:latin typeface="Bookman Old Style" pitchFamily="18" charset="0"/>
            </a:endParaRPr>
          </a:p>
        </p:txBody>
      </p:sp>
      <p:pic>
        <p:nvPicPr>
          <p:cNvPr id="18" name="Picture 1" descr="MDM LOGO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610600" y="0"/>
            <a:ext cx="533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0" name="Picture 2" descr="C:\Users\ACCER\Desktop\mdm photos\IMG-20180617-WA0013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124200" y="4114800"/>
            <a:ext cx="2895600" cy="2743200"/>
          </a:xfrm>
          <a:prstGeom prst="rect">
            <a:avLst/>
          </a:prstGeom>
          <a:noFill/>
        </p:spPr>
      </p:pic>
      <p:sp>
        <p:nvSpPr>
          <p:cNvPr id="19" name="Rectangle 18"/>
          <p:cNvSpPr/>
          <p:nvPr/>
        </p:nvSpPr>
        <p:spPr>
          <a:xfrm>
            <a:off x="3505200" y="4267200"/>
            <a:ext cx="2209800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200" b="1" dirty="0">
                <a:latin typeface="Bookman Old Style" pitchFamily="18" charset="0"/>
              </a:rPr>
              <a:t>MS </a:t>
            </a:r>
            <a:r>
              <a:rPr lang="en-US" sz="1200" b="1" dirty="0" err="1">
                <a:latin typeface="Bookman Old Style" pitchFamily="18" charset="0"/>
              </a:rPr>
              <a:t>Baranpata</a:t>
            </a:r>
            <a:r>
              <a:rPr lang="en-US" sz="1200" b="1" dirty="0">
                <a:latin typeface="Bookman Old Style" pitchFamily="18" charset="0"/>
              </a:rPr>
              <a:t> Jammu</a:t>
            </a:r>
            <a:endParaRPr lang="en-IN" sz="1200" b="1" dirty="0"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28728" y="0"/>
            <a:ext cx="6429420" cy="830997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57150"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4800" b="1" dirty="0" smtClean="0">
                <a:latin typeface="Bookman Old Style" pitchFamily="18" charset="0"/>
              </a:rPr>
              <a:t>Yoga in Schools</a:t>
            </a:r>
            <a:endParaRPr lang="en-US" sz="4800" dirty="0"/>
          </a:p>
        </p:txBody>
      </p:sp>
      <p:pic>
        <p:nvPicPr>
          <p:cNvPr id="18" name="Picture 1" descr="MDM LOGO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10600" y="0"/>
            <a:ext cx="533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6" name="Picture 2" descr="C:\Users\ACCER\Desktop\mdm photos\IMG-20180617-WA004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914400"/>
            <a:ext cx="4419600" cy="2819400"/>
          </a:xfrm>
          <a:prstGeom prst="rect">
            <a:avLst/>
          </a:prstGeom>
          <a:noFill/>
        </p:spPr>
      </p:pic>
      <p:pic>
        <p:nvPicPr>
          <p:cNvPr id="31747" name="Picture 3" descr="C:\Users\ACCER\Desktop\mdm photos\IMG-20180617-WA0045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95800" y="914400"/>
            <a:ext cx="4648200" cy="2819400"/>
          </a:xfrm>
          <a:prstGeom prst="rect">
            <a:avLst/>
          </a:prstGeom>
          <a:noFill/>
        </p:spPr>
      </p:pic>
      <p:pic>
        <p:nvPicPr>
          <p:cNvPr id="31748" name="Picture 4" descr="C:\Users\ACCER\Desktop\mdm photos\IMG-20180617-WA0057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3810000"/>
            <a:ext cx="4495800" cy="3048000"/>
          </a:xfrm>
          <a:prstGeom prst="rect">
            <a:avLst/>
          </a:prstGeom>
          <a:noFill/>
        </p:spPr>
      </p:pic>
      <p:pic>
        <p:nvPicPr>
          <p:cNvPr id="31749" name="Picture 5" descr="C:\Users\ACCER\Desktop\mdm photos\IMG-20180617-WA0051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572000" y="3810000"/>
            <a:ext cx="4572000" cy="304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9600" y="533400"/>
            <a:ext cx="8001000" cy="152400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/>
              <a:t>Over view</a:t>
            </a:r>
          </a:p>
          <a:p>
            <a:pPr algn="ctr"/>
            <a:r>
              <a:rPr lang="en-US" sz="3200" dirty="0" smtClean="0"/>
              <a:t>Mid Day Meal Scheme</a:t>
            </a:r>
            <a:endParaRPr lang="en-US" sz="3200" dirty="0"/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28600" y="2362200"/>
            <a:ext cx="8686800" cy="35394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dirty="0" smtClean="0"/>
              <a:t>National Programme of Nutritional Support to Education (Mid Day Meal a flagship programme) was launched in Sept. 2004.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800" dirty="0" smtClean="0"/>
          </a:p>
          <a:p>
            <a:pPr marL="360363" indent="-360363"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en-US" sz="2400" dirty="0" smtClean="0"/>
              <a:t>The Mid-Day Meal has a sharing pattern of 90:10.</a:t>
            </a:r>
          </a:p>
          <a:p>
            <a:pPr marL="360363" marR="0" lvl="0" indent="-3603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lang="en-US" sz="2400" dirty="0" smtClean="0"/>
              <a:t>At the gross root level, the scheme is being implemented under the supervision of School Management Committees (SMCs) and Village Education Committees (VECs).</a:t>
            </a:r>
          </a:p>
          <a:p>
            <a:pPr marL="360363" lvl="0" indent="-360363"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en-US" sz="2400" dirty="0" smtClean="0"/>
              <a:t>The food grains are lifted from the FCI by the CAPD </a:t>
            </a:r>
            <a:r>
              <a:rPr lang="en-US" sz="2400" dirty="0" err="1" smtClean="0"/>
              <a:t>Deptt</a:t>
            </a:r>
            <a:r>
              <a:rPr lang="en-US" sz="2400" dirty="0" smtClean="0"/>
              <a:t>. and distributed through the nearest  Public Distribution Centers. </a:t>
            </a:r>
          </a:p>
        </p:txBody>
      </p:sp>
      <p:pic>
        <p:nvPicPr>
          <p:cNvPr id="5" name="Picture 1" descr="MDM LOGO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10600" y="0"/>
            <a:ext cx="533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MDM LOGO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10600" y="0"/>
            <a:ext cx="533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304800" y="1447800"/>
            <a:ext cx="8610600" cy="3231654"/>
          </a:xfrm>
          <a:prstGeom prst="rect">
            <a:avLst/>
          </a:prstGeom>
          <a:solidFill>
            <a:srgbClr val="CCFF99"/>
          </a:solidFill>
          <a:ln w="57150"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/>
            <a:r>
              <a:rPr lang="en-IN" sz="5400" b="1" u="sng" dirty="0" smtClean="0"/>
              <a:t>AWP&amp;B 2018-19 Proposals</a:t>
            </a:r>
          </a:p>
          <a:p>
            <a:pPr algn="ctr"/>
            <a:r>
              <a:rPr lang="en-IN" sz="4800" b="1" dirty="0" smtClean="0"/>
              <a:t>in the</a:t>
            </a:r>
          </a:p>
          <a:p>
            <a:pPr algn="ctr"/>
            <a:r>
              <a:rPr lang="en-IN" sz="4800" b="1" dirty="0" smtClean="0"/>
              <a:t>Implementation of MDMS </a:t>
            </a:r>
          </a:p>
          <a:p>
            <a:pPr algn="ctr"/>
            <a:r>
              <a:rPr lang="en-US" altLang="en-US" sz="4800" b="1" dirty="0" smtClean="0">
                <a:solidFill>
                  <a:srgbClr val="C00000"/>
                </a:solidFill>
              </a:rPr>
              <a:t>(Primary + Upper Primary</a:t>
            </a:r>
            <a:r>
              <a:rPr lang="en-US" altLang="en-US" sz="5400" b="1" dirty="0" smtClean="0">
                <a:solidFill>
                  <a:srgbClr val="C00000"/>
                </a:solidFill>
              </a:rPr>
              <a:t>)</a:t>
            </a:r>
            <a:endParaRPr lang="en-IN" sz="5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14282" y="357166"/>
            <a:ext cx="8715436" cy="769441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63500">
            <a:solidFill>
              <a:schemeClr val="tx2">
                <a:lumMod val="50000"/>
              </a:schemeClr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400" b="1" i="0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Bookman Old Style" pitchFamily="18" charset="0"/>
                <a:ea typeface="Arial" pitchFamily="34" charset="0"/>
                <a:cs typeface="Arial" pitchFamily="34" charset="0"/>
              </a:rPr>
              <a:t>AWP&amp;B 2018-19</a:t>
            </a:r>
            <a:r>
              <a:rPr kumimoji="0" lang="en-US" sz="3200" b="1" i="0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Bookman Old Style" pitchFamily="18" charset="0"/>
                <a:ea typeface="Arial" pitchFamily="34" charset="0"/>
                <a:cs typeface="Arial" pitchFamily="34" charset="0"/>
              </a:rPr>
              <a:t> </a:t>
            </a:r>
            <a:r>
              <a:rPr kumimoji="0" lang="en-US" b="1" i="0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Bookman Old Style" pitchFamily="18" charset="0"/>
                <a:ea typeface="Arial" pitchFamily="34" charset="0"/>
                <a:cs typeface="Arial" pitchFamily="34" charset="0"/>
              </a:rPr>
              <a:t>(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  <a:latin typeface="Bookman Old Style" pitchFamily="18" charset="0"/>
                <a:ea typeface="Arial" pitchFamily="34" charset="0"/>
                <a:cs typeface="Arial" pitchFamily="34" charset="0"/>
              </a:rPr>
              <a:t>Proposal)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152400" y="3657600"/>
          <a:ext cx="8839200" cy="2895600"/>
        </p:xfrm>
        <a:graphic>
          <a:graphicData uri="http://schemas.openxmlformats.org/drawingml/2006/table">
            <a:tbl>
              <a:tblPr/>
              <a:tblGrid>
                <a:gridCol w="2970551"/>
                <a:gridCol w="1376597"/>
                <a:gridCol w="1376597"/>
                <a:gridCol w="1527181"/>
                <a:gridCol w="1588274"/>
              </a:tblGrid>
              <a:tr h="42862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Item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Unit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PS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UPS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Total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</a:tr>
              <a:tr h="514344">
                <a:tc>
                  <a:txBody>
                    <a:bodyPr/>
                    <a:lstStyle/>
                    <a:p>
                      <a:pPr marL="63500" indent="0" algn="l" fontAlgn="ctr"/>
                      <a:r>
                        <a:rPr kumimoji="0" lang="en-US" sz="2000" b="1" i="0" u="none" strike="noStrike" kern="1200" dirty="0" smtClean="0">
                          <a:solidFill>
                            <a:srgbClr val="000000"/>
                          </a:solidFill>
                          <a:latin typeface="Arial"/>
                          <a:ea typeface="+mn-ea"/>
                          <a:cs typeface="+mn-cs"/>
                        </a:rPr>
                        <a:t>Schools</a:t>
                      </a:r>
                      <a:endParaRPr kumimoji="0" lang="en-US" sz="2000" b="1" i="0" u="none" strike="noStrike" kern="1200" dirty="0">
                        <a:solidFill>
                          <a:srgbClr val="00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sz="2000" b="1" i="0" u="none" strike="noStrike" kern="1200" dirty="0" smtClean="0">
                          <a:solidFill>
                            <a:srgbClr val="000000"/>
                          </a:solidFill>
                          <a:latin typeface="Arial"/>
                          <a:ea typeface="+mn-ea"/>
                          <a:cs typeface="+mn-cs"/>
                        </a:rPr>
                        <a:t>Number</a:t>
                      </a:r>
                      <a:endParaRPr kumimoji="0" lang="en-US" sz="2000" b="1" i="0" u="none" strike="noStrike" kern="1200" dirty="0">
                        <a:solidFill>
                          <a:srgbClr val="00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sz="2000" b="1" i="0" u="none" strike="noStrike" kern="1200" dirty="0" smtClean="0">
                          <a:solidFill>
                            <a:srgbClr val="000000"/>
                          </a:solidFill>
                          <a:latin typeface="Arial"/>
                          <a:ea typeface="+mn-ea"/>
                          <a:cs typeface="+mn-cs"/>
                        </a:rPr>
                        <a:t>13,360</a:t>
                      </a:r>
                      <a:endParaRPr kumimoji="0" lang="en-US" sz="2000" b="1" i="0" u="none" strike="noStrike" kern="1200" dirty="0">
                        <a:solidFill>
                          <a:srgbClr val="00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sz="2000" b="1" i="0" u="none" strike="noStrike" kern="1200" dirty="0" smtClean="0">
                          <a:solidFill>
                            <a:srgbClr val="000000"/>
                          </a:solidFill>
                          <a:latin typeface="Arial"/>
                          <a:ea typeface="+mn-ea"/>
                          <a:cs typeface="+mn-cs"/>
                        </a:rPr>
                        <a:t>9,770</a:t>
                      </a:r>
                      <a:endParaRPr kumimoji="0" lang="en-US" sz="2000" b="1" i="0" u="none" strike="noStrike" kern="1200" dirty="0">
                        <a:solidFill>
                          <a:srgbClr val="00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sz="2000" b="1" i="0" u="none" strike="noStrike" kern="1200" dirty="0" smtClean="0">
                          <a:solidFill>
                            <a:srgbClr val="000000"/>
                          </a:solidFill>
                          <a:latin typeface="Arial"/>
                          <a:ea typeface="+mn-ea"/>
                          <a:cs typeface="+mn-cs"/>
                        </a:rPr>
                        <a:t>23,130</a:t>
                      </a:r>
                      <a:endParaRPr kumimoji="0" lang="en-US" sz="2000" b="1" i="0" u="none" strike="noStrike" kern="1200" dirty="0">
                        <a:solidFill>
                          <a:srgbClr val="00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533400">
                <a:tc>
                  <a:txBody>
                    <a:bodyPr/>
                    <a:lstStyle/>
                    <a:p>
                      <a:pPr marL="63500" indent="0" algn="l" fontAlgn="ctr"/>
                      <a:r>
                        <a:rPr kumimoji="0" lang="en-US" sz="2000" b="1" i="0" u="none" strike="noStrike" kern="1200" dirty="0" smtClean="0">
                          <a:solidFill>
                            <a:srgbClr val="000000"/>
                          </a:solidFill>
                          <a:latin typeface="Arial"/>
                          <a:ea typeface="+mn-ea"/>
                          <a:cs typeface="+mn-cs"/>
                        </a:rPr>
                        <a:t>Children</a:t>
                      </a:r>
                      <a:endParaRPr kumimoji="0" lang="en-US" sz="2000" b="1" i="0" u="none" strike="noStrike" kern="1200" dirty="0">
                        <a:solidFill>
                          <a:srgbClr val="00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sz="2000" b="1" i="0" u="none" strike="noStrike" kern="1200" dirty="0" smtClean="0">
                          <a:solidFill>
                            <a:srgbClr val="000000"/>
                          </a:solidFill>
                          <a:latin typeface="Arial"/>
                          <a:ea typeface="+mn-ea"/>
                          <a:cs typeface="+mn-cs"/>
                        </a:rPr>
                        <a:t>Number</a:t>
                      </a:r>
                      <a:endParaRPr kumimoji="0" lang="en-US" sz="2000" b="1" i="0" u="none" strike="noStrike" kern="1200" dirty="0">
                        <a:solidFill>
                          <a:srgbClr val="00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sz="2000" b="1" i="0" u="none" strike="noStrike" kern="1200" dirty="0" smtClean="0">
                          <a:solidFill>
                            <a:srgbClr val="000000"/>
                          </a:solidFill>
                          <a:latin typeface="Arial"/>
                          <a:ea typeface="+mn-ea"/>
                          <a:cs typeface="+mn-cs"/>
                        </a:rPr>
                        <a:t>5,18,694</a:t>
                      </a:r>
                      <a:endParaRPr kumimoji="0" lang="en-US" sz="2000" b="1" i="0" u="none" strike="noStrike" kern="1200" dirty="0">
                        <a:solidFill>
                          <a:srgbClr val="00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sz="2000" b="1" i="0" u="none" strike="noStrike" kern="1200" dirty="0" smtClean="0">
                          <a:solidFill>
                            <a:srgbClr val="000000"/>
                          </a:solidFill>
                          <a:latin typeface="Arial"/>
                          <a:ea typeface="+mn-ea"/>
                          <a:cs typeface="+mn-cs"/>
                        </a:rPr>
                        <a:t>2,58,304</a:t>
                      </a:r>
                      <a:endParaRPr kumimoji="0" lang="en-US" sz="2000" b="1" i="0" u="none" strike="noStrike" kern="1200" dirty="0">
                        <a:solidFill>
                          <a:srgbClr val="00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sz="2000" b="1" i="0" u="none" strike="noStrike" kern="1200" dirty="0" smtClean="0">
                          <a:solidFill>
                            <a:srgbClr val="000000"/>
                          </a:solidFill>
                          <a:latin typeface="Arial"/>
                          <a:ea typeface="+mn-ea"/>
                          <a:cs typeface="+mn-cs"/>
                        </a:rPr>
                        <a:t>7,76,998</a:t>
                      </a:r>
                      <a:endParaRPr kumimoji="0" lang="en-US" sz="2000" b="1" i="0" u="none" strike="noStrike" kern="1200" dirty="0">
                        <a:solidFill>
                          <a:srgbClr val="00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63500" indent="0" algn="l" fontAlgn="ctr"/>
                      <a:r>
                        <a:rPr kumimoji="0" lang="en-US" sz="2000" b="1" i="0" u="none" strike="noStrike" kern="1200" dirty="0" smtClean="0">
                          <a:solidFill>
                            <a:srgbClr val="000000"/>
                          </a:solidFill>
                          <a:latin typeface="Arial"/>
                          <a:ea typeface="+mn-ea"/>
                          <a:cs typeface="+mn-cs"/>
                        </a:rPr>
                        <a:t>Working Days</a:t>
                      </a:r>
                      <a:endParaRPr kumimoji="0" lang="en-US" sz="2000" b="1" i="0" u="none" strike="noStrike" kern="1200" dirty="0">
                        <a:solidFill>
                          <a:srgbClr val="00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sz="2000" b="1" i="0" u="none" strike="noStrike" kern="1200" dirty="0" smtClean="0">
                          <a:solidFill>
                            <a:srgbClr val="000000"/>
                          </a:solidFill>
                          <a:latin typeface="Arial"/>
                          <a:ea typeface="+mn-ea"/>
                          <a:cs typeface="+mn-cs"/>
                        </a:rPr>
                        <a:t>Number</a:t>
                      </a:r>
                      <a:endParaRPr kumimoji="0" lang="en-US" sz="2000" b="1" i="0" u="none" strike="noStrike" kern="1200" dirty="0">
                        <a:solidFill>
                          <a:srgbClr val="00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sz="2000" b="1" i="0" u="none" strike="noStrike" kern="1200" dirty="0" smtClean="0">
                          <a:solidFill>
                            <a:srgbClr val="000000"/>
                          </a:solidFill>
                          <a:latin typeface="Arial"/>
                          <a:ea typeface="+mn-ea"/>
                          <a:cs typeface="+mn-cs"/>
                        </a:rPr>
                        <a:t>220</a:t>
                      </a:r>
                      <a:endParaRPr kumimoji="0" lang="en-US" sz="2000" b="1" i="0" u="none" strike="noStrike" kern="1200" dirty="0">
                        <a:solidFill>
                          <a:srgbClr val="00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sz="2000" b="1" i="0" u="none" strike="noStrike" kern="1200" dirty="0" smtClean="0">
                          <a:solidFill>
                            <a:srgbClr val="000000"/>
                          </a:solidFill>
                          <a:latin typeface="Arial"/>
                          <a:ea typeface="+mn-ea"/>
                          <a:cs typeface="+mn-cs"/>
                        </a:rPr>
                        <a:t>220</a:t>
                      </a:r>
                      <a:endParaRPr kumimoji="0" lang="en-US" sz="2000" b="1" i="0" u="none" strike="noStrike" kern="1200" dirty="0">
                        <a:solidFill>
                          <a:srgbClr val="00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sz="2000" b="1" i="0" u="none" strike="noStrike" kern="1200" dirty="0" smtClean="0">
                          <a:solidFill>
                            <a:srgbClr val="000000"/>
                          </a:solidFill>
                          <a:latin typeface="Arial"/>
                          <a:ea typeface="+mn-ea"/>
                          <a:cs typeface="+mn-cs"/>
                        </a:rPr>
                        <a:t>220</a:t>
                      </a:r>
                      <a:endParaRPr kumimoji="0" lang="en-US" sz="2000" b="1" i="0" u="none" strike="noStrike" kern="1200" dirty="0">
                        <a:solidFill>
                          <a:srgbClr val="00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533400">
                <a:tc>
                  <a:txBody>
                    <a:bodyPr/>
                    <a:lstStyle/>
                    <a:p>
                      <a:pPr marL="63500" indent="0" algn="l" fontAlgn="ctr"/>
                      <a:r>
                        <a:rPr kumimoji="0" lang="en-US" sz="2000" b="1" i="0" u="none" strike="noStrike" kern="1200" dirty="0" smtClean="0">
                          <a:solidFill>
                            <a:srgbClr val="000000"/>
                          </a:solidFill>
                          <a:latin typeface="Arial"/>
                          <a:ea typeface="+mn-ea"/>
                          <a:cs typeface="+mn-cs"/>
                        </a:rPr>
                        <a:t>Cook-cum-Helpers</a:t>
                      </a:r>
                      <a:endParaRPr kumimoji="0" lang="en-US" sz="2000" b="1" i="0" u="none" strike="noStrike" kern="1200" dirty="0">
                        <a:solidFill>
                          <a:srgbClr val="00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sz="2000" b="1" i="0" u="none" strike="noStrike" kern="1200" dirty="0" smtClean="0">
                          <a:solidFill>
                            <a:srgbClr val="000000"/>
                          </a:solidFill>
                          <a:latin typeface="Arial"/>
                          <a:ea typeface="+mn-ea"/>
                          <a:cs typeface="+mn-cs"/>
                        </a:rPr>
                        <a:t>Number</a:t>
                      </a:r>
                      <a:endParaRPr kumimoji="0" lang="en-US" sz="2000" b="1" i="0" u="none" strike="noStrike" kern="1200" dirty="0">
                        <a:solidFill>
                          <a:srgbClr val="00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sz="2000" b="1" i="0" u="none" strike="noStrike" kern="1200" dirty="0" smtClean="0">
                          <a:solidFill>
                            <a:srgbClr val="000000"/>
                          </a:solidFill>
                          <a:latin typeface="Arial"/>
                          <a:ea typeface="+mn-ea"/>
                          <a:cs typeface="+mn-cs"/>
                        </a:rPr>
                        <a:t>17,772</a:t>
                      </a:r>
                      <a:endParaRPr kumimoji="0" lang="en-US" sz="2000" b="1" i="0" u="none" strike="noStrike" kern="1200" dirty="0">
                        <a:solidFill>
                          <a:srgbClr val="00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sz="2000" b="1" i="0" u="none" strike="noStrike" kern="1200" dirty="0" smtClean="0">
                          <a:solidFill>
                            <a:srgbClr val="000000"/>
                          </a:solidFill>
                          <a:latin typeface="Arial"/>
                          <a:ea typeface="+mn-ea"/>
                          <a:cs typeface="+mn-cs"/>
                        </a:rPr>
                        <a:t>15,496</a:t>
                      </a:r>
                      <a:endParaRPr kumimoji="0" lang="en-US" sz="2000" b="1" i="0" u="none" strike="noStrike" kern="1200" dirty="0">
                        <a:solidFill>
                          <a:srgbClr val="00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sz="2000" b="1" i="0" u="none" strike="noStrike" kern="1200" dirty="0" smtClean="0">
                          <a:solidFill>
                            <a:srgbClr val="000000"/>
                          </a:solidFill>
                          <a:latin typeface="Arial"/>
                          <a:ea typeface="+mn-ea"/>
                          <a:cs typeface="+mn-cs"/>
                        </a:rPr>
                        <a:t>33,268</a:t>
                      </a:r>
                      <a:endParaRPr kumimoji="0" lang="en-US" sz="2000" b="1" i="0" u="none" strike="noStrike" kern="1200" dirty="0">
                        <a:solidFill>
                          <a:srgbClr val="00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428628">
                <a:tc>
                  <a:txBody>
                    <a:bodyPr/>
                    <a:lstStyle/>
                    <a:p>
                      <a:pPr marL="63500" indent="0" algn="l" fontAlgn="ctr"/>
                      <a:r>
                        <a:rPr kumimoji="0" lang="en-US" sz="2000" b="1" i="0" u="none" strike="noStrike" kern="1200" dirty="0" err="1" smtClean="0">
                          <a:solidFill>
                            <a:srgbClr val="000000"/>
                          </a:solidFill>
                          <a:latin typeface="Arial"/>
                          <a:ea typeface="+mn-ea"/>
                          <a:cs typeface="+mn-cs"/>
                        </a:rPr>
                        <a:t>Foodgrains</a:t>
                      </a:r>
                      <a:r>
                        <a:rPr kumimoji="0" lang="en-US" sz="2000" b="1" i="0" u="none" strike="noStrike" kern="1200" dirty="0" smtClean="0">
                          <a:solidFill>
                            <a:srgbClr val="000000"/>
                          </a:solidFill>
                          <a:latin typeface="Arial"/>
                          <a:ea typeface="+mn-ea"/>
                          <a:cs typeface="+mn-cs"/>
                        </a:rPr>
                        <a:t> (Rice) </a:t>
                      </a:r>
                      <a:endParaRPr kumimoji="0" lang="en-US" sz="2000" b="1" i="0" u="none" strike="noStrike" kern="1200" dirty="0">
                        <a:solidFill>
                          <a:srgbClr val="00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sz="2000" b="1" i="0" u="none" strike="noStrike" kern="1200" dirty="0" smtClean="0">
                          <a:solidFill>
                            <a:srgbClr val="000000"/>
                          </a:solidFill>
                          <a:latin typeface="Arial"/>
                          <a:ea typeface="+mn-ea"/>
                          <a:cs typeface="+mn-cs"/>
                        </a:rPr>
                        <a:t>MTs</a:t>
                      </a:r>
                      <a:endParaRPr kumimoji="0" lang="en-US" sz="2000" b="1" i="0" u="none" strike="noStrike" kern="1200" dirty="0">
                        <a:solidFill>
                          <a:srgbClr val="00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sz="2000" b="1" i="0" u="none" strike="noStrike" kern="1200" dirty="0" smtClean="0">
                          <a:solidFill>
                            <a:srgbClr val="000000"/>
                          </a:solidFill>
                          <a:latin typeface="Arial"/>
                          <a:ea typeface="+mn-ea"/>
                          <a:cs typeface="+mn-cs"/>
                        </a:rPr>
                        <a:t>11,411</a:t>
                      </a:r>
                      <a:endParaRPr kumimoji="0" lang="en-US" sz="2000" b="1" i="0" u="none" strike="noStrike" kern="1200" dirty="0">
                        <a:solidFill>
                          <a:srgbClr val="00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sz="2000" b="1" i="0" u="none" strike="noStrike" kern="1200" dirty="0" smtClean="0">
                          <a:solidFill>
                            <a:srgbClr val="000000"/>
                          </a:solidFill>
                          <a:latin typeface="Arial"/>
                          <a:ea typeface="+mn-ea"/>
                          <a:cs typeface="+mn-cs"/>
                        </a:rPr>
                        <a:t>8,524</a:t>
                      </a:r>
                      <a:endParaRPr kumimoji="0" lang="en-US" sz="2000" b="1" i="0" u="none" strike="noStrike" kern="1200" dirty="0">
                        <a:solidFill>
                          <a:srgbClr val="00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sz="2000" b="1" i="0" u="none" strike="noStrike" kern="1200" dirty="0" smtClean="0">
                          <a:solidFill>
                            <a:srgbClr val="000000"/>
                          </a:solidFill>
                          <a:latin typeface="Arial"/>
                          <a:ea typeface="+mn-ea"/>
                          <a:cs typeface="+mn-cs"/>
                        </a:rPr>
                        <a:t>19,935</a:t>
                      </a:r>
                      <a:endParaRPr kumimoji="0" lang="en-US" sz="2000" b="1" i="0" u="none" strike="noStrike" kern="1200" dirty="0">
                        <a:solidFill>
                          <a:srgbClr val="00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228600" y="1905000"/>
          <a:ext cx="8777318" cy="1500198"/>
        </p:xfrm>
        <a:graphic>
          <a:graphicData uri="http://schemas.openxmlformats.org/drawingml/2006/table">
            <a:tbl>
              <a:tblPr/>
              <a:tblGrid>
                <a:gridCol w="6049809"/>
                <a:gridCol w="2727509"/>
              </a:tblGrid>
              <a:tr h="571504">
                <a:tc>
                  <a:txBody>
                    <a:bodyPr/>
                    <a:lstStyle/>
                    <a:p>
                      <a:pPr marL="63500" indent="0" algn="l" fontAlgn="ctr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PAB approved enrolment for the year 2016-17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3500" indent="0" algn="l" fontAlgn="ctr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7,17,627 </a:t>
                      </a:r>
                      <a:r>
                        <a:rPr kumimoji="0" lang="en-US" sz="2000" b="1" i="0" u="none" strike="noStrike" kern="1200" dirty="0" smtClean="0">
                          <a:solidFill>
                            <a:srgbClr val="0000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Children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500066">
                <a:tc>
                  <a:txBody>
                    <a:bodyPr/>
                    <a:lstStyle/>
                    <a:p>
                      <a:pPr marL="6350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PAB approved enrolment for the year 2017-18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1125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dirty="0" smtClean="0">
                          <a:solidFill>
                            <a:srgbClr val="0000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5,58,396 Children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428628">
                <a:tc>
                  <a:txBody>
                    <a:bodyPr/>
                    <a:lstStyle/>
                    <a:p>
                      <a:pPr marL="63500" indent="0" algn="l" fontAlgn="ctr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Proposal </a:t>
                      </a:r>
                      <a:r>
                        <a:rPr lang="en-US" sz="2000" b="1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for the year 2018-19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7,76,998 </a:t>
                      </a:r>
                      <a:r>
                        <a:rPr kumimoji="0" lang="en-US" sz="2000" b="1" i="0" u="none" strike="noStrike" kern="1200" dirty="0" smtClean="0">
                          <a:solidFill>
                            <a:srgbClr val="0000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Children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6" name="Picture 1" descr="MDM LOGO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10600" y="0"/>
            <a:ext cx="533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3505200" y="1219200"/>
            <a:ext cx="219002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chemeClr val="accent2">
                    <a:lumMod val="50000"/>
                  </a:schemeClr>
                </a:solidFill>
                <a:latin typeface="Bookman Old Style" pitchFamily="18" charset="0"/>
                <a:ea typeface="Arial" pitchFamily="34" charset="0"/>
                <a:cs typeface="Arial" pitchFamily="34" charset="0"/>
              </a:rPr>
              <a:t>Physical</a:t>
            </a:r>
            <a:endParaRPr lang="en-IN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152398" y="2214554"/>
          <a:ext cx="8839202" cy="3808215"/>
        </p:xfrm>
        <a:graphic>
          <a:graphicData uri="http://schemas.openxmlformats.org/drawingml/2006/table">
            <a:tbl>
              <a:tblPr/>
              <a:tblGrid>
                <a:gridCol w="1930115"/>
                <a:gridCol w="894443"/>
                <a:gridCol w="894443"/>
                <a:gridCol w="992285"/>
                <a:gridCol w="1031979"/>
                <a:gridCol w="1031979"/>
                <a:gridCol w="1031979"/>
                <a:gridCol w="1031979"/>
              </a:tblGrid>
              <a:tr h="428628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Component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PS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24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UPS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24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PS + UPS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24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24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</a:tr>
              <a:tr h="428628">
                <a:tc vMerge="1">
                  <a:txBody>
                    <a:bodyPr/>
                    <a:lstStyle/>
                    <a:p>
                      <a:pPr algn="l" fontAlgn="ctr"/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CS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SS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CS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SS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CS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SS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Total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</a:tr>
              <a:tr h="428628">
                <a:tc>
                  <a:txBody>
                    <a:bodyPr/>
                    <a:lstStyle/>
                    <a:p>
                      <a:pPr marL="63500" indent="0" algn="l" fontAlgn="ctr"/>
                      <a:r>
                        <a:rPr lang="en-US" sz="1800" b="1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Cost of </a:t>
                      </a:r>
                      <a:r>
                        <a:rPr lang="en-US" sz="1800" b="1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foodgrains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342.34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0.00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255.72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0.00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598.06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0.00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598.06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</a:tr>
              <a:tr h="428628">
                <a:tc>
                  <a:txBody>
                    <a:bodyPr/>
                    <a:lstStyle/>
                    <a:p>
                      <a:pPr marL="63500" indent="0" algn="l" fontAlgn="ctr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Transportation Cost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154.05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0.00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115.07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0.00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269.12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0.00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269.12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</a:tr>
              <a:tr h="428628">
                <a:tc>
                  <a:txBody>
                    <a:bodyPr/>
                    <a:lstStyle/>
                    <a:p>
                      <a:pPr marL="63500" indent="0" algn="l" fontAlgn="ctr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Cooking Cost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4245.04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467.87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3159.53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352.32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7404.57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820.19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8224.76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</a:tr>
              <a:tr h="428628">
                <a:tc>
                  <a:txBody>
                    <a:bodyPr/>
                    <a:lstStyle/>
                    <a:p>
                      <a:pPr marL="63500" indent="0" algn="l" fontAlgn="ctr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Honorarium to Cooks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1599.48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177.72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1394.64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154.96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2994.12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332.68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3326.80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</a:tr>
              <a:tr h="428628">
                <a:tc>
                  <a:txBody>
                    <a:bodyPr/>
                    <a:lstStyle/>
                    <a:p>
                      <a:pPr marL="63500" indent="0" algn="l" fontAlgn="ctr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MME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114.14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0.00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88.62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0.00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202.76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0.00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202.76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</a:tr>
              <a:tr h="42862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Total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6455.05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645.59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5013.58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507.28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11468.63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1152.87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12621.50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2133600" y="1447800"/>
            <a:ext cx="507206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ctr"/>
            <a:r>
              <a:rPr lang="en-US" sz="3200" b="1" dirty="0" smtClean="0">
                <a:solidFill>
                  <a:srgbClr val="000000"/>
                </a:solidFill>
                <a:latin typeface="Arial"/>
              </a:rPr>
              <a:t>Financial (Rs. in </a:t>
            </a:r>
            <a:r>
              <a:rPr lang="en-US" sz="3200" b="1" dirty="0" err="1" smtClean="0">
                <a:solidFill>
                  <a:srgbClr val="000000"/>
                </a:solidFill>
                <a:latin typeface="Arial"/>
              </a:rPr>
              <a:t>lakh</a:t>
            </a:r>
            <a:r>
              <a:rPr lang="en-US" sz="3200" b="1" dirty="0" smtClean="0">
                <a:solidFill>
                  <a:srgbClr val="000000"/>
                </a:solidFill>
                <a:latin typeface="Arial"/>
              </a:rPr>
              <a:t>)</a:t>
            </a:r>
            <a:endParaRPr lang="en-US" sz="3200" b="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" name="Picture 1" descr="MDM LOGO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10600" y="0"/>
            <a:ext cx="533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28600" y="457200"/>
            <a:ext cx="8715436" cy="769441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 w="63500">
            <a:solidFill>
              <a:schemeClr val="tx2">
                <a:lumMod val="50000"/>
              </a:schemeClr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400" b="1" i="0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Bookman Old Style" pitchFamily="18" charset="0"/>
                <a:ea typeface="Arial" pitchFamily="34" charset="0"/>
                <a:cs typeface="Arial" pitchFamily="34" charset="0"/>
              </a:rPr>
              <a:t>AWP&amp;B 2018-19</a:t>
            </a:r>
            <a:r>
              <a:rPr kumimoji="0" lang="en-US" sz="3200" b="1" i="0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Bookman Old Style" pitchFamily="18" charset="0"/>
                <a:ea typeface="Arial" pitchFamily="34" charset="0"/>
                <a:cs typeface="Arial" pitchFamily="34" charset="0"/>
              </a:rPr>
              <a:t> </a:t>
            </a:r>
            <a:r>
              <a:rPr kumimoji="0" lang="en-US" b="1" i="0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Bookman Old Style" pitchFamily="18" charset="0"/>
                <a:ea typeface="Arial" pitchFamily="34" charset="0"/>
                <a:cs typeface="Arial" pitchFamily="34" charset="0"/>
              </a:rPr>
              <a:t>(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  <a:latin typeface="Bookman Old Style" pitchFamily="18" charset="0"/>
                <a:ea typeface="Arial" pitchFamily="34" charset="0"/>
                <a:cs typeface="Arial" pitchFamily="34" charset="0"/>
              </a:rPr>
              <a:t>Proposal)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28600" y="304800"/>
            <a:ext cx="8610600" cy="769441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63500">
            <a:solidFill>
              <a:schemeClr val="tx2">
                <a:lumMod val="50000"/>
              </a:schemeClr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400" b="1" i="0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Bookman Old Style" pitchFamily="18" charset="0"/>
                <a:ea typeface="Arial" pitchFamily="34" charset="0"/>
                <a:cs typeface="Arial" pitchFamily="34" charset="0"/>
              </a:rPr>
              <a:t>Issues</a:t>
            </a:r>
            <a:endParaRPr lang="en-US" b="1" dirty="0" smtClean="0">
              <a:solidFill>
                <a:schemeClr val="accent2">
                  <a:lumMod val="50000"/>
                </a:schemeClr>
              </a:solidFill>
              <a:latin typeface="Bookman Old Style" pitchFamily="18" charset="0"/>
              <a:ea typeface="Arial" pitchFamily="34" charset="0"/>
              <a:cs typeface="Arial" pitchFamily="34" charset="0"/>
            </a:endParaRPr>
          </a:p>
        </p:txBody>
      </p:sp>
      <p:pic>
        <p:nvPicPr>
          <p:cNvPr id="3" name="Picture 1" descr="MDM LOGO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10600" y="0"/>
            <a:ext cx="533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304800" y="1600200"/>
            <a:ext cx="8610600" cy="477053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571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568325" marR="0" lvl="0" indent="-5080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2">
                  <a:lumMod val="50000"/>
                </a:schemeClr>
              </a:buClr>
              <a:buSzTx/>
              <a:buFont typeface="Wingdings" pitchFamily="2" charset="2"/>
              <a:buChar char="v"/>
              <a:tabLst/>
            </a:pPr>
            <a:r>
              <a:rPr lang="en-US" sz="2800" b="1" dirty="0" smtClean="0">
                <a:latin typeface="Bookman Old Style" pitchFamily="18" charset="0"/>
                <a:ea typeface="Batang" charset="-127"/>
                <a:cs typeface="Aharoni" charset="0"/>
              </a:rPr>
              <a:t>Increase in Honorarium to Cook-cum-Helpers  from existing Rs. 1000/- per month for 10 months to Rs 2000/- per month for 12 months.</a:t>
            </a:r>
          </a:p>
          <a:p>
            <a:pPr marL="568325" marR="0" lvl="0" indent="-5080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2">
                  <a:lumMod val="50000"/>
                </a:schemeClr>
              </a:buClr>
              <a:buSzTx/>
              <a:tabLst/>
            </a:pPr>
            <a:endParaRPr lang="en-US" sz="800" b="1" dirty="0">
              <a:latin typeface="Bookman Old Style" pitchFamily="18" charset="0"/>
              <a:ea typeface="Batang" charset="-127"/>
              <a:cs typeface="Aharoni" charset="0"/>
            </a:endParaRPr>
          </a:p>
          <a:p>
            <a:pPr marL="568325" indent="-508000" algn="just">
              <a:buFont typeface="Wingdings" pitchFamily="2" charset="2"/>
              <a:buChar char="v"/>
            </a:pPr>
            <a:r>
              <a:rPr lang="en-US" altLang="en-US" sz="2800" b="1" dirty="0" smtClean="0">
                <a:latin typeface="Bookman Old Style" pitchFamily="18" charset="0"/>
                <a:ea typeface="Batang" charset="-127"/>
                <a:cs typeface="Aharoni" charset="0"/>
              </a:rPr>
              <a:t>Increase in Cooking cost rates (@ 7.5%) which has become due </a:t>
            </a:r>
            <a:r>
              <a:rPr lang="en-US" altLang="en-US" sz="2800" b="1" dirty="0" err="1" smtClean="0">
                <a:latin typeface="Bookman Old Style" pitchFamily="18" charset="0"/>
                <a:ea typeface="Batang" charset="-127"/>
                <a:cs typeface="Aharoni" charset="0"/>
              </a:rPr>
              <a:t>w.e.f</a:t>
            </a:r>
            <a:r>
              <a:rPr lang="en-US" altLang="en-US" sz="2800" b="1" dirty="0" smtClean="0">
                <a:latin typeface="Bookman Old Style" pitchFamily="18" charset="0"/>
                <a:ea typeface="Batang" charset="-127"/>
                <a:cs typeface="Aharoni" charset="0"/>
              </a:rPr>
              <a:t> July 2017.</a:t>
            </a:r>
          </a:p>
          <a:p>
            <a:pPr marL="568325" indent="-508000" algn="just"/>
            <a:endParaRPr lang="en-US" altLang="en-US" sz="800" b="1" dirty="0" smtClean="0">
              <a:latin typeface="Bookman Old Style" pitchFamily="18" charset="0"/>
              <a:ea typeface="Batang" charset="-127"/>
              <a:cs typeface="Aharoni" charset="0"/>
            </a:endParaRPr>
          </a:p>
          <a:p>
            <a:pPr marL="568325" indent="-508000" algn="just">
              <a:buFont typeface="Wingdings" pitchFamily="2" charset="2"/>
              <a:buChar char="v"/>
            </a:pPr>
            <a:r>
              <a:rPr lang="en-US" altLang="en-US" sz="2800" b="1" dirty="0" smtClean="0">
                <a:latin typeface="Bookman Old Style" pitchFamily="18" charset="0"/>
                <a:ea typeface="Batang" charset="-127"/>
                <a:cs typeface="Aharoni" charset="0"/>
              </a:rPr>
              <a:t>Transportation Cost be increased from existing Rs. 1350/- per MT.</a:t>
            </a:r>
          </a:p>
          <a:p>
            <a:pPr marL="568325" indent="-508000" algn="just"/>
            <a:endParaRPr lang="en-US" altLang="en-US" sz="800" b="1" dirty="0" smtClean="0">
              <a:latin typeface="Bookman Old Style" pitchFamily="18" charset="0"/>
              <a:ea typeface="Batang" charset="-127"/>
              <a:cs typeface="Aharoni" charset="0"/>
            </a:endParaRPr>
          </a:p>
          <a:p>
            <a:pPr marL="568325" indent="-508000" algn="just">
              <a:buFont typeface="Wingdings" pitchFamily="2" charset="2"/>
              <a:buChar char="v"/>
            </a:pPr>
            <a:r>
              <a:rPr lang="en-US" altLang="en-US" sz="2800" b="1" dirty="0" smtClean="0">
                <a:latin typeface="Bookman Old Style" pitchFamily="18" charset="0"/>
                <a:ea typeface="Batang" charset="-127"/>
                <a:cs typeface="Aharoni" charset="0"/>
              </a:rPr>
              <a:t>The rate of MME component be increased from existing 1.8%.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114800"/>
            <a:ext cx="9144000" cy="27432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en-US" sz="21500" dirty="0" smtClean="0">
                <a:solidFill>
                  <a:schemeClr val="tx1"/>
                </a:solidFill>
                <a:latin typeface="Berlin Sans FB Demi" pitchFamily="34" charset="0"/>
              </a:rPr>
              <a:t>Thanks</a:t>
            </a:r>
            <a:endParaRPr lang="en-US" sz="21500" dirty="0">
              <a:solidFill>
                <a:schemeClr val="tx1"/>
              </a:solidFill>
              <a:latin typeface="Berlin Sans FB Demi" pitchFamily="34" charset="0"/>
            </a:endParaRPr>
          </a:p>
        </p:txBody>
      </p:sp>
      <p:pic>
        <p:nvPicPr>
          <p:cNvPr id="36866" name="Picture 2" descr="C:\Users\ACCER\Desktop\mdm photos\IMG-20180617-WA000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4114800"/>
          </a:xfrm>
          <a:prstGeom prst="rect">
            <a:avLst/>
          </a:prstGeom>
          <a:noFill/>
        </p:spPr>
      </p:pic>
      <p:pic>
        <p:nvPicPr>
          <p:cNvPr id="5" name="Picture 1" descr="MDM LOGO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10600" y="0"/>
            <a:ext cx="533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304800" y="838200"/>
            <a:ext cx="8643998" cy="615553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571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400" b="1" u="sng" dirty="0" smtClean="0"/>
              <a:t>Main Objectives</a:t>
            </a:r>
            <a:endParaRPr lang="en-US" sz="3400" b="1" u="sng" dirty="0"/>
          </a:p>
        </p:txBody>
      </p:sp>
      <p:sp>
        <p:nvSpPr>
          <p:cNvPr id="4" name="Rectangle 3"/>
          <p:cNvSpPr/>
          <p:nvPr/>
        </p:nvSpPr>
        <p:spPr>
          <a:xfrm>
            <a:off x="304800" y="2057400"/>
            <a:ext cx="8643998" cy="3570208"/>
          </a:xfrm>
          <a:prstGeom prst="rect">
            <a:avLst/>
          </a:prstGeom>
          <a:solidFill>
            <a:schemeClr val="bg1">
              <a:lumMod val="65000"/>
            </a:schemeClr>
          </a:solidFill>
          <a:ln w="57150">
            <a:solidFill>
              <a:srgbClr val="FFFF00">
                <a:alpha val="55000"/>
              </a:srgb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marL="95250" lvl="0" indent="-31750" algn="just"/>
            <a:r>
              <a:rPr lang="en-US" sz="2800" dirty="0" smtClean="0"/>
              <a:t>To boost </a:t>
            </a:r>
            <a:r>
              <a:rPr lang="en-US" sz="2800" dirty="0" err="1" smtClean="0"/>
              <a:t>Universalization</a:t>
            </a:r>
            <a:r>
              <a:rPr lang="en-US" sz="2800" dirty="0" smtClean="0"/>
              <a:t> of Elementary Education by improving;</a:t>
            </a:r>
          </a:p>
          <a:p>
            <a:pPr marL="568325" lvl="0" indent="-504825" algn="just">
              <a:buFont typeface="Wingdings" pitchFamily="2" charset="2"/>
              <a:buChar char="v"/>
            </a:pPr>
            <a:r>
              <a:rPr lang="en-US" sz="2800" dirty="0" smtClean="0"/>
              <a:t>Enrolment</a:t>
            </a:r>
          </a:p>
          <a:p>
            <a:pPr marL="568325" lvl="0" indent="-504825" algn="just">
              <a:buFont typeface="Wingdings" pitchFamily="2" charset="2"/>
              <a:buChar char="v"/>
            </a:pPr>
            <a:r>
              <a:rPr lang="en-US" sz="2800" dirty="0" smtClean="0"/>
              <a:t>Attendance</a:t>
            </a:r>
          </a:p>
          <a:p>
            <a:pPr marL="568325" lvl="0" indent="-504825" algn="just">
              <a:buFont typeface="Wingdings" pitchFamily="2" charset="2"/>
              <a:buChar char="v"/>
            </a:pPr>
            <a:r>
              <a:rPr lang="en-US" sz="2800" dirty="0" smtClean="0"/>
              <a:t>Retention</a:t>
            </a:r>
          </a:p>
          <a:p>
            <a:pPr marL="568325" indent="-504825" algn="just">
              <a:buFont typeface="Wingdings" pitchFamily="2" charset="2"/>
              <a:buChar char="v"/>
            </a:pPr>
            <a:r>
              <a:rPr lang="en-US" sz="2800" dirty="0" smtClean="0"/>
              <a:t>Learning levels of children.</a:t>
            </a:r>
          </a:p>
          <a:p>
            <a:pPr marL="568325" indent="-504825" algn="just">
              <a:buFont typeface="Wingdings" pitchFamily="2" charset="2"/>
              <a:buChar char="v"/>
            </a:pPr>
            <a:r>
              <a:rPr lang="en-US" sz="2800" dirty="0" smtClean="0"/>
              <a:t>Nutritional status of students. </a:t>
            </a:r>
          </a:p>
          <a:p>
            <a:pPr marL="568325" lvl="0" indent="-504825" algn="just">
              <a:buFont typeface="Wingdings" pitchFamily="2" charset="2"/>
              <a:buChar char="v"/>
            </a:pPr>
            <a:endParaRPr lang="en-US" sz="3000" dirty="0" smtClean="0"/>
          </a:p>
        </p:txBody>
      </p:sp>
      <p:pic>
        <p:nvPicPr>
          <p:cNvPr id="6" name="Picture 1" descr="MDM LOGO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10600" y="0"/>
            <a:ext cx="533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71604" y="0"/>
            <a:ext cx="6215106" cy="92333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57150">
            <a:solidFill>
              <a:schemeClr val="tx2"/>
            </a:solidFill>
            <a:prstDash val="solid"/>
          </a:ln>
        </p:spPr>
        <p:txBody>
          <a:bodyPr wrap="square">
            <a:spAutoFit/>
          </a:bodyPr>
          <a:lstStyle/>
          <a:p>
            <a:pPr algn="ctr"/>
            <a:r>
              <a:rPr lang="en-US" sz="4800" b="1" u="sng" dirty="0" smtClean="0">
                <a:latin typeface="Arial" pitchFamily="34" charset="0"/>
                <a:ea typeface="Arial" pitchFamily="34" charset="0"/>
                <a:cs typeface="Arial" pitchFamily="34" charset="0"/>
              </a:rPr>
              <a:t>Salient Feature</a:t>
            </a:r>
            <a:r>
              <a:rPr lang="en-US" sz="5400" dirty="0" smtClean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endParaRPr lang="en-US" sz="5400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228600" y="1143000"/>
          <a:ext cx="8686801" cy="5353584"/>
        </p:xfrm>
        <a:graphic>
          <a:graphicData uri="http://schemas.openxmlformats.org/drawingml/2006/table">
            <a:tbl>
              <a:tblPr/>
              <a:tblGrid>
                <a:gridCol w="610764"/>
                <a:gridCol w="6171036"/>
                <a:gridCol w="1066800"/>
                <a:gridCol w="838201"/>
              </a:tblGrid>
              <a:tr h="35719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2000" b="1" dirty="0" smtClean="0">
                          <a:latin typeface="Calibri"/>
                          <a:ea typeface="Times New Roman"/>
                          <a:cs typeface="Times New Roman"/>
                        </a:rPr>
                        <a:t>S. No</a:t>
                      </a:r>
                      <a:endParaRPr lang="en-IN" sz="20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000" b="1" dirty="0" smtClean="0">
                          <a:latin typeface="Calibri"/>
                          <a:ea typeface="Times New Roman"/>
                          <a:cs typeface="Times New Roman"/>
                        </a:rPr>
                        <a:t>Components</a:t>
                      </a:r>
                      <a:endParaRPr lang="en-IN" sz="20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2000" b="1" dirty="0" smtClean="0">
                          <a:latin typeface="Calibri"/>
                          <a:ea typeface="Times New Roman"/>
                          <a:cs typeface="Times New Roman"/>
                        </a:rPr>
                        <a:t>Sharing Pattern</a:t>
                      </a:r>
                      <a:endParaRPr lang="en-IN" sz="20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IN" sz="22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</a:tr>
              <a:tr h="628664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IN" sz="22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N" sz="22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en-IN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 pitchFamily="18" charset="0"/>
                          <a:cs typeface="Times New Roman" pitchFamily="18" charset="0"/>
                        </a:rPr>
                        <a:t>Centre</a:t>
                      </a:r>
                      <a:endParaRPr kumimoji="0" lang="en-IN" sz="2000" b="1" kern="1200" dirty="0">
                        <a:solidFill>
                          <a:schemeClr val="tx1"/>
                        </a:solidFill>
                        <a:latin typeface="+mn-lt"/>
                        <a:ea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en-IN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 pitchFamily="18" charset="0"/>
                          <a:cs typeface="Times New Roman" pitchFamily="18" charset="0"/>
                        </a:rPr>
                        <a:t>State</a:t>
                      </a:r>
                      <a:endParaRPr kumimoji="0" lang="en-IN" sz="2000" b="1" kern="1200" dirty="0">
                        <a:solidFill>
                          <a:schemeClr val="tx1"/>
                        </a:solidFill>
                        <a:latin typeface="+mn-lt"/>
                        <a:ea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</a:tr>
              <a:tr h="12858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2000" b="1" dirty="0" smtClean="0"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en-IN" sz="20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en-US" sz="2000" b="1" u="sng" baseline="0" dirty="0" smtClean="0">
                          <a:ea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u="sng" dirty="0" err="1" smtClean="0">
                          <a:ea typeface="Times New Roman" pitchFamily="18" charset="0"/>
                          <a:cs typeface="Times New Roman" pitchFamily="18" charset="0"/>
                        </a:rPr>
                        <a:t>Foodgrains</a:t>
                      </a:r>
                      <a:r>
                        <a:rPr lang="en-US" sz="2000" b="1" u="sng" dirty="0" smtClean="0">
                          <a:ea typeface="Times New Roman" pitchFamily="18" charset="0"/>
                          <a:cs typeface="Times New Roman" pitchFamily="18" charset="0"/>
                        </a:rPr>
                        <a:t> (Rice) per child per School Day:</a:t>
                      </a:r>
                    </a:p>
                    <a:p>
                      <a:pPr marL="361950" marR="0" indent="-36195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v"/>
                        <a:tabLst/>
                        <a:defRPr/>
                      </a:pPr>
                      <a:r>
                        <a:rPr lang="en-US" sz="2000" b="1" u="sng" dirty="0" smtClean="0">
                          <a:ea typeface="Times New Roman" pitchFamily="18" charset="0"/>
                          <a:cs typeface="Times New Roman" pitchFamily="18" charset="0"/>
                        </a:rPr>
                        <a:t>100 </a:t>
                      </a:r>
                      <a:r>
                        <a:rPr lang="en-US" sz="2000" b="1" u="sng" dirty="0" err="1" smtClean="0">
                          <a:ea typeface="Times New Roman" pitchFamily="18" charset="0"/>
                          <a:cs typeface="Times New Roman" pitchFamily="18" charset="0"/>
                        </a:rPr>
                        <a:t>gms</a:t>
                      </a:r>
                      <a:r>
                        <a:rPr lang="en-US" sz="2000" b="1" dirty="0" smtClean="0">
                          <a:ea typeface="Times New Roman" pitchFamily="18" charset="0"/>
                          <a:cs typeface="Times New Roman" pitchFamily="18" charset="0"/>
                        </a:rPr>
                        <a:t> for Primary Stage (Class I to V)</a:t>
                      </a:r>
                    </a:p>
                    <a:p>
                      <a:pPr marL="361950" marR="0" indent="-36195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v"/>
                        <a:tabLst/>
                        <a:defRPr/>
                      </a:pPr>
                      <a:r>
                        <a:rPr lang="en-US" sz="2000" b="1" u="sng" dirty="0" smtClean="0">
                          <a:ea typeface="Times New Roman" pitchFamily="18" charset="0"/>
                          <a:cs typeface="Times New Roman" pitchFamily="18" charset="0"/>
                        </a:rPr>
                        <a:t>150 </a:t>
                      </a:r>
                      <a:r>
                        <a:rPr lang="en-US" sz="2000" b="1" u="sng" dirty="0" err="1" smtClean="0">
                          <a:ea typeface="Times New Roman" pitchFamily="18" charset="0"/>
                          <a:cs typeface="Times New Roman" pitchFamily="18" charset="0"/>
                        </a:rPr>
                        <a:t>gms</a:t>
                      </a:r>
                      <a:r>
                        <a:rPr lang="en-US" sz="2000" b="1" dirty="0" smtClean="0">
                          <a:ea typeface="Times New Roman" pitchFamily="18" charset="0"/>
                          <a:cs typeface="Times New Roman" pitchFamily="18" charset="0"/>
                        </a:rPr>
                        <a:t> for Upper Primary Stage (Class VI to VIII)</a:t>
                      </a:r>
                      <a:endParaRPr lang="en-IN" sz="20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en-IN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kumimoji="0" lang="en-IN" sz="2000" b="1" kern="1200" dirty="0">
                        <a:solidFill>
                          <a:schemeClr val="tx1"/>
                        </a:solidFill>
                        <a:latin typeface="+mn-lt"/>
                        <a:ea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en-IN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 pitchFamily="18" charset="0"/>
                          <a:cs typeface="Times New Roman" pitchFamily="18" charset="0"/>
                        </a:rPr>
                        <a:t>--</a:t>
                      </a:r>
                      <a:endParaRPr kumimoji="0" lang="en-IN" sz="2000" b="1" kern="1200" dirty="0">
                        <a:solidFill>
                          <a:schemeClr val="tx1"/>
                        </a:solidFill>
                        <a:latin typeface="+mn-lt"/>
                        <a:ea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49589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2000" b="1" dirty="0" smtClean="0">
                          <a:latin typeface="Calibri"/>
                          <a:ea typeface="Times New Roman"/>
                          <a:cs typeface="Times New Roman"/>
                        </a:rPr>
                        <a:t>2</a:t>
                      </a:r>
                      <a:endParaRPr lang="en-IN" sz="20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ea typeface="Times New Roman" pitchFamily="18" charset="0"/>
                          <a:cs typeface="Times New Roman" pitchFamily="18" charset="0"/>
                        </a:rPr>
                        <a:t>Cost of Food Grains @ Rs. 3000/- per </a:t>
                      </a:r>
                      <a:r>
                        <a:rPr lang="en-US" sz="2000" b="1" dirty="0" err="1" smtClean="0">
                          <a:ea typeface="Times New Roman" pitchFamily="18" charset="0"/>
                          <a:cs typeface="Times New Roman" pitchFamily="18" charset="0"/>
                        </a:rPr>
                        <a:t>MTs.</a:t>
                      </a:r>
                      <a:endParaRPr lang="en-IN" sz="20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N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kumimoji="0" lang="en-IN" sz="2000" b="1" kern="1200" dirty="0">
                        <a:solidFill>
                          <a:schemeClr val="tx1"/>
                        </a:solidFill>
                        <a:latin typeface="+mn-lt"/>
                        <a:ea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N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 pitchFamily="18" charset="0"/>
                          <a:cs typeface="Times New Roman" pitchFamily="18" charset="0"/>
                        </a:rPr>
                        <a:t>--</a:t>
                      </a:r>
                      <a:endParaRPr kumimoji="0" lang="en-IN" sz="2000" b="1" kern="1200" dirty="0">
                        <a:solidFill>
                          <a:schemeClr val="tx1"/>
                        </a:solidFill>
                        <a:latin typeface="+mn-lt"/>
                        <a:ea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4516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2000" b="1" dirty="0" smtClean="0">
                          <a:latin typeface="Calibri"/>
                          <a:ea typeface="Times New Roman"/>
                          <a:cs typeface="Times New Roman"/>
                        </a:rPr>
                        <a:t>3</a:t>
                      </a:r>
                      <a:endParaRPr lang="en-IN" sz="20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cs typeface="Times New Roman" pitchFamily="18" charset="0"/>
                        </a:rPr>
                        <a:t>Transportation Cost  @ 1350/- per </a:t>
                      </a:r>
                      <a:r>
                        <a:rPr lang="en-US" sz="2000" b="1" dirty="0" err="1" smtClean="0">
                          <a:cs typeface="Times New Roman" pitchFamily="18" charset="0"/>
                        </a:rPr>
                        <a:t>MTs.</a:t>
                      </a:r>
                      <a:endParaRPr lang="en-IN" sz="20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N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kumimoji="0" lang="en-IN" sz="2000" b="1" kern="1200" dirty="0">
                        <a:solidFill>
                          <a:schemeClr val="tx1"/>
                        </a:solidFill>
                        <a:latin typeface="+mn-lt"/>
                        <a:ea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N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 pitchFamily="18" charset="0"/>
                          <a:cs typeface="Times New Roman" pitchFamily="18" charset="0"/>
                        </a:rPr>
                        <a:t>--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1218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2000" b="1" dirty="0" smtClean="0">
                          <a:latin typeface="Calibri"/>
                          <a:ea typeface="Times New Roman"/>
                          <a:cs typeface="Times New Roman"/>
                        </a:rPr>
                        <a:t>4</a:t>
                      </a:r>
                      <a:endParaRPr lang="en-IN" sz="20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u="sng" dirty="0" smtClean="0">
                          <a:ea typeface="Times New Roman" pitchFamily="18" charset="0"/>
                          <a:cs typeface="Times New Roman" pitchFamily="18" charset="0"/>
                        </a:rPr>
                        <a:t>Cooking cost per child per School Day:</a:t>
                      </a:r>
                    </a:p>
                    <a:p>
                      <a:pPr marL="361950" marR="0" indent="-36195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v"/>
                        <a:tabLst/>
                        <a:defRPr/>
                      </a:pPr>
                      <a:r>
                        <a:rPr lang="en-US" sz="2000" b="1" dirty="0" smtClean="0">
                          <a:ea typeface="Times New Roman" pitchFamily="18" charset="0"/>
                          <a:cs typeface="Times New Roman" pitchFamily="18" charset="0"/>
                        </a:rPr>
                        <a:t> Rs. 4.13 for Primary Stage</a:t>
                      </a:r>
                    </a:p>
                    <a:p>
                      <a:pPr marL="361950" marR="0" indent="-36195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v"/>
                        <a:tabLst/>
                        <a:defRPr/>
                      </a:pPr>
                      <a:r>
                        <a:rPr lang="en-US" sz="2000" b="1" dirty="0" smtClean="0">
                          <a:ea typeface="Times New Roman" pitchFamily="18" charset="0"/>
                          <a:cs typeface="Times New Roman" pitchFamily="18" charset="0"/>
                        </a:rPr>
                        <a:t> Rs.6.18 for Upper Primary Stage.</a:t>
                      </a:r>
                      <a:endParaRPr lang="en-IN" sz="20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N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 pitchFamily="18" charset="0"/>
                          <a:cs typeface="Times New Roman" pitchFamily="18" charset="0"/>
                        </a:rPr>
                        <a:t>90</a:t>
                      </a:r>
                      <a:endParaRPr kumimoji="0" lang="en-IN" sz="2000" b="1" kern="1200" dirty="0">
                        <a:solidFill>
                          <a:schemeClr val="tx1"/>
                        </a:solidFill>
                        <a:latin typeface="+mn-lt"/>
                        <a:ea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N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kumimoji="0" lang="en-IN" sz="2000" b="1" kern="1200" dirty="0">
                        <a:solidFill>
                          <a:schemeClr val="tx1"/>
                        </a:solidFill>
                        <a:latin typeface="+mn-lt"/>
                        <a:ea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44808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2000" b="1" dirty="0" smtClean="0">
                          <a:latin typeface="Calibri"/>
                          <a:ea typeface="Times New Roman"/>
                          <a:cs typeface="Times New Roman"/>
                        </a:rPr>
                        <a:t>5</a:t>
                      </a:r>
                      <a:endParaRPr lang="en-IN" sz="20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000" b="1" dirty="0" smtClean="0">
                          <a:latin typeface="Calibri"/>
                          <a:ea typeface="Times New Roman"/>
                          <a:cs typeface="Times New Roman"/>
                        </a:rPr>
                        <a:t>Honorarium to Cooks</a:t>
                      </a:r>
                      <a:r>
                        <a:rPr lang="en-IN" sz="2000" b="1" baseline="0" dirty="0" smtClean="0">
                          <a:latin typeface="Calibri"/>
                          <a:ea typeface="Times New Roman"/>
                          <a:cs typeface="Times New Roman"/>
                        </a:rPr>
                        <a:t> @Rs. 1000/- for 10 months</a:t>
                      </a:r>
                      <a:endParaRPr lang="en-IN" sz="20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N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 pitchFamily="18" charset="0"/>
                          <a:cs typeface="Times New Roman" pitchFamily="18" charset="0"/>
                        </a:rPr>
                        <a:t>90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N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 pitchFamily="18" charset="0"/>
                          <a:cs typeface="Times New Roman" pitchFamily="18" charset="0"/>
                        </a:rPr>
                        <a:t>10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44808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2000" b="1" dirty="0" smtClean="0">
                          <a:latin typeface="Calibri"/>
                          <a:ea typeface="Times New Roman"/>
                          <a:cs typeface="Times New Roman"/>
                        </a:rPr>
                        <a:t>6</a:t>
                      </a:r>
                      <a:endParaRPr lang="en-IN" sz="20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000" b="1" dirty="0" smtClean="0">
                          <a:latin typeface="Calibri"/>
                          <a:ea typeface="Times New Roman"/>
                          <a:cs typeface="Times New Roman"/>
                        </a:rPr>
                        <a:t>Management, Monitoring &amp; Evaluation (MME)</a:t>
                      </a:r>
                      <a:endParaRPr lang="en-IN" sz="20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N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 pitchFamily="18" charset="0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N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 pitchFamily="18" charset="0"/>
                          <a:cs typeface="Times New Roman" pitchFamily="18" charset="0"/>
                        </a:rPr>
                        <a:t>--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4" name="Picture 1" descr="MDM LOGO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10600" y="0"/>
            <a:ext cx="533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1000" y="228600"/>
            <a:ext cx="8458200" cy="769441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57150">
            <a:solidFill>
              <a:schemeClr val="tx2"/>
            </a:solidFill>
            <a:prstDash val="solid"/>
          </a:ln>
        </p:spPr>
        <p:txBody>
          <a:bodyPr wrap="square">
            <a:spAutoFit/>
          </a:bodyPr>
          <a:lstStyle/>
          <a:p>
            <a:pPr lvl="2"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 dirty="0" smtClean="0">
                <a:latin typeface="Arial" pitchFamily="34" charset="0"/>
                <a:ea typeface="Arial" pitchFamily="34" charset="0"/>
                <a:cs typeface="Arial" pitchFamily="34" charset="0"/>
              </a:rPr>
              <a:t>Weekly Menu – Day wise</a:t>
            </a:r>
            <a:endParaRPr lang="en-US" sz="44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1" descr="MDM LOGO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10600" y="0"/>
            <a:ext cx="533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228600" y="1143000"/>
          <a:ext cx="8686800" cy="5486400"/>
        </p:xfrm>
        <a:graphic>
          <a:graphicData uri="http://schemas.openxmlformats.org/drawingml/2006/table">
            <a:tbl>
              <a:tblPr>
                <a:effectLst>
                  <a:innerShdw blurRad="114300">
                    <a:prstClr val="black"/>
                  </a:innerShdw>
                </a:effectLst>
              </a:tblPr>
              <a:tblGrid>
                <a:gridCol w="796289"/>
                <a:gridCol w="1794511"/>
                <a:gridCol w="6096000"/>
              </a:tblGrid>
              <a:tr h="18542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i="1" dirty="0">
                          <a:solidFill>
                            <a:srgbClr val="000000"/>
                          </a:solidFill>
                          <a:latin typeface="Cambria"/>
                          <a:ea typeface="Times New Roman"/>
                          <a:cs typeface="Calibri"/>
                        </a:rPr>
                        <a:t>S. No</a:t>
                      </a:r>
                      <a:endParaRPr lang="en-US" sz="24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i="1" dirty="0">
                          <a:solidFill>
                            <a:srgbClr val="000000"/>
                          </a:solidFill>
                          <a:latin typeface="Cambria"/>
                          <a:ea typeface="Times New Roman"/>
                          <a:cs typeface="Calibri"/>
                        </a:rPr>
                        <a:t>Day</a:t>
                      </a:r>
                      <a:endParaRPr lang="en-US" sz="24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i="1" dirty="0">
                          <a:solidFill>
                            <a:srgbClr val="000000"/>
                          </a:solidFill>
                          <a:latin typeface="Cambria"/>
                          <a:ea typeface="Times New Roman"/>
                          <a:cs typeface="Calibri"/>
                        </a:rPr>
                        <a:t>Name of the Commodity/Item to be served</a:t>
                      </a:r>
                      <a:endParaRPr lang="en-US" sz="24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33464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i="0" dirty="0">
                          <a:solidFill>
                            <a:srgbClr val="000000"/>
                          </a:solidFill>
                          <a:latin typeface="Cambria"/>
                          <a:ea typeface="Times New Roman"/>
                          <a:cs typeface="Calibri"/>
                        </a:rPr>
                        <a:t>1</a:t>
                      </a:r>
                      <a:endParaRPr lang="en-US" sz="2400" b="1" i="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i="0" dirty="0">
                          <a:solidFill>
                            <a:srgbClr val="000000"/>
                          </a:solidFill>
                          <a:latin typeface="Cambria"/>
                          <a:ea typeface="Times New Roman"/>
                          <a:cs typeface="Calibri"/>
                        </a:rPr>
                        <a:t>Monday</a:t>
                      </a:r>
                      <a:endParaRPr lang="en-US" sz="2400" b="1" i="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i="0" dirty="0">
                          <a:solidFill>
                            <a:srgbClr val="000000"/>
                          </a:solidFill>
                          <a:latin typeface="Cambria"/>
                          <a:ea typeface="Times New Roman"/>
                          <a:cs typeface="Calibri"/>
                        </a:rPr>
                        <a:t>a</a:t>
                      </a:r>
                      <a:r>
                        <a:rPr lang="en-US" sz="2400" b="1" i="0" dirty="0" smtClean="0">
                          <a:solidFill>
                            <a:srgbClr val="000000"/>
                          </a:solidFill>
                          <a:latin typeface="Cambria"/>
                          <a:ea typeface="Times New Roman"/>
                          <a:cs typeface="Calibri"/>
                        </a:rPr>
                        <a:t>.  Pulses </a:t>
                      </a:r>
                      <a:r>
                        <a:rPr lang="en-US" sz="2400" b="1" i="0" dirty="0">
                          <a:solidFill>
                            <a:srgbClr val="000000"/>
                          </a:solidFill>
                          <a:latin typeface="Cambria"/>
                          <a:ea typeface="Times New Roman"/>
                          <a:cs typeface="Calibri"/>
                        </a:rPr>
                        <a:t>( </a:t>
                      </a:r>
                      <a:r>
                        <a:rPr lang="en-US" sz="2400" b="1" i="0" dirty="0" err="1">
                          <a:solidFill>
                            <a:srgbClr val="000000"/>
                          </a:solidFill>
                          <a:latin typeface="Cambria"/>
                          <a:ea typeface="Times New Roman"/>
                          <a:cs typeface="Calibri"/>
                        </a:rPr>
                        <a:t>e.g</a:t>
                      </a:r>
                      <a:r>
                        <a:rPr lang="en-US" sz="2400" b="1" i="0" dirty="0">
                          <a:solidFill>
                            <a:srgbClr val="000000"/>
                          </a:solidFill>
                          <a:latin typeface="Cambria"/>
                          <a:ea typeface="Times New Roman"/>
                          <a:cs typeface="Calibri"/>
                        </a:rPr>
                        <a:t> </a:t>
                      </a:r>
                      <a:r>
                        <a:rPr lang="en-US" sz="2400" b="1" i="0" dirty="0" err="1">
                          <a:solidFill>
                            <a:srgbClr val="000000"/>
                          </a:solidFill>
                          <a:latin typeface="Cambria"/>
                          <a:ea typeface="Times New Roman"/>
                          <a:cs typeface="Calibri"/>
                        </a:rPr>
                        <a:t>Arhar</a:t>
                      </a:r>
                      <a:r>
                        <a:rPr lang="en-US" sz="2400" b="1" i="0" dirty="0">
                          <a:solidFill>
                            <a:srgbClr val="000000"/>
                          </a:solidFill>
                          <a:latin typeface="Cambria"/>
                          <a:ea typeface="Times New Roman"/>
                          <a:cs typeface="Calibri"/>
                        </a:rPr>
                        <a:t> </a:t>
                      </a:r>
                      <a:r>
                        <a:rPr lang="en-US" sz="2400" b="1" i="0" dirty="0" err="1">
                          <a:solidFill>
                            <a:srgbClr val="000000"/>
                          </a:solidFill>
                          <a:latin typeface="Cambria"/>
                          <a:ea typeface="Times New Roman"/>
                          <a:cs typeface="Calibri"/>
                        </a:rPr>
                        <a:t>Dal</a:t>
                      </a:r>
                      <a:r>
                        <a:rPr lang="en-US" sz="2400" b="1" i="0" dirty="0">
                          <a:solidFill>
                            <a:srgbClr val="000000"/>
                          </a:solidFill>
                          <a:latin typeface="Cambria"/>
                          <a:ea typeface="Times New Roman"/>
                          <a:cs typeface="Calibri"/>
                        </a:rPr>
                        <a:t>,)</a:t>
                      </a:r>
                      <a:br>
                        <a:rPr lang="en-US" sz="2400" b="1" i="0" dirty="0">
                          <a:solidFill>
                            <a:srgbClr val="000000"/>
                          </a:solidFill>
                          <a:latin typeface="Cambria"/>
                          <a:ea typeface="Times New Roman"/>
                          <a:cs typeface="Calibri"/>
                        </a:rPr>
                      </a:br>
                      <a:r>
                        <a:rPr lang="en-US" sz="2400" b="1" i="0" dirty="0">
                          <a:solidFill>
                            <a:srgbClr val="000000"/>
                          </a:solidFill>
                          <a:latin typeface="Cambria"/>
                          <a:ea typeface="Times New Roman"/>
                          <a:cs typeface="Calibri"/>
                        </a:rPr>
                        <a:t>b</a:t>
                      </a:r>
                      <a:r>
                        <a:rPr lang="en-US" sz="2400" b="1" i="0" dirty="0" smtClean="0">
                          <a:solidFill>
                            <a:srgbClr val="000000"/>
                          </a:solidFill>
                          <a:latin typeface="Cambria"/>
                          <a:ea typeface="Times New Roman"/>
                          <a:cs typeface="Calibri"/>
                        </a:rPr>
                        <a:t>.  Potato</a:t>
                      </a:r>
                      <a:r>
                        <a:rPr lang="en-US" sz="2400" b="1" i="0" dirty="0">
                          <a:solidFill>
                            <a:srgbClr val="000000"/>
                          </a:solidFill>
                          <a:latin typeface="Cambria"/>
                          <a:ea typeface="Times New Roman"/>
                          <a:cs typeface="Calibri"/>
                        </a:rPr>
                        <a:t>, </a:t>
                      </a:r>
                      <a:r>
                        <a:rPr lang="en-US" sz="2400" b="1" i="0" dirty="0" smtClean="0">
                          <a:solidFill>
                            <a:srgbClr val="000000"/>
                          </a:solidFill>
                          <a:latin typeface="Cambria"/>
                          <a:ea typeface="Times New Roman"/>
                          <a:cs typeface="Calibri"/>
                        </a:rPr>
                        <a:t>Tomato</a:t>
                      </a:r>
                      <a:r>
                        <a:rPr lang="en-US" sz="2400" b="1" i="0" dirty="0">
                          <a:solidFill>
                            <a:srgbClr val="000000"/>
                          </a:solidFill>
                          <a:latin typeface="Cambria"/>
                          <a:ea typeface="Times New Roman"/>
                          <a:cs typeface="Calibri"/>
                        </a:rPr>
                        <a:t>, </a:t>
                      </a:r>
                      <a:r>
                        <a:rPr lang="en-US" sz="2400" b="1" i="0" dirty="0" smtClean="0">
                          <a:solidFill>
                            <a:srgbClr val="000000"/>
                          </a:solidFill>
                          <a:latin typeface="Cambria"/>
                          <a:ea typeface="Times New Roman"/>
                          <a:cs typeface="Calibri"/>
                        </a:rPr>
                        <a:t>Onion (</a:t>
                      </a:r>
                      <a:r>
                        <a:rPr lang="en-US" sz="2400" b="1" i="0" dirty="0">
                          <a:solidFill>
                            <a:srgbClr val="000000"/>
                          </a:solidFill>
                          <a:latin typeface="Cambria"/>
                          <a:ea typeface="Times New Roman"/>
                          <a:cs typeface="Calibri"/>
                        </a:rPr>
                        <a:t>Mixed)</a:t>
                      </a:r>
                      <a:endParaRPr lang="en-US" sz="2400" b="1" i="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3464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i="0" dirty="0">
                          <a:solidFill>
                            <a:srgbClr val="000000"/>
                          </a:solidFill>
                          <a:latin typeface="Cambria"/>
                          <a:ea typeface="Times New Roman"/>
                          <a:cs typeface="Calibri"/>
                        </a:rPr>
                        <a:t>2</a:t>
                      </a:r>
                      <a:endParaRPr lang="en-US" sz="2400" b="1" i="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i="0" dirty="0">
                          <a:solidFill>
                            <a:srgbClr val="000000"/>
                          </a:solidFill>
                          <a:latin typeface="Cambria"/>
                          <a:ea typeface="Times New Roman"/>
                          <a:cs typeface="Calibri"/>
                        </a:rPr>
                        <a:t>Tuesday</a:t>
                      </a:r>
                      <a:endParaRPr lang="en-US" sz="2400" b="1" i="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i="0" dirty="0">
                          <a:solidFill>
                            <a:srgbClr val="000000"/>
                          </a:solidFill>
                          <a:latin typeface="Cambria"/>
                          <a:ea typeface="Times New Roman"/>
                          <a:cs typeface="Calibri"/>
                        </a:rPr>
                        <a:t>a</a:t>
                      </a:r>
                      <a:r>
                        <a:rPr lang="en-US" sz="2400" b="1" i="0" dirty="0" smtClean="0">
                          <a:solidFill>
                            <a:srgbClr val="000000"/>
                          </a:solidFill>
                          <a:latin typeface="Cambria"/>
                          <a:ea typeface="Times New Roman"/>
                          <a:cs typeface="Calibri"/>
                        </a:rPr>
                        <a:t>.  Pulses </a:t>
                      </a:r>
                      <a:r>
                        <a:rPr lang="en-US" sz="2400" b="1" i="0" dirty="0">
                          <a:solidFill>
                            <a:srgbClr val="000000"/>
                          </a:solidFill>
                          <a:latin typeface="Cambria"/>
                          <a:ea typeface="Times New Roman"/>
                          <a:cs typeface="Calibri"/>
                        </a:rPr>
                        <a:t>( </a:t>
                      </a:r>
                      <a:r>
                        <a:rPr lang="en-US" sz="2400" b="1" i="0" dirty="0" smtClean="0">
                          <a:solidFill>
                            <a:srgbClr val="000000"/>
                          </a:solidFill>
                          <a:latin typeface="Cambria"/>
                          <a:ea typeface="Times New Roman"/>
                          <a:cs typeface="Calibri"/>
                        </a:rPr>
                        <a:t>e.g. </a:t>
                      </a:r>
                      <a:r>
                        <a:rPr lang="en-US" sz="2400" b="1" i="0" dirty="0" err="1" smtClean="0">
                          <a:solidFill>
                            <a:srgbClr val="000000"/>
                          </a:solidFill>
                          <a:latin typeface="Cambria"/>
                          <a:ea typeface="Times New Roman"/>
                          <a:cs typeface="Calibri"/>
                        </a:rPr>
                        <a:t>Rajma</a:t>
                      </a:r>
                      <a:r>
                        <a:rPr lang="en-US" sz="2400" b="1" i="0" dirty="0" smtClean="0">
                          <a:solidFill>
                            <a:srgbClr val="000000"/>
                          </a:solidFill>
                          <a:latin typeface="Cambria"/>
                          <a:ea typeface="Times New Roman"/>
                          <a:cs typeface="Calibri"/>
                        </a:rPr>
                        <a:t> </a:t>
                      </a:r>
                      <a:r>
                        <a:rPr lang="en-US" sz="2400" b="1" i="0" dirty="0" err="1" smtClean="0">
                          <a:solidFill>
                            <a:srgbClr val="000000"/>
                          </a:solidFill>
                          <a:latin typeface="Cambria"/>
                          <a:ea typeface="Times New Roman"/>
                          <a:cs typeface="Calibri"/>
                        </a:rPr>
                        <a:t>Dal</a:t>
                      </a:r>
                      <a:r>
                        <a:rPr lang="en-US" sz="2400" b="1" i="0" dirty="0" smtClean="0">
                          <a:solidFill>
                            <a:srgbClr val="000000"/>
                          </a:solidFill>
                          <a:latin typeface="Cambria"/>
                          <a:ea typeface="Times New Roman"/>
                          <a:cs typeface="Calibri"/>
                        </a:rPr>
                        <a:t> </a:t>
                      </a:r>
                      <a:r>
                        <a:rPr lang="en-US" sz="2400" b="1" i="0" dirty="0">
                          <a:solidFill>
                            <a:srgbClr val="000000"/>
                          </a:solidFill>
                          <a:latin typeface="Cambria"/>
                          <a:ea typeface="Times New Roman"/>
                          <a:cs typeface="Calibri"/>
                        </a:rPr>
                        <a:t>/</a:t>
                      </a:r>
                      <a:r>
                        <a:rPr lang="en-US" sz="2400" b="1" i="0" dirty="0" err="1">
                          <a:solidFill>
                            <a:srgbClr val="000000"/>
                          </a:solidFill>
                          <a:latin typeface="Cambria"/>
                          <a:ea typeface="Times New Roman"/>
                          <a:cs typeface="Calibri"/>
                        </a:rPr>
                        <a:t>Masoor</a:t>
                      </a:r>
                      <a:r>
                        <a:rPr lang="en-US" sz="2400" b="1" i="0" dirty="0">
                          <a:solidFill>
                            <a:srgbClr val="000000"/>
                          </a:solidFill>
                          <a:latin typeface="Cambria"/>
                          <a:ea typeface="Times New Roman"/>
                          <a:cs typeface="Calibri"/>
                        </a:rPr>
                        <a:t> </a:t>
                      </a:r>
                      <a:r>
                        <a:rPr lang="en-US" sz="2400" b="1" i="0" dirty="0" err="1">
                          <a:solidFill>
                            <a:srgbClr val="000000"/>
                          </a:solidFill>
                          <a:latin typeface="Cambria"/>
                          <a:ea typeface="Times New Roman"/>
                          <a:cs typeface="Calibri"/>
                        </a:rPr>
                        <a:t>Dal</a:t>
                      </a:r>
                      <a:r>
                        <a:rPr lang="en-US" sz="2400" b="1" i="0" dirty="0">
                          <a:solidFill>
                            <a:srgbClr val="000000"/>
                          </a:solidFill>
                          <a:latin typeface="Cambria"/>
                          <a:ea typeface="Times New Roman"/>
                          <a:cs typeface="Calibri"/>
                        </a:rPr>
                        <a:t>)</a:t>
                      </a:r>
                      <a:br>
                        <a:rPr lang="en-US" sz="2400" b="1" i="0" dirty="0">
                          <a:solidFill>
                            <a:srgbClr val="000000"/>
                          </a:solidFill>
                          <a:latin typeface="Cambria"/>
                          <a:ea typeface="Times New Roman"/>
                          <a:cs typeface="Calibri"/>
                        </a:rPr>
                      </a:br>
                      <a:r>
                        <a:rPr lang="en-US" sz="2400" b="1" i="0" dirty="0">
                          <a:solidFill>
                            <a:srgbClr val="000000"/>
                          </a:solidFill>
                          <a:latin typeface="Cambria"/>
                          <a:ea typeface="Times New Roman"/>
                          <a:cs typeface="Calibri"/>
                        </a:rPr>
                        <a:t>b</a:t>
                      </a:r>
                      <a:r>
                        <a:rPr lang="en-US" sz="2400" b="1" i="0" dirty="0" smtClean="0">
                          <a:solidFill>
                            <a:srgbClr val="000000"/>
                          </a:solidFill>
                          <a:latin typeface="Cambria"/>
                          <a:ea typeface="Times New Roman"/>
                          <a:cs typeface="Calibri"/>
                        </a:rPr>
                        <a:t>.  Seasonal Vegetables (Combined </a:t>
                      </a:r>
                      <a:r>
                        <a:rPr lang="en-US" sz="2400" b="1" i="0" dirty="0">
                          <a:solidFill>
                            <a:srgbClr val="000000"/>
                          </a:solidFill>
                          <a:latin typeface="Cambria"/>
                          <a:ea typeface="Times New Roman"/>
                          <a:cs typeface="Calibri"/>
                        </a:rPr>
                        <a:t>at least three)</a:t>
                      </a:r>
                      <a:endParaRPr lang="en-US" sz="2400" b="1" i="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</a:tr>
              <a:tr h="28321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i="0" dirty="0">
                          <a:solidFill>
                            <a:srgbClr val="000000"/>
                          </a:solidFill>
                          <a:latin typeface="Cambria"/>
                          <a:ea typeface="Times New Roman"/>
                          <a:cs typeface="Calibri"/>
                        </a:rPr>
                        <a:t>3</a:t>
                      </a:r>
                      <a:endParaRPr lang="en-US" sz="2400" b="1" i="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i="0" dirty="0">
                          <a:solidFill>
                            <a:srgbClr val="000000"/>
                          </a:solidFill>
                          <a:latin typeface="Cambria"/>
                          <a:ea typeface="Times New Roman"/>
                          <a:cs typeface="Calibri"/>
                        </a:rPr>
                        <a:t>Wednesday</a:t>
                      </a:r>
                      <a:endParaRPr lang="en-US" sz="2400" b="1" i="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i="0" dirty="0" smtClean="0">
                          <a:solidFill>
                            <a:srgbClr val="000000"/>
                          </a:solidFill>
                          <a:latin typeface="Cambria"/>
                          <a:ea typeface="Times New Roman"/>
                          <a:cs typeface="Calibri"/>
                        </a:rPr>
                        <a:t>a.  Pulses </a:t>
                      </a:r>
                      <a:r>
                        <a:rPr lang="en-US" sz="2400" b="1" i="0" dirty="0">
                          <a:solidFill>
                            <a:srgbClr val="000000"/>
                          </a:solidFill>
                          <a:latin typeface="Cambria"/>
                          <a:ea typeface="Times New Roman"/>
                          <a:cs typeface="Calibri"/>
                        </a:rPr>
                        <a:t>(e.g. </a:t>
                      </a:r>
                      <a:r>
                        <a:rPr lang="en-US" sz="2400" b="1" i="0" dirty="0" err="1">
                          <a:solidFill>
                            <a:srgbClr val="000000"/>
                          </a:solidFill>
                          <a:latin typeface="Cambria"/>
                          <a:ea typeface="Times New Roman"/>
                          <a:cs typeface="Calibri"/>
                        </a:rPr>
                        <a:t>Rajma</a:t>
                      </a:r>
                      <a:r>
                        <a:rPr lang="en-US" sz="2400" b="1" i="0" dirty="0">
                          <a:solidFill>
                            <a:srgbClr val="000000"/>
                          </a:solidFill>
                          <a:latin typeface="Cambria"/>
                          <a:ea typeface="Times New Roman"/>
                          <a:cs typeface="Calibri"/>
                        </a:rPr>
                        <a:t> </a:t>
                      </a:r>
                      <a:r>
                        <a:rPr lang="en-US" sz="2400" b="1" i="0" dirty="0" err="1" smtClean="0">
                          <a:solidFill>
                            <a:srgbClr val="000000"/>
                          </a:solidFill>
                          <a:latin typeface="Cambria"/>
                          <a:ea typeface="Times New Roman"/>
                          <a:cs typeface="Calibri"/>
                        </a:rPr>
                        <a:t>Dal</a:t>
                      </a:r>
                      <a:r>
                        <a:rPr lang="en-US" sz="2400" b="1" i="0" dirty="0" smtClean="0">
                          <a:solidFill>
                            <a:srgbClr val="000000"/>
                          </a:solidFill>
                          <a:latin typeface="Cambria"/>
                          <a:ea typeface="Times New Roman"/>
                          <a:cs typeface="Calibri"/>
                        </a:rPr>
                        <a:t> </a:t>
                      </a:r>
                      <a:r>
                        <a:rPr lang="en-US" sz="2400" b="1" i="0" dirty="0">
                          <a:solidFill>
                            <a:srgbClr val="000000"/>
                          </a:solidFill>
                          <a:latin typeface="Cambria"/>
                          <a:ea typeface="Times New Roman"/>
                          <a:cs typeface="Calibri"/>
                        </a:rPr>
                        <a:t>/</a:t>
                      </a:r>
                      <a:r>
                        <a:rPr lang="en-US" sz="2400" b="1" i="0" dirty="0" err="1">
                          <a:solidFill>
                            <a:srgbClr val="000000"/>
                          </a:solidFill>
                          <a:latin typeface="Cambria"/>
                          <a:ea typeface="Times New Roman"/>
                          <a:cs typeface="Calibri"/>
                        </a:rPr>
                        <a:t>Channa</a:t>
                      </a:r>
                      <a:r>
                        <a:rPr lang="en-US" sz="2400" b="1" i="0" dirty="0">
                          <a:solidFill>
                            <a:srgbClr val="000000"/>
                          </a:solidFill>
                          <a:latin typeface="Cambria"/>
                          <a:ea typeface="Times New Roman"/>
                          <a:cs typeface="Calibri"/>
                        </a:rPr>
                        <a:t> </a:t>
                      </a:r>
                      <a:r>
                        <a:rPr lang="en-US" sz="2400" b="1" i="0" dirty="0" err="1">
                          <a:solidFill>
                            <a:srgbClr val="000000"/>
                          </a:solidFill>
                          <a:latin typeface="Cambria"/>
                          <a:ea typeface="Times New Roman"/>
                          <a:cs typeface="Calibri"/>
                        </a:rPr>
                        <a:t>Dal</a:t>
                      </a:r>
                      <a:r>
                        <a:rPr lang="en-US" sz="2400" b="1" i="0" dirty="0">
                          <a:solidFill>
                            <a:srgbClr val="000000"/>
                          </a:solidFill>
                          <a:latin typeface="Cambria"/>
                          <a:ea typeface="Times New Roman"/>
                          <a:cs typeface="Calibri"/>
                        </a:rPr>
                        <a:t>)</a:t>
                      </a:r>
                      <a:br>
                        <a:rPr lang="en-US" sz="2400" b="1" i="0" dirty="0">
                          <a:solidFill>
                            <a:srgbClr val="000000"/>
                          </a:solidFill>
                          <a:latin typeface="Cambria"/>
                          <a:ea typeface="Times New Roman"/>
                          <a:cs typeface="Calibri"/>
                        </a:rPr>
                      </a:br>
                      <a:r>
                        <a:rPr lang="en-US" sz="2400" b="1" i="0" dirty="0" smtClean="0">
                          <a:solidFill>
                            <a:srgbClr val="000000"/>
                          </a:solidFill>
                          <a:latin typeface="Cambria"/>
                          <a:ea typeface="Times New Roman"/>
                          <a:cs typeface="Calibri"/>
                        </a:rPr>
                        <a:t>b.  </a:t>
                      </a:r>
                      <a:r>
                        <a:rPr lang="en-US" sz="2400" b="1" i="0" dirty="0" err="1">
                          <a:solidFill>
                            <a:srgbClr val="000000"/>
                          </a:solidFill>
                          <a:latin typeface="Cambria"/>
                          <a:ea typeface="Times New Roman"/>
                          <a:cs typeface="Calibri"/>
                        </a:rPr>
                        <a:t>Nutri</a:t>
                      </a:r>
                      <a:r>
                        <a:rPr lang="en-US" sz="2400" b="1" i="0" dirty="0">
                          <a:solidFill>
                            <a:srgbClr val="000000"/>
                          </a:solidFill>
                          <a:latin typeface="Cambria"/>
                          <a:ea typeface="Times New Roman"/>
                          <a:cs typeface="Calibri"/>
                        </a:rPr>
                        <a:t> and </a:t>
                      </a:r>
                      <a:r>
                        <a:rPr lang="en-US" sz="2400" b="1" i="0" dirty="0" err="1">
                          <a:solidFill>
                            <a:srgbClr val="000000"/>
                          </a:solidFill>
                          <a:latin typeface="Cambria"/>
                          <a:ea typeface="Times New Roman"/>
                          <a:cs typeface="Calibri"/>
                        </a:rPr>
                        <a:t>Tomatos</a:t>
                      </a:r>
                      <a:r>
                        <a:rPr lang="en-US" sz="2400" b="1" i="0" dirty="0">
                          <a:solidFill>
                            <a:srgbClr val="000000"/>
                          </a:solidFill>
                          <a:latin typeface="Cambria"/>
                          <a:ea typeface="Times New Roman"/>
                          <a:cs typeface="Calibri"/>
                        </a:rPr>
                        <a:t>( Mixed)</a:t>
                      </a:r>
                      <a:endParaRPr lang="en-US" sz="2400" b="1" i="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4607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i="0" dirty="0">
                          <a:solidFill>
                            <a:srgbClr val="000000"/>
                          </a:solidFill>
                          <a:latin typeface="Cambria"/>
                          <a:ea typeface="Times New Roman"/>
                          <a:cs typeface="Calibri"/>
                        </a:rPr>
                        <a:t>4</a:t>
                      </a:r>
                      <a:endParaRPr lang="en-US" sz="2400" b="1" i="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i="0" dirty="0">
                          <a:solidFill>
                            <a:srgbClr val="000000"/>
                          </a:solidFill>
                          <a:latin typeface="Cambria"/>
                          <a:ea typeface="Times New Roman"/>
                          <a:cs typeface="Calibri"/>
                        </a:rPr>
                        <a:t>Thursday</a:t>
                      </a:r>
                      <a:endParaRPr lang="en-US" sz="2400" b="1" i="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i="0" dirty="0" smtClean="0">
                          <a:solidFill>
                            <a:srgbClr val="000000"/>
                          </a:solidFill>
                          <a:latin typeface="Cambria"/>
                          <a:ea typeface="Times New Roman"/>
                          <a:cs typeface="Calibri"/>
                        </a:rPr>
                        <a:t>a.  Pulses </a:t>
                      </a:r>
                      <a:r>
                        <a:rPr lang="en-US" sz="2400" b="1" i="0" dirty="0">
                          <a:solidFill>
                            <a:srgbClr val="000000"/>
                          </a:solidFill>
                          <a:latin typeface="Cambria"/>
                          <a:ea typeface="Times New Roman"/>
                          <a:cs typeface="Calibri"/>
                        </a:rPr>
                        <a:t>(e.g. </a:t>
                      </a:r>
                      <a:r>
                        <a:rPr lang="en-US" sz="2400" b="1" i="0" dirty="0" err="1">
                          <a:solidFill>
                            <a:srgbClr val="000000"/>
                          </a:solidFill>
                          <a:latin typeface="Cambria"/>
                          <a:ea typeface="Times New Roman"/>
                          <a:cs typeface="Calibri"/>
                        </a:rPr>
                        <a:t>Moong</a:t>
                      </a:r>
                      <a:r>
                        <a:rPr lang="en-US" sz="2400" b="1" i="0" dirty="0">
                          <a:solidFill>
                            <a:srgbClr val="000000"/>
                          </a:solidFill>
                          <a:latin typeface="Cambria"/>
                          <a:ea typeface="Times New Roman"/>
                          <a:cs typeface="Calibri"/>
                        </a:rPr>
                        <a:t> </a:t>
                      </a:r>
                      <a:r>
                        <a:rPr lang="en-US" sz="2400" b="1" i="0" dirty="0" err="1" smtClean="0">
                          <a:solidFill>
                            <a:srgbClr val="000000"/>
                          </a:solidFill>
                          <a:latin typeface="Cambria"/>
                          <a:ea typeface="Times New Roman"/>
                          <a:cs typeface="Calibri"/>
                        </a:rPr>
                        <a:t>Dal</a:t>
                      </a:r>
                      <a:r>
                        <a:rPr lang="en-US" sz="2400" b="1" i="0" dirty="0" smtClean="0">
                          <a:solidFill>
                            <a:srgbClr val="000000"/>
                          </a:solidFill>
                          <a:latin typeface="Cambria"/>
                          <a:ea typeface="Times New Roman"/>
                          <a:cs typeface="Calibri"/>
                        </a:rPr>
                        <a:t>)</a:t>
                      </a:r>
                      <a:r>
                        <a:rPr lang="en-US" sz="2400" b="1" i="0" dirty="0">
                          <a:solidFill>
                            <a:srgbClr val="000000"/>
                          </a:solidFill>
                          <a:latin typeface="Cambria"/>
                          <a:ea typeface="Times New Roman"/>
                          <a:cs typeface="Calibri"/>
                        </a:rPr>
                        <a:t/>
                      </a:r>
                      <a:br>
                        <a:rPr lang="en-US" sz="2400" b="1" i="0" dirty="0">
                          <a:solidFill>
                            <a:srgbClr val="000000"/>
                          </a:solidFill>
                          <a:latin typeface="Cambria"/>
                          <a:ea typeface="Times New Roman"/>
                          <a:cs typeface="Calibri"/>
                        </a:rPr>
                      </a:br>
                      <a:r>
                        <a:rPr lang="en-US" sz="2400" b="1" i="0" dirty="0" smtClean="0">
                          <a:solidFill>
                            <a:srgbClr val="000000"/>
                          </a:solidFill>
                          <a:latin typeface="Cambria"/>
                          <a:ea typeface="Times New Roman"/>
                          <a:cs typeface="Calibri"/>
                        </a:rPr>
                        <a:t>b.  Potato</a:t>
                      </a:r>
                      <a:r>
                        <a:rPr lang="en-US" sz="2400" b="1" i="0" dirty="0">
                          <a:solidFill>
                            <a:srgbClr val="000000"/>
                          </a:solidFill>
                          <a:latin typeface="Cambria"/>
                          <a:ea typeface="Times New Roman"/>
                          <a:cs typeface="Calibri"/>
                        </a:rPr>
                        <a:t>, Onion, </a:t>
                      </a:r>
                      <a:r>
                        <a:rPr lang="en-US" sz="2400" b="1" i="0" dirty="0" smtClean="0">
                          <a:solidFill>
                            <a:srgbClr val="000000"/>
                          </a:solidFill>
                          <a:latin typeface="Cambria"/>
                          <a:ea typeface="Times New Roman"/>
                          <a:cs typeface="Calibri"/>
                        </a:rPr>
                        <a:t>Tomato (Mixed</a:t>
                      </a:r>
                      <a:r>
                        <a:rPr lang="en-US" sz="2400" b="1" i="0" dirty="0">
                          <a:solidFill>
                            <a:srgbClr val="000000"/>
                          </a:solidFill>
                          <a:latin typeface="Cambria"/>
                          <a:ea typeface="Times New Roman"/>
                          <a:cs typeface="Calibri"/>
                        </a:rPr>
                        <a:t>)</a:t>
                      </a:r>
                      <a:endParaRPr lang="en-US" sz="2400" b="1" i="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</a:tr>
              <a:tr h="27749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i="0" dirty="0">
                          <a:solidFill>
                            <a:srgbClr val="000000"/>
                          </a:solidFill>
                          <a:latin typeface="Cambria"/>
                          <a:ea typeface="Times New Roman"/>
                          <a:cs typeface="Calibri"/>
                        </a:rPr>
                        <a:t>5</a:t>
                      </a:r>
                      <a:endParaRPr lang="en-US" sz="2400" b="1" i="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i="0" dirty="0">
                          <a:solidFill>
                            <a:srgbClr val="000000"/>
                          </a:solidFill>
                          <a:latin typeface="Cambria"/>
                          <a:ea typeface="Times New Roman"/>
                          <a:cs typeface="Calibri"/>
                        </a:rPr>
                        <a:t>Friday</a:t>
                      </a:r>
                      <a:endParaRPr lang="en-US" sz="2400" b="1" i="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i="0" dirty="0" smtClean="0">
                          <a:solidFill>
                            <a:srgbClr val="000000"/>
                          </a:solidFill>
                          <a:latin typeface="Cambria"/>
                          <a:ea typeface="Times New Roman"/>
                          <a:cs typeface="Calibri"/>
                        </a:rPr>
                        <a:t>a.  Meat/Cheese</a:t>
                      </a:r>
                      <a:r>
                        <a:rPr lang="en-US" sz="2400" b="1" i="0" dirty="0">
                          <a:solidFill>
                            <a:srgbClr val="000000"/>
                          </a:solidFill>
                          <a:latin typeface="Cambria"/>
                          <a:ea typeface="Times New Roman"/>
                          <a:cs typeface="Calibri"/>
                        </a:rPr>
                        <a:t/>
                      </a:r>
                      <a:br>
                        <a:rPr lang="en-US" sz="2400" b="1" i="0" dirty="0">
                          <a:solidFill>
                            <a:srgbClr val="000000"/>
                          </a:solidFill>
                          <a:latin typeface="Cambria"/>
                          <a:ea typeface="Times New Roman"/>
                          <a:cs typeface="Calibri"/>
                        </a:rPr>
                      </a:br>
                      <a:r>
                        <a:rPr lang="en-US" sz="2400" b="1" i="0" dirty="0" smtClean="0">
                          <a:solidFill>
                            <a:srgbClr val="000000"/>
                          </a:solidFill>
                          <a:latin typeface="Cambria"/>
                          <a:ea typeface="Times New Roman"/>
                          <a:cs typeface="Calibri"/>
                        </a:rPr>
                        <a:t>b.  Seasonal </a:t>
                      </a:r>
                      <a:r>
                        <a:rPr lang="en-US" sz="2400" b="1" i="0" dirty="0">
                          <a:solidFill>
                            <a:srgbClr val="000000"/>
                          </a:solidFill>
                          <a:latin typeface="Cambria"/>
                          <a:ea typeface="Times New Roman"/>
                          <a:cs typeface="Calibri"/>
                        </a:rPr>
                        <a:t>Leafy Vegetables (Mixed)</a:t>
                      </a:r>
                      <a:endParaRPr lang="en-US" sz="2400" b="1" i="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9464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i="0" dirty="0">
                          <a:solidFill>
                            <a:srgbClr val="000000"/>
                          </a:solidFill>
                          <a:latin typeface="Cambria"/>
                          <a:ea typeface="Times New Roman"/>
                          <a:cs typeface="Calibri"/>
                        </a:rPr>
                        <a:t>6</a:t>
                      </a:r>
                      <a:endParaRPr lang="en-US" sz="2400" b="1" i="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i="0" dirty="0">
                          <a:solidFill>
                            <a:srgbClr val="000000"/>
                          </a:solidFill>
                          <a:latin typeface="Cambria"/>
                          <a:ea typeface="Times New Roman"/>
                          <a:cs typeface="Calibri"/>
                        </a:rPr>
                        <a:t>Saturday</a:t>
                      </a:r>
                      <a:endParaRPr lang="en-US" sz="2400" b="1" i="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i="0" dirty="0" smtClean="0">
                          <a:solidFill>
                            <a:srgbClr val="000000"/>
                          </a:solidFill>
                          <a:latin typeface="Cambria"/>
                          <a:ea typeface="Times New Roman"/>
                          <a:cs typeface="Calibri"/>
                        </a:rPr>
                        <a:t>a.  Pulses (e.g.  </a:t>
                      </a:r>
                      <a:r>
                        <a:rPr lang="en-US" sz="2400" b="1" i="0" dirty="0">
                          <a:solidFill>
                            <a:srgbClr val="000000"/>
                          </a:solidFill>
                          <a:latin typeface="Cambria"/>
                          <a:ea typeface="Times New Roman"/>
                          <a:cs typeface="Calibri"/>
                        </a:rPr>
                        <a:t>Beans/ </a:t>
                      </a:r>
                      <a:r>
                        <a:rPr lang="en-US" sz="2400" b="1" i="0" dirty="0" err="1" smtClean="0">
                          <a:solidFill>
                            <a:srgbClr val="000000"/>
                          </a:solidFill>
                          <a:latin typeface="Cambria"/>
                          <a:ea typeface="Times New Roman"/>
                          <a:cs typeface="Calibri"/>
                        </a:rPr>
                        <a:t>Channa</a:t>
                      </a:r>
                      <a:r>
                        <a:rPr lang="en-US" sz="2400" b="1" i="0" dirty="0" smtClean="0">
                          <a:solidFill>
                            <a:srgbClr val="000000"/>
                          </a:solidFill>
                          <a:latin typeface="Cambria"/>
                          <a:ea typeface="Times New Roman"/>
                          <a:cs typeface="Calibri"/>
                        </a:rPr>
                        <a:t> </a:t>
                      </a:r>
                      <a:r>
                        <a:rPr lang="en-US" sz="2400" b="1" i="0" dirty="0" err="1">
                          <a:solidFill>
                            <a:srgbClr val="000000"/>
                          </a:solidFill>
                          <a:latin typeface="Cambria"/>
                          <a:ea typeface="Times New Roman"/>
                          <a:cs typeface="Calibri"/>
                        </a:rPr>
                        <a:t>dal</a:t>
                      </a:r>
                      <a:r>
                        <a:rPr lang="en-US" sz="2400" b="1" i="0" dirty="0">
                          <a:solidFill>
                            <a:srgbClr val="000000"/>
                          </a:solidFill>
                          <a:latin typeface="Cambria"/>
                          <a:ea typeface="Times New Roman"/>
                          <a:cs typeface="Calibri"/>
                        </a:rPr>
                        <a:t>)</a:t>
                      </a:r>
                      <a:br>
                        <a:rPr lang="en-US" sz="2400" b="1" i="0" dirty="0">
                          <a:solidFill>
                            <a:srgbClr val="000000"/>
                          </a:solidFill>
                          <a:latin typeface="Cambria"/>
                          <a:ea typeface="Times New Roman"/>
                          <a:cs typeface="Calibri"/>
                        </a:rPr>
                      </a:br>
                      <a:r>
                        <a:rPr lang="en-US" sz="2400" b="1" i="0" dirty="0" smtClean="0">
                          <a:solidFill>
                            <a:srgbClr val="000000"/>
                          </a:solidFill>
                          <a:latin typeface="Cambria"/>
                          <a:ea typeface="Times New Roman"/>
                          <a:cs typeface="Calibri"/>
                        </a:rPr>
                        <a:t>b.  Mixed </a:t>
                      </a:r>
                      <a:r>
                        <a:rPr lang="en-US" sz="2400" b="1" i="0" dirty="0">
                          <a:solidFill>
                            <a:srgbClr val="000000"/>
                          </a:solidFill>
                          <a:latin typeface="Cambria"/>
                          <a:ea typeface="Times New Roman"/>
                          <a:cs typeface="Calibri"/>
                        </a:rPr>
                        <a:t>leafy vegetables </a:t>
                      </a:r>
                      <a:r>
                        <a:rPr lang="en-US" sz="2400" b="1" i="0" dirty="0" smtClean="0">
                          <a:solidFill>
                            <a:srgbClr val="000000"/>
                          </a:solidFill>
                          <a:latin typeface="Cambria"/>
                          <a:ea typeface="Times New Roman"/>
                          <a:cs typeface="Calibri"/>
                        </a:rPr>
                        <a:t>(Combination </a:t>
                      </a:r>
                      <a:r>
                        <a:rPr lang="en-US" sz="2400" b="1" i="0" dirty="0">
                          <a:solidFill>
                            <a:srgbClr val="000000"/>
                          </a:solidFill>
                          <a:latin typeface="Cambria"/>
                          <a:ea typeface="Times New Roman"/>
                          <a:cs typeface="Calibri"/>
                        </a:rPr>
                        <a:t>of three)</a:t>
                      </a:r>
                      <a:endParaRPr lang="en-US" sz="2400" b="1" i="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305800" cy="78483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57150">
            <a:solidFill>
              <a:schemeClr val="tx2"/>
            </a:solidFill>
            <a:prstDash val="solid"/>
          </a:ln>
        </p:spPr>
        <p:txBody>
          <a:bodyPr wrap="square">
            <a:spAutoFit/>
          </a:bodyPr>
          <a:lstStyle/>
          <a:p>
            <a:pPr algn="ctr"/>
            <a:r>
              <a:rPr lang="en-US" sz="4800" b="1" dirty="0" smtClean="0">
                <a:latin typeface="Arial" pitchFamily="34" charset="0"/>
                <a:ea typeface="Arial" pitchFamily="34" charset="0"/>
                <a:cs typeface="Arial" pitchFamily="34" charset="0"/>
              </a:rPr>
              <a:t>Management Structure</a:t>
            </a:r>
            <a:endParaRPr lang="en-US" sz="5400" dirty="0"/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1066800"/>
            <a:ext cx="9144000" cy="5570756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State Government vide order No: 305-Edu of 2017 dated: 14-06-2017 has created Management / Monitoring Structure at different level separately for Jammu &amp; Kashmir Divisions as under: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623888" marR="0" lvl="0" indent="-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Joint Director (KAS) as Ex-officio, Jt. Dir. (MDM)</a:t>
            </a:r>
            <a:endParaRPr kumimoji="0" lang="en-US" sz="2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623888" marR="0" lvl="0" indent="-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Principal DIET as Ex-officio, Dy. Dir. (MDM)</a:t>
            </a:r>
            <a:endParaRPr kumimoji="0" lang="en-US" sz="2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623888" marR="0" lvl="0" indent="-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Assistant Director (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Plg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),CEO Office as Ex-officio,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Asstt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 Dir. (MDM)</a:t>
            </a:r>
            <a:endParaRPr kumimoji="0" lang="en-US" sz="2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623888" marR="0" lvl="0" indent="-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Principal, Model Schools as Ex-officio, Cluster Head (MDM)</a:t>
            </a:r>
            <a:endParaRPr kumimoji="0" lang="en-US" sz="2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623888" marR="0" lvl="0" indent="-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Head of Institution as	In charge, MDM. </a:t>
            </a:r>
            <a:endParaRPr kumimoji="0" lang="en-US" sz="2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Director (Planning), School Education Department is the Nodal Officer at State Level.</a:t>
            </a:r>
            <a:endParaRPr kumimoji="0" lang="en-US" sz="2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1" descr="MDM LOGO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10600" y="0"/>
            <a:ext cx="533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/>
          </p:cNvSpPr>
          <p:nvPr/>
        </p:nvSpPr>
        <p:spPr>
          <a:xfrm>
            <a:off x="685800" y="838200"/>
            <a:ext cx="7620000" cy="5334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MONITORING INSTITUTIONS</a:t>
            </a:r>
            <a:endParaRPr kumimoji="0" lang="en-IN" sz="3000" b="1" i="0" u="sng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Black" pitchFamily="34" charset="0"/>
              <a:ea typeface="+mj-ea"/>
              <a:cs typeface="+mj-cs"/>
            </a:endParaRPr>
          </a:p>
        </p:txBody>
      </p:sp>
      <p:sp>
        <p:nvSpPr>
          <p:cNvPr id="5" name="Rectangle 3"/>
          <p:cNvSpPr txBox="1">
            <a:spLocks/>
          </p:cNvSpPr>
          <p:nvPr/>
        </p:nvSpPr>
        <p:spPr>
          <a:xfrm>
            <a:off x="0" y="1752600"/>
            <a:ext cx="9144000" cy="3352800"/>
          </a:xfrm>
          <a:prstGeom prst="rect">
            <a:avLst/>
          </a:prstGeom>
          <a:solidFill>
            <a:srgbClr val="CCFF99"/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/>
          <a:p>
            <a:pPr marL="495300" marR="0" lvl="0" indent="-4953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	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Following Committees have been constituted by the State Government for monitoring purposes;</a:t>
            </a:r>
          </a:p>
          <a:p>
            <a:pPr marL="850900" marR="0" lvl="1" indent="-4572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400" b="1" i="1" u="sng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Divisional Level Committee</a:t>
            </a:r>
            <a:r>
              <a:rPr kumimoji="0" 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 </a:t>
            </a:r>
            <a:r>
              <a:rPr kumimoji="0" lang="en-US" b="1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headed by one Joint Director from the respective Directorate of School Education.</a:t>
            </a:r>
          </a:p>
          <a:p>
            <a:pPr marL="850900" marR="0" lvl="1" indent="-4572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400" b="1" i="1" u="sng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District Level Committee</a:t>
            </a:r>
            <a:r>
              <a:rPr kumimoji="0" 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 </a:t>
            </a:r>
            <a:r>
              <a:rPr kumimoji="0" lang="en-US" b="1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headed by Principal DIET of the respective District. </a:t>
            </a:r>
          </a:p>
          <a:p>
            <a:pPr marL="850900" marR="0" lvl="1" indent="-4572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400" b="1" i="1" u="sng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Zonal Level Committee</a:t>
            </a:r>
            <a:r>
              <a:rPr kumimoji="0" lang="en-US" sz="2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 </a:t>
            </a:r>
            <a:r>
              <a:rPr kumimoji="0" lang="en-US" b="1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headed by one Principal of +2 institution of the respective zone to be nominated by the  Chief Education Officer of the concerned District.</a:t>
            </a:r>
          </a:p>
          <a:p>
            <a:pPr marL="850900" lvl="1" indent="-457200" algn="just">
              <a:spcBef>
                <a:spcPct val="20000"/>
              </a:spcBef>
              <a:defRPr/>
            </a:pPr>
            <a:endParaRPr lang="en-US" sz="2000" b="1" i="1" dirty="0" smtClean="0">
              <a:solidFill>
                <a:schemeClr val="bg1"/>
              </a:solidFill>
              <a:latin typeface="Constantia" pitchFamily="18" charset="0"/>
            </a:endParaRPr>
          </a:p>
          <a:p>
            <a:pPr marL="850900" marR="0" lvl="1" indent="-4572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endParaRPr kumimoji="0" lang="en-US" sz="2000" b="1" i="1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  <a:p>
            <a:pPr marL="850900" marR="0" lvl="1" indent="-4572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endParaRPr kumimoji="0" lang="en-US" sz="2000" b="1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</p:txBody>
      </p:sp>
      <p:pic>
        <p:nvPicPr>
          <p:cNvPr id="7" name="Picture 1" descr="MDM LOGO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10600" y="0"/>
            <a:ext cx="533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4800" y="990600"/>
            <a:ext cx="8610600" cy="4278094"/>
          </a:xfrm>
          <a:prstGeom prst="rect">
            <a:avLst/>
          </a:prstGeom>
          <a:solidFill>
            <a:srgbClr val="CCFF99"/>
          </a:solidFill>
          <a:ln w="5715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/>
            <a:r>
              <a:rPr lang="en-IN" sz="5400" b="1" dirty="0" smtClean="0"/>
              <a:t>Review of Implementation of MDMS </a:t>
            </a:r>
          </a:p>
          <a:p>
            <a:pPr algn="ctr"/>
            <a:r>
              <a:rPr lang="en-US" altLang="en-US" sz="4400" b="1" dirty="0" smtClean="0">
                <a:solidFill>
                  <a:srgbClr val="C00000"/>
                </a:solidFill>
              </a:rPr>
              <a:t>(Primary + Upper Primary)</a:t>
            </a:r>
            <a:r>
              <a:rPr lang="en-US" altLang="en-US" sz="9600" b="1" dirty="0" smtClean="0"/>
              <a:t/>
            </a:r>
            <a:br>
              <a:rPr lang="en-US" altLang="en-US" sz="9600" b="1" dirty="0" smtClean="0"/>
            </a:br>
            <a:r>
              <a:rPr lang="en-US" altLang="en-US" sz="6600" b="1" dirty="0" smtClean="0"/>
              <a:t>(1.4.2017 to 31.03.2018)</a:t>
            </a:r>
            <a:endParaRPr lang="en-IN" sz="5400" dirty="0"/>
          </a:p>
        </p:txBody>
      </p:sp>
      <p:pic>
        <p:nvPicPr>
          <p:cNvPr id="5" name="Picture 1" descr="MDM LOGO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10600" y="0"/>
            <a:ext cx="533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3411</TotalTime>
  <Words>1966</Words>
  <Application>Microsoft Office PowerPoint</Application>
  <PresentationFormat>On-screen Show (4:3)</PresentationFormat>
  <Paragraphs>561</Paragraphs>
  <Slides>34</Slides>
  <Notes>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6" baseType="lpstr">
      <vt:lpstr>Flow</vt:lpstr>
      <vt:lpstr>Packager Shell Object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Management Structure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PLANNING</dc:creator>
  <cp:lastModifiedBy>s.k sinha</cp:lastModifiedBy>
  <cp:revision>508</cp:revision>
  <dcterms:created xsi:type="dcterms:W3CDTF">2006-08-16T00:00:00Z</dcterms:created>
  <dcterms:modified xsi:type="dcterms:W3CDTF">2018-06-28T04:08:08Z</dcterms:modified>
</cp:coreProperties>
</file>