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7" r:id="rId1"/>
  </p:sldMasterIdLst>
  <p:notesMasterIdLst>
    <p:notesMasterId r:id="rId65"/>
  </p:notesMasterIdLst>
  <p:handoutMasterIdLst>
    <p:handoutMasterId r:id="rId66"/>
  </p:handoutMasterIdLst>
  <p:sldIdLst>
    <p:sldId id="971" r:id="rId2"/>
    <p:sldId id="972" r:id="rId3"/>
    <p:sldId id="974" r:id="rId4"/>
    <p:sldId id="983" r:id="rId5"/>
    <p:sldId id="991" r:id="rId6"/>
    <p:sldId id="984" r:id="rId7"/>
    <p:sldId id="985" r:id="rId8"/>
    <p:sldId id="850" r:id="rId9"/>
    <p:sldId id="772" r:id="rId10"/>
    <p:sldId id="988" r:id="rId11"/>
    <p:sldId id="848" r:id="rId12"/>
    <p:sldId id="629" r:id="rId13"/>
    <p:sldId id="989" r:id="rId14"/>
    <p:sldId id="720" r:id="rId15"/>
    <p:sldId id="880" r:id="rId16"/>
    <p:sldId id="849" r:id="rId17"/>
    <p:sldId id="583" r:id="rId18"/>
    <p:sldId id="1001" r:id="rId19"/>
    <p:sldId id="635" r:id="rId20"/>
    <p:sldId id="1002" r:id="rId21"/>
    <p:sldId id="1003" r:id="rId22"/>
    <p:sldId id="1004" r:id="rId23"/>
    <p:sldId id="1005" r:id="rId24"/>
    <p:sldId id="1006" r:id="rId25"/>
    <p:sldId id="1007" r:id="rId26"/>
    <p:sldId id="900" r:id="rId27"/>
    <p:sldId id="886" r:id="rId28"/>
    <p:sldId id="891" r:id="rId29"/>
    <p:sldId id="890" r:id="rId30"/>
    <p:sldId id="999" r:id="rId31"/>
    <p:sldId id="894" r:id="rId32"/>
    <p:sldId id="895" r:id="rId33"/>
    <p:sldId id="996" r:id="rId34"/>
    <p:sldId id="932" r:id="rId35"/>
    <p:sldId id="943" r:id="rId36"/>
    <p:sldId id="993" r:id="rId37"/>
    <p:sldId id="1000" r:id="rId38"/>
    <p:sldId id="992" r:id="rId39"/>
    <p:sldId id="679" r:id="rId40"/>
    <p:sldId id="995" r:id="rId41"/>
    <p:sldId id="830" r:id="rId42"/>
    <p:sldId id="953" r:id="rId43"/>
    <p:sldId id="954" r:id="rId44"/>
    <p:sldId id="936" r:id="rId45"/>
    <p:sldId id="939" r:id="rId46"/>
    <p:sldId id="940" r:id="rId47"/>
    <p:sldId id="700" r:id="rId48"/>
    <p:sldId id="796" r:id="rId49"/>
    <p:sldId id="998" r:id="rId50"/>
    <p:sldId id="942" r:id="rId51"/>
    <p:sldId id="701" r:id="rId52"/>
    <p:sldId id="702" r:id="rId53"/>
    <p:sldId id="703" r:id="rId54"/>
    <p:sldId id="838" r:id="rId55"/>
    <p:sldId id="704" r:id="rId56"/>
    <p:sldId id="705" r:id="rId57"/>
    <p:sldId id="957" r:id="rId58"/>
    <p:sldId id="870" r:id="rId59"/>
    <p:sldId id="843" r:id="rId60"/>
    <p:sldId id="872" r:id="rId61"/>
    <p:sldId id="865" r:id="rId62"/>
    <p:sldId id="800" r:id="rId63"/>
    <p:sldId id="856" r:id="rId64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9DE"/>
    <a:srgbClr val="FFCCFF"/>
    <a:srgbClr val="0000FF"/>
    <a:srgbClr val="A50021"/>
    <a:srgbClr val="FFEA93"/>
    <a:srgbClr val="6DC8E5"/>
    <a:srgbClr val="D1FF4F"/>
    <a:srgbClr val="FFFF85"/>
    <a:srgbClr val="FFD5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37" autoAdjust="0"/>
    <p:restoredTop sz="94803" autoAdjust="0"/>
  </p:normalViewPr>
  <p:slideViewPr>
    <p:cSldViewPr>
      <p:cViewPr>
        <p:scale>
          <a:sx n="75" d="100"/>
          <a:sy n="75" d="100"/>
        </p:scale>
        <p:origin x="-113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933"/>
        <p:guide pos="22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9.xml"/><Relationship Id="rId2" Type="http://schemas.openxmlformats.org/officeDocument/2006/relationships/slide" Target="slides/slide30.xml"/><Relationship Id="rId1" Type="http://schemas.openxmlformats.org/officeDocument/2006/relationships/slide" Target="slides/slide25.xml"/><Relationship Id="rId4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DM\Desktop\vidhan%20data\MP_awp%20&amp;%20b%20ppt%202017-18\mpawp%202017-1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WP%2018-19\CHART%20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M\Desktop\vidhan%20data\MP_awp%20&amp;%20b%20ppt%202016-17\mpawp%202017-18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dhan\Desktop\AWP%202016-17\awp%202016-17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DM\Desktop\vidhan%20data\MP_awp%20&amp;%20b%20ppt%202016-17\mpawp%202017-18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dhan\Desktop\AWP%202016-17\awp%202016-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WP%2018-19\CHART%20DATA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WP%2018-19\CHART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AWP%2018-19\CHART%20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esktop\AWP%2018-19\CHART%20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WP%20&amp;%20B%202016-17\awp%202016-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-MDM\Documents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7460319642584668E-2"/>
          <c:y val="0.21404457255343176"/>
          <c:w val="0.96507936071483069"/>
          <c:h val="0.67648106486689163"/>
        </c:manualLayout>
      </c:layout>
      <c:bar3DChart>
        <c:barDir val="col"/>
        <c:grouping val="clustered"/>
        <c:ser>
          <c:idx val="0"/>
          <c:order val="0"/>
          <c:tx>
            <c:strRef>
              <c:f>'2'!$B$1</c:f>
              <c:strCache>
                <c:ptCount val="1"/>
                <c:pt idx="0">
                  <c:v>Primary Schools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9.523810714137073E-3"/>
                  <c:y val="-2.678571428571447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 smtClean="0"/>
                      <a:t>83634 </a:t>
                    </a:r>
                    <a:endParaRPr b="1"/>
                  </a:p>
                </c:rich>
              </c:tx>
              <c:showVal val="1"/>
            </c:dLbl>
            <c:dLbl>
              <c:idx val="1"/>
              <c:layout>
                <c:manualLayout>
                  <c:x val="1.4285716071205597E-2"/>
                  <c:y val="-2.976190476190479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 smtClean="0"/>
                      <a:t>82503 </a:t>
                    </a:r>
                    <a:endParaRPr b="1"/>
                  </a:p>
                </c:rich>
              </c:tx>
              <c:showVal val="1"/>
            </c:dLbl>
            <c:showVal val="1"/>
          </c:dLbls>
          <c:cat>
            <c:strRef>
              <c:f>'2'!$A$2:$A$3</c:f>
              <c:strCache>
                <c:ptCount val="2"/>
                <c:pt idx="0">
                  <c:v>PAB Approved 2016-17</c:v>
                </c:pt>
                <c:pt idx="1">
                  <c:v>ACHIEVMENT</c:v>
                </c:pt>
              </c:strCache>
            </c:strRef>
          </c:cat>
          <c:val>
            <c:numRef>
              <c:f>'2'!$B$2:$B$3</c:f>
              <c:numCache>
                <c:formatCode>General</c:formatCode>
                <c:ptCount val="2"/>
                <c:pt idx="0">
                  <c:v>84863</c:v>
                </c:pt>
                <c:pt idx="1">
                  <c:v>83786</c:v>
                </c:pt>
              </c:numCache>
            </c:numRef>
          </c:val>
        </c:ser>
        <c:ser>
          <c:idx val="1"/>
          <c:order val="1"/>
          <c:tx>
            <c:strRef>
              <c:f>'2'!$C$1</c:f>
              <c:strCache>
                <c:ptCount val="1"/>
                <c:pt idx="0">
                  <c:v>Upper Primary Schools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1.7460319642584668E-2"/>
                  <c:y val="-2.3809523809523815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 smtClean="0"/>
                      <a:t>31087 </a:t>
                    </a:r>
                    <a:endParaRPr b="1"/>
                  </a:p>
                </c:rich>
              </c:tx>
              <c:showVal val="1"/>
            </c:dLbl>
            <c:dLbl>
              <c:idx val="1"/>
              <c:layout>
                <c:manualLayout>
                  <c:x val="2.0634923213963811E-2"/>
                  <c:y val="-2.6785714285714479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 smtClean="0"/>
                      <a:t>31118 </a:t>
                    </a:r>
                    <a:endParaRPr b="1"/>
                  </a:p>
                </c:rich>
              </c:tx>
              <c:showVal val="1"/>
            </c:dLbl>
            <c:showVal val="1"/>
          </c:dLbls>
          <c:cat>
            <c:strRef>
              <c:f>'2'!$A$2:$A$3</c:f>
              <c:strCache>
                <c:ptCount val="2"/>
                <c:pt idx="0">
                  <c:v>PAB Approved 2016-17</c:v>
                </c:pt>
                <c:pt idx="1">
                  <c:v>ACHIEVMENT</c:v>
                </c:pt>
              </c:strCache>
            </c:strRef>
          </c:cat>
          <c:val>
            <c:numRef>
              <c:f>'2'!$C$2:$C$3</c:f>
              <c:numCache>
                <c:formatCode>General</c:formatCode>
                <c:ptCount val="2"/>
                <c:pt idx="0">
                  <c:v>30966</c:v>
                </c:pt>
                <c:pt idx="1">
                  <c:v>30935</c:v>
                </c:pt>
              </c:numCache>
            </c:numRef>
          </c:val>
        </c:ser>
        <c:ser>
          <c:idx val="2"/>
          <c:order val="2"/>
          <c:tx>
            <c:strRef>
              <c:f>'2'!$D$1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2.0634923213963811E-2"/>
                  <c:y val="-4.166666666666667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0" u="none" strike="noStrike" baseline="0" dirty="0" smtClean="0"/>
                      <a:t>114721 </a:t>
                    </a:r>
                    <a:endParaRPr b="1"/>
                  </a:p>
                </c:rich>
              </c:tx>
              <c:showVal val="1"/>
            </c:dLbl>
            <c:dLbl>
              <c:idx val="1"/>
              <c:layout>
                <c:manualLayout>
                  <c:x val="1.5873017856895121E-2"/>
                  <c:y val="-2.9761904761904795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113621</a:t>
                    </a:r>
                    <a:endParaRPr lang="en-US" b="1"/>
                  </a:p>
                </c:rich>
              </c:tx>
              <c:showVal val="1"/>
            </c:dLbl>
            <c:showVal val="1"/>
          </c:dLbls>
          <c:cat>
            <c:strRef>
              <c:f>'2'!$A$2:$A$3</c:f>
              <c:strCache>
                <c:ptCount val="2"/>
                <c:pt idx="0">
                  <c:v>PAB Approved 2016-17</c:v>
                </c:pt>
                <c:pt idx="1">
                  <c:v>ACHIEVMENT</c:v>
                </c:pt>
              </c:strCache>
            </c:strRef>
          </c:cat>
          <c:val>
            <c:numRef>
              <c:f>'2'!$D$2:$D$3</c:f>
              <c:numCache>
                <c:formatCode>General</c:formatCode>
                <c:ptCount val="2"/>
                <c:pt idx="0">
                  <c:v>115829</c:v>
                </c:pt>
                <c:pt idx="1">
                  <c:v>114721</c:v>
                </c:pt>
              </c:numCache>
            </c:numRef>
          </c:val>
        </c:ser>
        <c:dLbls>
          <c:showVal val="1"/>
        </c:dLbls>
        <c:shape val="cylinder"/>
        <c:axId val="47438848"/>
        <c:axId val="47510272"/>
        <c:axId val="0"/>
      </c:bar3DChart>
      <c:catAx>
        <c:axId val="47438848"/>
        <c:scaling>
          <c:orientation val="minMax"/>
        </c:scaling>
        <c:delete val="1"/>
        <c:axPos val="b"/>
        <c:majorTickMark val="none"/>
        <c:tickLblPos val="nextTo"/>
        <c:crossAx val="47510272"/>
        <c:crosses val="autoZero"/>
        <c:auto val="1"/>
        <c:lblAlgn val="ctr"/>
        <c:lblOffset val="100"/>
      </c:catAx>
      <c:valAx>
        <c:axId val="47510272"/>
        <c:scaling>
          <c:orientation val="minMax"/>
        </c:scaling>
        <c:delete val="1"/>
        <c:axPos val="l"/>
        <c:numFmt formatCode="General" sourceLinked="1"/>
        <c:tickLblPos val="none"/>
        <c:crossAx val="4743884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20"/>
      <c:rotY val="30"/>
      <c:depthPercent val="180"/>
      <c:rAngAx val="1"/>
    </c:view3D>
    <c:plotArea>
      <c:layout>
        <c:manualLayout>
          <c:layoutTarget val="inner"/>
          <c:xMode val="edge"/>
          <c:yMode val="edge"/>
          <c:x val="7.3476389775602377E-2"/>
          <c:y val="3.3950536519813085E-2"/>
          <c:w val="0.92652356620316079"/>
          <c:h val="0.70661563137941541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5.7471264367816112E-2"/>
                  <c:y val="-8.108108108108103E-2"/>
                </c:manualLayout>
              </c:layout>
              <c:showVal val="1"/>
            </c:dLbl>
            <c:dLbl>
              <c:idx val="2"/>
              <c:layout>
                <c:manualLayout>
                  <c:x val="1.066400076953741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200" b="1"/>
                </a:pPr>
                <a:endParaRPr lang="en-US"/>
              </a:p>
            </c:txPr>
            <c:showVal val="1"/>
          </c:dLbls>
          <c:cat>
            <c:strRef>
              <c:f>HONORARIUM!$I$5</c:f>
              <c:strCache>
                <c:ptCount val="1"/>
                <c:pt idx="0">
                  <c:v>% of Expenditure</c:v>
                </c:pt>
              </c:strCache>
            </c:strRef>
          </c:cat>
          <c:val>
            <c:numRef>
              <c:f>HONORARIUM!$I$6</c:f>
              <c:numCache>
                <c:formatCode>0.00</c:formatCode>
                <c:ptCount val="1"/>
                <c:pt idx="0">
                  <c:v>91.407115597685575</c:v>
                </c:pt>
              </c:numCache>
            </c:numRef>
          </c:val>
        </c:ser>
        <c:dLbls>
          <c:showVal val="1"/>
        </c:dLbls>
        <c:shape val="cylinder"/>
        <c:axId val="61491456"/>
        <c:axId val="61513728"/>
        <c:axId val="0"/>
      </c:bar3DChart>
      <c:catAx>
        <c:axId val="614914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 baseline="0"/>
            </a:pPr>
            <a:endParaRPr lang="en-US"/>
          </a:p>
        </c:txPr>
        <c:crossAx val="61513728"/>
        <c:crosses val="autoZero"/>
        <c:auto val="1"/>
        <c:lblAlgn val="ctr"/>
        <c:lblOffset val="100"/>
      </c:catAx>
      <c:valAx>
        <c:axId val="61513728"/>
        <c:scaling>
          <c:orientation val="minMax"/>
        </c:scaling>
        <c:delete val="1"/>
        <c:axPos val="l"/>
        <c:numFmt formatCode="0.00" sourceLinked="1"/>
        <c:tickLblPos val="none"/>
        <c:crossAx val="61491456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20"/>
      <c:rotY val="30"/>
      <c:depthPercent val="180"/>
      <c:rAngAx val="1"/>
    </c:view3D>
    <c:plotArea>
      <c:layout>
        <c:manualLayout>
          <c:layoutTarget val="inner"/>
          <c:xMode val="edge"/>
          <c:yMode val="edge"/>
          <c:x val="7.3476343954415033E-2"/>
          <c:y val="3.3950536519813085E-2"/>
          <c:w val="0.92652356620316079"/>
          <c:h val="0.70661563137941497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D1FF4F"/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2.7633851468048445E-3"/>
                  <c:y val="-3.752093406444989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7520934064449916E-2"/>
                </c:manualLayout>
              </c:layout>
              <c:showVal val="1"/>
            </c:dLbl>
            <c:dLbl>
              <c:idx val="2"/>
              <c:layout>
                <c:manualLayout>
                  <c:x val="5.1370677110957079E-3"/>
                  <c:y val="-3.752093406444991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5.0921267658896333E-2"/>
                </c:manualLayout>
              </c:layout>
              <c:showVal val="1"/>
            </c:dLbl>
            <c:dLbl>
              <c:idx val="4"/>
              <c:layout>
                <c:manualLayout>
                  <c:x val="4.1450777202072537E-3"/>
                  <c:y val="-4.8241200940007015E-2"/>
                </c:manualLayout>
              </c:layout>
              <c:showVal val="1"/>
            </c:dLbl>
            <c:dLbl>
              <c:idx val="5"/>
              <c:layout>
                <c:manualLayout>
                  <c:x val="4.1450777202072537E-3"/>
                  <c:y val="-4.2881067502228504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200" b="1"/>
                </a:pPr>
                <a:endParaRPr lang="en-US"/>
              </a:p>
            </c:txPr>
            <c:showVal val="1"/>
          </c:dLbls>
          <c:cat>
            <c:strRef>
              <c:f>HONORARIUM!$C$5:$H$5</c:f>
              <c:strCache>
                <c:ptCount val="6"/>
                <c:pt idx="0">
                  <c:v>Annual 
Allocation</c:v>
                </c:pt>
                <c:pt idx="1">
                  <c:v>Opening 
Balance</c:v>
                </c:pt>
                <c:pt idx="2">
                  <c:v>Received 
Amount</c:v>
                </c:pt>
                <c:pt idx="3">
                  <c:v>Available 
Balance</c:v>
                </c:pt>
                <c:pt idx="4">
                  <c:v>Expenditure</c:v>
                </c:pt>
                <c:pt idx="5">
                  <c:v>Balance 
Amount</c:v>
                </c:pt>
              </c:strCache>
            </c:strRef>
          </c:cat>
          <c:val>
            <c:numRef>
              <c:f>HONORARIUM!$C$6:$H$6</c:f>
              <c:numCache>
                <c:formatCode>General</c:formatCode>
                <c:ptCount val="6"/>
                <c:pt idx="0" formatCode="0.00">
                  <c:v>242.37</c:v>
                </c:pt>
                <c:pt idx="1">
                  <c:v>1.33</c:v>
                </c:pt>
                <c:pt idx="2">
                  <c:v>242.36</c:v>
                </c:pt>
                <c:pt idx="3">
                  <c:v>243.69000000000003</c:v>
                </c:pt>
                <c:pt idx="4">
                  <c:v>222.75</c:v>
                </c:pt>
                <c:pt idx="5">
                  <c:v>20.940000000000026</c:v>
                </c:pt>
              </c:numCache>
            </c:numRef>
          </c:val>
        </c:ser>
        <c:dLbls>
          <c:showVal val="1"/>
        </c:dLbls>
        <c:shape val="cylinder"/>
        <c:axId val="61540224"/>
        <c:axId val="61541760"/>
        <c:axId val="0"/>
      </c:bar3DChart>
      <c:catAx>
        <c:axId val="615402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 baseline="0"/>
            </a:pPr>
            <a:endParaRPr lang="en-US"/>
          </a:p>
        </c:txPr>
        <c:crossAx val="61541760"/>
        <c:crosses val="autoZero"/>
        <c:auto val="1"/>
        <c:lblAlgn val="ctr"/>
        <c:lblOffset val="100"/>
      </c:catAx>
      <c:valAx>
        <c:axId val="61541760"/>
        <c:scaling>
          <c:orientation val="minMax"/>
        </c:scaling>
        <c:delete val="1"/>
        <c:axPos val="l"/>
        <c:numFmt formatCode="0.00" sourceLinked="1"/>
        <c:tickLblPos val="none"/>
        <c:crossAx val="61540224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8.4758073719047061E-2"/>
          <c:y val="0.14277224275537106"/>
          <c:w val="0.91524192628095402"/>
          <c:h val="0.51350203507170256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6"/>
            <c:spPr>
              <a:solidFill>
                <a:srgbClr val="FFC000"/>
              </a:solidFill>
            </c:spPr>
          </c:dPt>
          <c:dPt>
            <c:idx val="7"/>
            <c:spPr>
              <a:solidFill>
                <a:srgbClr val="FFCCFF"/>
              </a:solidFill>
            </c:spPr>
          </c:dPt>
          <c:dLbls>
            <c:txPr>
              <a:bodyPr/>
              <a:lstStyle/>
              <a:p>
                <a:pPr>
                  <a:defRPr lang="en-IN" sz="1600" b="1"/>
                </a:pPr>
                <a:endParaRPr lang="en-US"/>
              </a:p>
            </c:txPr>
            <c:showVal val="1"/>
          </c:dLbls>
          <c:cat>
            <c:strRef>
              <c:f>'TA UTILIZATION'!$C$4:$J$4</c:f>
              <c:strCache>
                <c:ptCount val="8"/>
                <c:pt idx="0">
                  <c:v>Annual 
Allocation</c:v>
                </c:pt>
                <c:pt idx="1">
                  <c:v>Opening 
Balance</c:v>
                </c:pt>
                <c:pt idx="2">
                  <c:v>Received 
Amount</c:v>
                </c:pt>
                <c:pt idx="3">
                  <c:v>Total 
Available</c:v>
                </c:pt>
                <c:pt idx="4">
                  <c:v>Received 
BillsFrom 
NAN 
</c:v>
                </c:pt>
                <c:pt idx="5">
                  <c:v>Payment to 
NAN</c:v>
                </c:pt>
                <c:pt idx="6">
                  <c:v>Bills Not Raised
by NAN</c:v>
                </c:pt>
                <c:pt idx="7">
                  <c:v>Closing Balance</c:v>
                </c:pt>
              </c:strCache>
            </c:strRef>
          </c:cat>
          <c:val>
            <c:numRef>
              <c:f>'TA UTILIZATION'!$C$5:$J$5</c:f>
              <c:numCache>
                <c:formatCode>General</c:formatCode>
                <c:ptCount val="8"/>
                <c:pt idx="0">
                  <c:v>11.870000000000006</c:v>
                </c:pt>
                <c:pt idx="1">
                  <c:v>2.0099999999999998</c:v>
                </c:pt>
                <c:pt idx="2">
                  <c:v>8.16</c:v>
                </c:pt>
                <c:pt idx="3">
                  <c:v>10.17</c:v>
                </c:pt>
                <c:pt idx="4">
                  <c:v>6.41</c:v>
                </c:pt>
                <c:pt idx="5">
                  <c:v>6.41</c:v>
                </c:pt>
                <c:pt idx="6">
                  <c:v>2.3899999999999997</c:v>
                </c:pt>
                <c:pt idx="7">
                  <c:v>1.369999999999997</c:v>
                </c:pt>
              </c:numCache>
            </c:numRef>
          </c:val>
        </c:ser>
        <c:dLbls>
          <c:showVal val="1"/>
        </c:dLbls>
        <c:shape val="cylinder"/>
        <c:axId val="61589760"/>
        <c:axId val="61595648"/>
        <c:axId val="0"/>
      </c:bar3DChart>
      <c:catAx>
        <c:axId val="615897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1595648"/>
        <c:crosses val="autoZero"/>
        <c:auto val="1"/>
        <c:lblAlgn val="ctr"/>
        <c:lblOffset val="100"/>
      </c:catAx>
      <c:valAx>
        <c:axId val="61595648"/>
        <c:scaling>
          <c:orientation val="minMax"/>
        </c:scaling>
        <c:delete val="1"/>
        <c:axPos val="l"/>
        <c:numFmt formatCode="General" sourceLinked="1"/>
        <c:tickLblPos val="none"/>
        <c:crossAx val="61589760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3307524059492817E-2"/>
          <c:y val="6.0185185185185147E-2"/>
          <c:w val="0.90613692038495008"/>
          <c:h val="0.72382699037620302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1A9DE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'Req. of Kitchenshed'!$D$49:$H$49</c:f>
              <c:strCache>
                <c:ptCount val="5"/>
                <c:pt idx="0">
                  <c:v>Total Required  kitchenshed</c:v>
                </c:pt>
                <c:pt idx="1">
                  <c:v>Completed</c:v>
                </c:pt>
                <c:pt idx="2">
                  <c:v>Convergence</c:v>
                </c:pt>
                <c:pt idx="3">
                  <c:v>in progress</c:v>
                </c:pt>
                <c:pt idx="4">
                  <c:v>Required  kitchenshed</c:v>
                </c:pt>
              </c:strCache>
            </c:strRef>
          </c:cat>
          <c:val>
            <c:numRef>
              <c:f>'Req. of Kitchenshed'!$D$50:$H$50</c:f>
              <c:numCache>
                <c:formatCode>General</c:formatCode>
                <c:ptCount val="5"/>
                <c:pt idx="0">
                  <c:v>107440</c:v>
                </c:pt>
                <c:pt idx="1">
                  <c:v>93657</c:v>
                </c:pt>
                <c:pt idx="2">
                  <c:v>174</c:v>
                </c:pt>
                <c:pt idx="3">
                  <c:v>4778</c:v>
                </c:pt>
                <c:pt idx="4">
                  <c:v>8831</c:v>
                </c:pt>
              </c:numCache>
            </c:numRef>
          </c:val>
        </c:ser>
        <c:axId val="61442304"/>
        <c:axId val="61444096"/>
      </c:barChart>
      <c:catAx>
        <c:axId val="61442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1444096"/>
        <c:crosses val="autoZero"/>
        <c:auto val="1"/>
        <c:lblAlgn val="ctr"/>
        <c:lblOffset val="100"/>
      </c:catAx>
      <c:valAx>
        <c:axId val="61444096"/>
        <c:scaling>
          <c:orientation val="minMax"/>
        </c:scaling>
        <c:delete val="1"/>
        <c:axPos val="l"/>
        <c:numFmt formatCode="General" sourceLinked="1"/>
        <c:tickLblPos val="nextTo"/>
        <c:crossAx val="61442304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00FF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5.0000000000000114E-3"/>
                  <c:y val="-2.1164021164021166E-2"/>
                </c:manualLayout>
              </c:layout>
              <c:showVal val="1"/>
            </c:dLbl>
            <c:dLbl>
              <c:idx val="1"/>
              <c:layout>
                <c:manualLayout>
                  <c:x val="6.6666666666666714E-3"/>
                  <c:y val="-1.3227513227513287E-2"/>
                </c:manualLayout>
              </c:layout>
              <c:showVal val="1"/>
            </c:dLbl>
            <c:dLbl>
              <c:idx val="2"/>
              <c:layout>
                <c:manualLayout>
                  <c:x val="-3.3333333333332741E-3"/>
                  <c:y val="-1.3227513227513287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2.9100529100529089E-2"/>
                </c:manualLayout>
              </c:layout>
              <c:showVal val="1"/>
            </c:dLbl>
            <c:dLbl>
              <c:idx val="4"/>
              <c:layout>
                <c:manualLayout>
                  <c:x val="5.0000000000000114E-3"/>
                  <c:y val="-2.1164021164021139E-2"/>
                </c:manualLayout>
              </c:layout>
              <c:showVal val="1"/>
            </c:dLbl>
            <c:dLbl>
              <c:idx val="5"/>
              <c:layout>
                <c:manualLayout>
                  <c:x val="5.0505050505050475E-3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200" b="1"/>
                </a:pPr>
                <a:endParaRPr lang="en-US"/>
              </a:p>
            </c:txPr>
            <c:showVal val="1"/>
          </c:dLbls>
          <c:cat>
            <c:strRef>
              <c:f>'MME UTILIZATION'!$C$4:$H$4</c:f>
              <c:strCache>
                <c:ptCount val="6"/>
                <c:pt idx="0">
                  <c:v>Annual 
Allocation</c:v>
                </c:pt>
                <c:pt idx="1">
                  <c:v>Opening 
Balance</c:v>
                </c:pt>
                <c:pt idx="2">
                  <c:v>Received 
Amount</c:v>
                </c:pt>
                <c:pt idx="3">
                  <c:v>Available 
Balance</c:v>
                </c:pt>
                <c:pt idx="4">
                  <c:v>Expenditure</c:v>
                </c:pt>
                <c:pt idx="5">
                  <c:v>Balance 
Amount</c:v>
                </c:pt>
              </c:strCache>
            </c:strRef>
          </c:cat>
          <c:val>
            <c:numRef>
              <c:f>'MME UTILIZATION'!$C$5:$H$5</c:f>
              <c:numCache>
                <c:formatCode>General</c:formatCode>
                <c:ptCount val="6"/>
                <c:pt idx="0">
                  <c:v>10.57</c:v>
                </c:pt>
                <c:pt idx="1">
                  <c:v>1.33</c:v>
                </c:pt>
                <c:pt idx="2">
                  <c:v>9.11</c:v>
                </c:pt>
                <c:pt idx="3">
                  <c:v>10.44</c:v>
                </c:pt>
                <c:pt idx="4">
                  <c:v>10.33</c:v>
                </c:pt>
                <c:pt idx="5">
                  <c:v>0.10999999999999943</c:v>
                </c:pt>
              </c:numCache>
            </c:numRef>
          </c:val>
        </c:ser>
        <c:dLbls>
          <c:showVal val="1"/>
        </c:dLbls>
        <c:shape val="cylinder"/>
        <c:axId val="61695488"/>
        <c:axId val="61697024"/>
        <c:axId val="0"/>
      </c:bar3DChart>
      <c:catAx>
        <c:axId val="616954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200" b="1"/>
            </a:pPr>
            <a:endParaRPr lang="en-US"/>
          </a:p>
        </c:txPr>
        <c:crossAx val="61697024"/>
        <c:crosses val="autoZero"/>
        <c:auto val="1"/>
        <c:lblAlgn val="ctr"/>
        <c:lblOffset val="100"/>
      </c:catAx>
      <c:valAx>
        <c:axId val="61697024"/>
        <c:scaling>
          <c:orientation val="minMax"/>
        </c:scaling>
        <c:delete val="1"/>
        <c:axPos val="l"/>
        <c:numFmt formatCode="General" sourceLinked="1"/>
        <c:tickLblPos val="none"/>
        <c:crossAx val="61695488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24661458333333341"/>
          <c:y val="0.91986430446194156"/>
        </c:manualLayout>
      </c:layout>
      <c:txPr>
        <a:bodyPr/>
        <a:lstStyle/>
        <a:p>
          <a:pPr>
            <a:defRPr lang="en-US" sz="1200"/>
          </a:pPr>
          <a:endParaRPr lang="en-US"/>
        </a:p>
      </c:txPr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'MME UTILIZATION'!$I$4</c:f>
              <c:strCache>
                <c:ptCount val="1"/>
                <c:pt idx="0">
                  <c:v>% of Expenditure</c:v>
                </c:pt>
              </c:strCache>
            </c:strRef>
          </c:tx>
          <c:spPr>
            <a:solidFill>
              <a:srgbClr val="F1A9DE"/>
            </a:solidFill>
          </c:spPr>
          <c:dPt>
            <c:idx val="0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2.4375000000000056E-2"/>
                  <c:y val="3.2679738562092597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+mn-lt"/>
                      </a:rPr>
                      <a:t>98.94</a:t>
                    </a:r>
                    <a:endParaRPr lang="en-US" sz="1400" dirty="0">
                      <a:latin typeface="+mn-lt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1400" b="1" i="0">
                    <a:latin typeface="+mn-lt"/>
                  </a:defRPr>
                </a:pPr>
                <a:endParaRPr lang="en-US"/>
              </a:p>
            </c:txPr>
            <c:showVal val="1"/>
          </c:dLbls>
          <c:val>
            <c:numRef>
              <c:f>'MME UTILIZATION'!$I$5</c:f>
              <c:numCache>
                <c:formatCode>0.00</c:formatCode>
                <c:ptCount val="1"/>
                <c:pt idx="0">
                  <c:v>98.946360153256649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61725696"/>
        <c:axId val="61604608"/>
        <c:axId val="0"/>
      </c:bar3DChart>
      <c:catAx>
        <c:axId val="61725696"/>
        <c:scaling>
          <c:orientation val="minMax"/>
        </c:scaling>
        <c:delete val="1"/>
        <c:axPos val="b"/>
        <c:majorTickMark val="none"/>
        <c:tickLblPos val="none"/>
        <c:crossAx val="61604608"/>
        <c:crosses val="autoZero"/>
        <c:auto val="1"/>
        <c:lblAlgn val="ctr"/>
        <c:lblOffset val="100"/>
      </c:catAx>
      <c:valAx>
        <c:axId val="61604608"/>
        <c:scaling>
          <c:orientation val="minMax"/>
        </c:scaling>
        <c:delete val="1"/>
        <c:axPos val="l"/>
        <c:numFmt formatCode="0.00" sourceLinked="1"/>
        <c:tickLblPos val="none"/>
        <c:crossAx val="61725696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2088353413654897E-2"/>
          <c:y val="6.1111111111111421E-2"/>
          <c:w val="0.9558232931726941"/>
          <c:h val="0.73845406824146986"/>
        </c:manualLayout>
      </c:layout>
      <c:bar3DChart>
        <c:barDir val="col"/>
        <c:grouping val="clustered"/>
        <c:ser>
          <c:idx val="0"/>
          <c:order val="0"/>
          <c:tx>
            <c:strRef>
              <c:f>'17'!$B$1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rgbClr val="FFCCFF"/>
              </a:solidFill>
            </c:spPr>
          </c:dPt>
          <c:dLbls>
            <c:dLbl>
              <c:idx val="0"/>
              <c:layout>
                <c:manualLayout>
                  <c:x val="4.0160642570281095E-3"/>
                  <c:y val="-5.5555555555555455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114450</a:t>
                    </a:r>
                    <a:endParaRPr/>
                  </a:p>
                </c:rich>
              </c:tx>
              <c:showVal val="1"/>
            </c:dLbl>
            <c:dLbl>
              <c:idx val="1"/>
              <c:layout>
                <c:manualLayout>
                  <c:x val="1.6064257028112566E-2"/>
                  <c:y val="-5.0000000000000114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98443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'17'!$A$2:$A$3</c:f>
              <c:strCache>
                <c:ptCount val="2"/>
                <c:pt idx="0">
                  <c:v>Total Institutions</c:v>
                </c:pt>
                <c:pt idx="1">
                  <c:v>Annual Data Entries</c:v>
                </c:pt>
              </c:strCache>
            </c:strRef>
          </c:cat>
          <c:val>
            <c:numRef>
              <c:f>'17'!$B$2:$B$3</c:f>
              <c:numCache>
                <c:formatCode>General</c:formatCode>
                <c:ptCount val="2"/>
                <c:pt idx="0">
                  <c:v>115505</c:v>
                </c:pt>
                <c:pt idx="1">
                  <c:v>115058</c:v>
                </c:pt>
              </c:numCache>
            </c:numRef>
          </c:val>
        </c:ser>
        <c:dLbls>
          <c:showVal val="1"/>
        </c:dLbls>
        <c:shape val="cylinder"/>
        <c:axId val="61659392"/>
        <c:axId val="69472256"/>
        <c:axId val="0"/>
      </c:bar3DChart>
      <c:catAx>
        <c:axId val="61659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69472256"/>
        <c:crosses val="autoZero"/>
        <c:auto val="1"/>
        <c:lblAlgn val="ctr"/>
        <c:lblOffset val="100"/>
      </c:catAx>
      <c:valAx>
        <c:axId val="69472256"/>
        <c:scaling>
          <c:orientation val="minMax"/>
        </c:scaling>
        <c:delete val="1"/>
        <c:axPos val="l"/>
        <c:numFmt formatCode="General" sourceLinked="1"/>
        <c:tickLblPos val="none"/>
        <c:crossAx val="61659392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3921568627450601E-2"/>
          <c:y val="0"/>
          <c:w val="0.89215686274509809"/>
          <c:h val="0.97023809523809923"/>
        </c:manualLayout>
      </c:layout>
      <c:bar3DChart>
        <c:barDir val="col"/>
        <c:grouping val="stacked"/>
        <c:ser>
          <c:idx val="1"/>
          <c:order val="1"/>
          <c:tx>
            <c:strRef>
              <c:f>Sheet4!$A$11</c:f>
            </c:strRef>
          </c:tx>
          <c:spPr>
            <a:solidFill>
              <a:schemeClr val="bg1"/>
            </a:solidFill>
          </c:spPr>
          <c:dLbls>
            <c:showVal val="1"/>
          </c:dLbls>
          <c:val>
            <c:numRef>
              <c:f>Sheet4!$B$11</c:f>
            </c:numRef>
          </c:val>
        </c:ser>
        <c:ser>
          <c:idx val="0"/>
          <c:order val="0"/>
          <c:tx>
            <c:strRef>
              <c:f>Sheet4!$A$11</c:f>
              <c:strCache>
                <c:ptCount val="1"/>
                <c:pt idx="0">
                  <c:v>% of expenditure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86.01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showVal val="1"/>
          </c:dLbls>
          <c:val>
            <c:numRef>
              <c:f>Sheet4!$B$11</c:f>
              <c:numCache>
                <c:formatCode>0.00</c:formatCode>
                <c:ptCount val="1"/>
                <c:pt idx="0">
                  <c:v>80.291695479980106</c:v>
                </c:pt>
              </c:numCache>
            </c:numRef>
          </c:val>
        </c:ser>
        <c:dLbls>
          <c:showVal val="1"/>
        </c:dLbls>
        <c:shape val="cylinder"/>
        <c:axId val="69485312"/>
        <c:axId val="69486848"/>
        <c:axId val="0"/>
      </c:bar3DChart>
      <c:catAx>
        <c:axId val="69485312"/>
        <c:scaling>
          <c:orientation val="minMax"/>
        </c:scaling>
        <c:delete val="1"/>
        <c:axPos val="b"/>
        <c:majorTickMark val="none"/>
        <c:tickLblPos val="none"/>
        <c:crossAx val="69486848"/>
        <c:crosses val="autoZero"/>
        <c:auto val="1"/>
        <c:lblAlgn val="ctr"/>
        <c:lblOffset val="100"/>
      </c:catAx>
      <c:valAx>
        <c:axId val="69486848"/>
        <c:scaling>
          <c:orientation val="minMax"/>
        </c:scaling>
        <c:delete val="1"/>
        <c:axPos val="l"/>
        <c:numFmt formatCode="0.00" sourceLinked="1"/>
        <c:tickLblPos val="none"/>
        <c:crossAx val="69485312"/>
        <c:crosses val="autoZero"/>
        <c:crossBetween val="between"/>
      </c:valAx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9411764705882353E-2"/>
          <c:y val="8.4129353233831208E-2"/>
          <c:w val="0.94607843137255065"/>
          <c:h val="0.65135190190778391"/>
        </c:manualLayout>
      </c:layout>
      <c:bar3DChart>
        <c:barDir val="col"/>
        <c:grouping val="clustered"/>
        <c:ser>
          <c:idx val="0"/>
          <c:order val="0"/>
          <c:tx>
            <c:strRef>
              <c:f>'18'!$B$1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spPr>
              <a:solidFill>
                <a:srgbClr val="FFCCFF"/>
              </a:solidFill>
            </c:spPr>
          </c:dPt>
          <c:dLbls>
            <c:dLbl>
              <c:idx val="0"/>
              <c:layout>
                <c:manualLayout>
                  <c:x val="0"/>
                  <c:y val="-3.0701754385964952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98443</a:t>
                    </a:r>
                    <a:endParaRPr/>
                  </a:p>
                </c:rich>
              </c:tx>
              <c:showVal val="1"/>
            </c:dLbl>
            <c:dLbl>
              <c:idx val="1"/>
              <c:layout>
                <c:manualLayout>
                  <c:x val="1.2254901960784314E-2"/>
                  <c:y val="-3.5087719298245612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69889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'18'!$A$2:$A$3</c:f>
              <c:strCache>
                <c:ptCount val="2"/>
                <c:pt idx="0">
                  <c:v>Monthly Freeze Data</c:v>
                </c:pt>
                <c:pt idx="1">
                  <c:v>Total Monthly Entries </c:v>
                </c:pt>
              </c:strCache>
            </c:strRef>
          </c:cat>
          <c:val>
            <c:numRef>
              <c:f>'18'!$B$2:$B$3</c:f>
              <c:numCache>
                <c:formatCode>0</c:formatCode>
                <c:ptCount val="2"/>
                <c:pt idx="0" formatCode="General">
                  <c:v>1035522</c:v>
                </c:pt>
                <c:pt idx="1">
                  <c:v>922420</c:v>
                </c:pt>
              </c:numCache>
            </c:numRef>
          </c:val>
        </c:ser>
        <c:dLbls>
          <c:showVal val="1"/>
        </c:dLbls>
        <c:shape val="cylinder"/>
        <c:axId val="69531904"/>
        <c:axId val="69537792"/>
        <c:axId val="0"/>
      </c:bar3DChart>
      <c:catAx>
        <c:axId val="695319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69537792"/>
        <c:crosses val="autoZero"/>
        <c:auto val="1"/>
        <c:lblAlgn val="ctr"/>
        <c:lblOffset val="100"/>
      </c:catAx>
      <c:valAx>
        <c:axId val="69537792"/>
        <c:scaling>
          <c:orientation val="minMax"/>
        </c:scaling>
        <c:delete val="1"/>
        <c:axPos val="l"/>
        <c:numFmt formatCode="General" sourceLinked="1"/>
        <c:tickLblPos val="none"/>
        <c:crossAx val="69531904"/>
        <c:crosses val="autoZero"/>
        <c:crossBetween val="between"/>
      </c:valAx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3921568627450601E-2"/>
          <c:y val="0"/>
          <c:w val="0.89215686274509809"/>
          <c:h val="0.97023809523809923"/>
        </c:manualLayout>
      </c:layout>
      <c:bar3DChart>
        <c:barDir val="col"/>
        <c:grouping val="stacked"/>
        <c:ser>
          <c:idx val="0"/>
          <c:order val="0"/>
          <c:tx>
            <c:strRef>
              <c:f>Sheet4!$A$11</c:f>
              <c:strCache>
                <c:ptCount val="1"/>
                <c:pt idx="0">
                  <c:v>% of expenditure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70.99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showVal val="1"/>
          </c:dLbls>
          <c:val>
            <c:numRef>
              <c:f>Sheet4!$B$11</c:f>
              <c:numCache>
                <c:formatCode>0.00</c:formatCode>
                <c:ptCount val="1"/>
                <c:pt idx="0">
                  <c:v>80.291695479980106</c:v>
                </c:pt>
              </c:numCache>
            </c:numRef>
          </c:val>
        </c:ser>
        <c:dLbls>
          <c:showVal val="1"/>
        </c:dLbls>
        <c:shape val="cylinder"/>
        <c:axId val="69549440"/>
        <c:axId val="69567616"/>
        <c:axId val="0"/>
      </c:bar3DChart>
      <c:catAx>
        <c:axId val="69549440"/>
        <c:scaling>
          <c:orientation val="minMax"/>
        </c:scaling>
        <c:delete val="1"/>
        <c:axPos val="b"/>
        <c:majorTickMark val="none"/>
        <c:tickLblPos val="none"/>
        <c:crossAx val="69567616"/>
        <c:crosses val="autoZero"/>
        <c:auto val="1"/>
        <c:lblAlgn val="ctr"/>
        <c:lblOffset val="100"/>
      </c:catAx>
      <c:valAx>
        <c:axId val="69567616"/>
        <c:scaling>
          <c:orientation val="minMax"/>
        </c:scaling>
        <c:delete val="1"/>
        <c:axPos val="l"/>
        <c:numFmt formatCode="0.00" sourceLinked="1"/>
        <c:tickLblPos val="none"/>
        <c:crossAx val="6954944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7973856209150325E-2"/>
          <c:y val="0.22560906449193854"/>
          <c:w val="0.9640522875816997"/>
          <c:h val="0.53798204911886016"/>
        </c:manualLayout>
      </c:layout>
      <c:bar3DChart>
        <c:barDir val="col"/>
        <c:grouping val="clustered"/>
        <c:ser>
          <c:idx val="0"/>
          <c:order val="0"/>
          <c:tx>
            <c:strRef>
              <c:f>'WORKING DAYS'!$E$6</c:f>
              <c:strCache>
                <c:ptCount val="1"/>
                <c:pt idx="0">
                  <c:v>Primary 
Schools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7.0261437908497541E-3"/>
                  <c:y val="-1.9179790026246719E-2"/>
                </c:manualLayout>
              </c:layout>
              <c:showVal val="1"/>
            </c:dLbl>
            <c:showVal val="1"/>
          </c:dLbls>
          <c:cat>
            <c:strRef>
              <c:f>'WORKING DAYS'!$F$5:$H$5</c:f>
              <c:strCache>
                <c:ptCount val="3"/>
                <c:pt idx="0">
                  <c:v>PAB 
APPROVED</c:v>
                </c:pt>
                <c:pt idx="1">
                  <c:v>ACTUAL</c:v>
                </c:pt>
                <c:pt idx="2">
                  <c:v>PERCENTAGE</c:v>
                </c:pt>
              </c:strCache>
            </c:strRef>
          </c:cat>
          <c:val>
            <c:numRef>
              <c:f>'WORKING DAYS'!$F$6:$H$6</c:f>
              <c:numCache>
                <c:formatCode>General</c:formatCode>
                <c:ptCount val="3"/>
                <c:pt idx="0">
                  <c:v>220</c:v>
                </c:pt>
                <c:pt idx="1">
                  <c:v>220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'WORKING DAYS'!$E$7</c:f>
              <c:strCache>
                <c:ptCount val="1"/>
                <c:pt idx="0">
                  <c:v>Upper Primary
Schools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0" i="0" u="none" strike="noStrike" baseline="0" dirty="0" smtClean="0"/>
                      <a:t>220</a:t>
                    </a:r>
                    <a:endParaRPr b="0"/>
                  </a:p>
                </c:rich>
              </c:tx>
              <c:showVal val="1"/>
            </c:dLbl>
            <c:dLbl>
              <c:idx val="3"/>
              <c:layout>
                <c:manualLayout>
                  <c:x val="1.3071895424836603E-2"/>
                  <c:y val="-1.7857142857142856E-2"/>
                </c:manualLayout>
              </c:layout>
              <c:showVal val="1"/>
            </c:dLbl>
            <c:showVal val="1"/>
          </c:dLbls>
          <c:cat>
            <c:strRef>
              <c:f>'WORKING DAYS'!$F$5:$H$5</c:f>
              <c:strCache>
                <c:ptCount val="3"/>
                <c:pt idx="0">
                  <c:v>PAB 
APPROVED</c:v>
                </c:pt>
                <c:pt idx="1">
                  <c:v>ACTUAL</c:v>
                </c:pt>
                <c:pt idx="2">
                  <c:v>PERCENTAGE</c:v>
                </c:pt>
              </c:strCache>
            </c:strRef>
          </c:cat>
          <c:val>
            <c:numRef>
              <c:f>'WORKING DAYS'!$F$7:$H$7</c:f>
              <c:numCache>
                <c:formatCode>General</c:formatCode>
                <c:ptCount val="3"/>
                <c:pt idx="0">
                  <c:v>220</c:v>
                </c:pt>
                <c:pt idx="1">
                  <c:v>220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'WORKING DAYS'!$E$8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4.1666666666666664E-2"/>
                  <c:y val="0"/>
                </c:manualLayout>
              </c:layout>
              <c:showVal val="1"/>
            </c:dLbl>
            <c:showVal val="1"/>
          </c:dLbls>
          <c:cat>
            <c:strRef>
              <c:f>'WORKING DAYS'!$F$5:$H$5</c:f>
              <c:strCache>
                <c:ptCount val="3"/>
                <c:pt idx="0">
                  <c:v>PAB 
APPROVED</c:v>
                </c:pt>
                <c:pt idx="1">
                  <c:v>ACTUAL</c:v>
                </c:pt>
                <c:pt idx="2">
                  <c:v>PERCENTAGE</c:v>
                </c:pt>
              </c:strCache>
            </c:strRef>
          </c:cat>
          <c:val>
            <c:numRef>
              <c:f>'WORKING DAYS'!$F$8:$H$8</c:f>
              <c:numCache>
                <c:formatCode>General</c:formatCode>
                <c:ptCount val="3"/>
                <c:pt idx="0">
                  <c:v>220</c:v>
                </c:pt>
                <c:pt idx="1">
                  <c:v>220</c:v>
                </c:pt>
                <c:pt idx="2">
                  <c:v>100</c:v>
                </c:pt>
              </c:numCache>
            </c:numRef>
          </c:val>
        </c:ser>
        <c:dLbls>
          <c:showVal val="1"/>
        </c:dLbls>
        <c:shape val="cylinder"/>
        <c:axId val="58758272"/>
        <c:axId val="58759808"/>
        <c:axId val="0"/>
      </c:bar3DChart>
      <c:catAx>
        <c:axId val="58758272"/>
        <c:scaling>
          <c:orientation val="minMax"/>
        </c:scaling>
        <c:axPos val="b"/>
        <c:numFmt formatCode="General" sourceLinked="1"/>
        <c:majorTickMark val="none"/>
        <c:tickLblPos val="nextTo"/>
        <c:crossAx val="58759808"/>
        <c:crosses val="autoZero"/>
        <c:auto val="1"/>
        <c:lblAlgn val="ctr"/>
        <c:lblOffset val="100"/>
      </c:catAx>
      <c:valAx>
        <c:axId val="58759808"/>
        <c:scaling>
          <c:orientation val="minMax"/>
        </c:scaling>
        <c:delete val="1"/>
        <c:axPos val="l"/>
        <c:numFmt formatCode="General" sourceLinked="1"/>
        <c:tickLblPos val="none"/>
        <c:crossAx val="58758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633086305388288"/>
          <c:y val="3.9755351681957186E-2"/>
          <c:w val="0.50733827389223241"/>
          <c:h val="0.1514079318066897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1A9DE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5.0000000000000114E-3"/>
                  <c:y val="-4.5375218150087264E-2"/>
                </c:manualLayout>
              </c:layout>
              <c:showVal val="1"/>
            </c:dLbl>
            <c:dLbl>
              <c:idx val="1"/>
              <c:layout>
                <c:manualLayout>
                  <c:x val="1.6666666666666621E-2"/>
                  <c:y val="-3.8394415357766207E-2"/>
                </c:manualLayout>
              </c:layout>
              <c:showVal val="1"/>
            </c:dLbl>
            <c:dLbl>
              <c:idx val="2"/>
              <c:layout>
                <c:manualLayout>
                  <c:x val="1.4999999999999998E-2"/>
                  <c:y val="-4.5375218150087264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'Number of schools'!$C$5:$C$7</c:f>
              <c:strCache>
                <c:ptCount val="3"/>
                <c:pt idx="0">
                  <c:v>Primary </c:v>
                </c:pt>
                <c:pt idx="1">
                  <c:v>Upper Primary</c:v>
                </c:pt>
                <c:pt idx="2">
                  <c:v>Total</c:v>
                </c:pt>
              </c:strCache>
            </c:strRef>
          </c:cat>
          <c:val>
            <c:numRef>
              <c:f>'Number of schools'!$D$5:$D$7</c:f>
              <c:numCache>
                <c:formatCode>General</c:formatCode>
                <c:ptCount val="3"/>
                <c:pt idx="0">
                  <c:v>82503</c:v>
                </c:pt>
                <c:pt idx="1">
                  <c:v>31118</c:v>
                </c:pt>
                <c:pt idx="2">
                  <c:v>113621</c:v>
                </c:pt>
              </c:numCache>
            </c:numRef>
          </c:val>
        </c:ser>
        <c:dLbls>
          <c:showVal val="1"/>
        </c:dLbls>
        <c:gapWidth val="160"/>
        <c:gapDepth val="76"/>
        <c:shape val="cylinder"/>
        <c:axId val="69671168"/>
        <c:axId val="69672960"/>
        <c:axId val="0"/>
      </c:bar3DChart>
      <c:catAx>
        <c:axId val="696711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69672960"/>
        <c:crosses val="autoZero"/>
        <c:auto val="1"/>
        <c:lblAlgn val="ctr"/>
        <c:lblOffset val="100"/>
      </c:catAx>
      <c:valAx>
        <c:axId val="69672960"/>
        <c:scaling>
          <c:orientation val="minMax"/>
        </c:scaling>
        <c:delete val="1"/>
        <c:axPos val="l"/>
        <c:numFmt formatCode="General" sourceLinked="1"/>
        <c:tickLblPos val="none"/>
        <c:crossAx val="69671168"/>
        <c:crosses val="autoZero"/>
        <c:crossBetween val="between"/>
      </c:valAx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CFF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8.5034013605442566E-3"/>
                  <c:y val="-4.9261083743842422E-2"/>
                </c:manualLayout>
              </c:layout>
              <c:showVal val="1"/>
            </c:dLbl>
            <c:dLbl>
              <c:idx val="1"/>
              <c:layout>
                <c:manualLayout>
                  <c:x val="1.7006802721088437E-2"/>
                  <c:y val="-2.9556650246305397E-2"/>
                </c:manualLayout>
              </c:layout>
              <c:showVal val="1"/>
            </c:dLbl>
            <c:dLbl>
              <c:idx val="2"/>
              <c:layout>
                <c:manualLayout>
                  <c:x val="1.5306122448979605E-2"/>
                  <c:y val="-4.2692939244663976E-2"/>
                </c:manualLayout>
              </c:layout>
              <c:showVal val="1"/>
            </c:dLbl>
            <c:dLbl>
              <c:idx val="3"/>
              <c:layout>
                <c:manualLayout>
                  <c:x val="1.3605442176870748E-2"/>
                  <c:y val="-3.6124794745484398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'Coverage of students'!$C$5:$C$8</c:f>
              <c:strCache>
                <c:ptCount val="4"/>
                <c:pt idx="0">
                  <c:v>Primary </c:v>
                </c:pt>
                <c:pt idx="1">
                  <c:v>Upper Primary</c:v>
                </c:pt>
                <c:pt idx="2">
                  <c:v>NCLP</c:v>
                </c:pt>
                <c:pt idx="3">
                  <c:v>Total</c:v>
                </c:pt>
              </c:strCache>
            </c:strRef>
          </c:cat>
          <c:val>
            <c:numRef>
              <c:f>'Coverage of students'!$D$5:$D$8</c:f>
              <c:numCache>
                <c:formatCode>General</c:formatCode>
                <c:ptCount val="4"/>
                <c:pt idx="0">
                  <c:v>3212696</c:v>
                </c:pt>
                <c:pt idx="1">
                  <c:v>2040244</c:v>
                </c:pt>
                <c:pt idx="2">
                  <c:v>6583</c:v>
                </c:pt>
                <c:pt idx="3">
                  <c:v>5259523</c:v>
                </c:pt>
              </c:numCache>
            </c:numRef>
          </c:val>
        </c:ser>
        <c:dLbls>
          <c:showVal val="1"/>
        </c:dLbls>
        <c:shape val="cylinder"/>
        <c:axId val="62854656"/>
        <c:axId val="62856192"/>
        <c:axId val="0"/>
      </c:bar3DChart>
      <c:catAx>
        <c:axId val="628546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62856192"/>
        <c:crosses val="autoZero"/>
        <c:auto val="1"/>
        <c:lblAlgn val="ctr"/>
        <c:lblOffset val="100"/>
      </c:catAx>
      <c:valAx>
        <c:axId val="62856192"/>
        <c:scaling>
          <c:orientation val="minMax"/>
        </c:scaling>
        <c:delete val="1"/>
        <c:axPos val="l"/>
        <c:numFmt formatCode="General" sourceLinked="1"/>
        <c:tickLblPos val="none"/>
        <c:crossAx val="62854656"/>
        <c:crosses val="autoZero"/>
        <c:crossBetween val="between"/>
      </c:valAx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CFF"/>
              </a:solidFill>
            </c:spPr>
          </c:dPt>
          <c:dPt>
            <c:idx val="2"/>
            <c:spPr>
              <a:solidFill>
                <a:srgbClr val="A50021"/>
              </a:solidFill>
            </c:spPr>
          </c:dPt>
          <c:dLbls>
            <c:dLbl>
              <c:idx val="0"/>
              <c:layout>
                <c:manualLayout>
                  <c:x val="1.1363636363636367E-2"/>
                  <c:y val="-2.487562189054726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4875621890547265E-2"/>
                </c:manualLayout>
              </c:layout>
              <c:showVal val="1"/>
            </c:dLbl>
            <c:dLbl>
              <c:idx val="2"/>
              <c:layout>
                <c:manualLayout>
                  <c:x val="1.1363636363636367E-2"/>
                  <c:y val="-3.4825870646766212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312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'Coverage of students'!$C$28:$C$30</c:f>
              <c:strCache>
                <c:ptCount val="3"/>
                <c:pt idx="0">
                  <c:v>Primary </c:v>
                </c:pt>
                <c:pt idx="1">
                  <c:v>Upper Primary</c:v>
                </c:pt>
                <c:pt idx="2">
                  <c:v>NCLP</c:v>
                </c:pt>
              </c:strCache>
            </c:strRef>
          </c:cat>
          <c:val>
            <c:numRef>
              <c:f>'Coverage of students'!$D$28:$D$30</c:f>
              <c:numCache>
                <c:formatCode>General</c:formatCode>
                <c:ptCount val="3"/>
                <c:pt idx="0">
                  <c:v>220</c:v>
                </c:pt>
                <c:pt idx="1">
                  <c:v>220</c:v>
                </c:pt>
                <c:pt idx="2">
                  <c:v>312</c:v>
                </c:pt>
              </c:numCache>
            </c:numRef>
          </c:val>
        </c:ser>
        <c:dLbls>
          <c:showVal val="1"/>
        </c:dLbls>
        <c:shape val="cylinder"/>
        <c:axId val="62881792"/>
        <c:axId val="62883328"/>
        <c:axId val="0"/>
      </c:bar3DChart>
      <c:catAx>
        <c:axId val="628817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62883328"/>
        <c:crosses val="autoZero"/>
        <c:auto val="1"/>
        <c:lblAlgn val="ctr"/>
        <c:lblOffset val="100"/>
      </c:catAx>
      <c:valAx>
        <c:axId val="62883328"/>
        <c:scaling>
          <c:orientation val="minMax"/>
        </c:scaling>
        <c:delete val="1"/>
        <c:axPos val="l"/>
        <c:numFmt formatCode="General" sourceLinked="1"/>
        <c:tickLblPos val="none"/>
        <c:crossAx val="62881792"/>
        <c:crosses val="autoZero"/>
        <c:crossBetween val="between"/>
      </c:valAx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CFF"/>
              </a:solidFill>
            </c:spPr>
          </c:dPt>
          <c:dPt>
            <c:idx val="2"/>
            <c:spPr>
              <a:solidFill>
                <a:srgbClr val="A50021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0"/>
                  <c:y val="-3.9800995024876017E-2"/>
                </c:manualLayout>
              </c:layout>
              <c:showVal val="1"/>
            </c:dLbl>
            <c:dLbl>
              <c:idx val="1"/>
              <c:layout>
                <c:manualLayout>
                  <c:x val="8.1699346405228763E-3"/>
                  <c:y val="-5.4726368159204022E-2"/>
                </c:manualLayout>
              </c:layout>
              <c:showVal val="1"/>
            </c:dLbl>
            <c:dLbl>
              <c:idx val="2"/>
              <c:layout>
                <c:manualLayout>
                  <c:x val="6.5359477124183564E-3"/>
                  <c:y val="-5.9701492537314035E-2"/>
                </c:manualLayout>
              </c:layout>
              <c:showVal val="1"/>
            </c:dLbl>
            <c:dLbl>
              <c:idx val="3"/>
              <c:layout>
                <c:manualLayout>
                  <c:x val="3.2679738562091934E-3"/>
                  <c:y val="-2.985074626865671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'Req. of foodgrain'!$C$5:$C$8</c:f>
              <c:strCache>
                <c:ptCount val="4"/>
                <c:pt idx="0">
                  <c:v>Primary </c:v>
                </c:pt>
                <c:pt idx="1">
                  <c:v>Upper Primary</c:v>
                </c:pt>
                <c:pt idx="2">
                  <c:v>NCLP</c:v>
                </c:pt>
                <c:pt idx="3">
                  <c:v>Total</c:v>
                </c:pt>
              </c:strCache>
            </c:strRef>
          </c:cat>
          <c:val>
            <c:numRef>
              <c:f>'Req. of foodgrain'!$D$5:$D$8</c:f>
              <c:numCache>
                <c:formatCode>General</c:formatCode>
                <c:ptCount val="4"/>
                <c:pt idx="0">
                  <c:v>70679.3</c:v>
                </c:pt>
                <c:pt idx="1">
                  <c:v>67328.06</c:v>
                </c:pt>
                <c:pt idx="2">
                  <c:v>308.08</c:v>
                </c:pt>
                <c:pt idx="3" formatCode="0.00">
                  <c:v>138315.43999999992</c:v>
                </c:pt>
              </c:numCache>
            </c:numRef>
          </c:val>
        </c:ser>
        <c:dLbls>
          <c:showVal val="1"/>
        </c:dLbls>
        <c:shape val="cylinder"/>
        <c:axId val="69811200"/>
        <c:axId val="69821184"/>
        <c:axId val="0"/>
      </c:bar3DChart>
      <c:catAx>
        <c:axId val="698112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69821184"/>
        <c:crosses val="autoZero"/>
        <c:auto val="1"/>
        <c:lblAlgn val="ctr"/>
        <c:lblOffset val="100"/>
      </c:catAx>
      <c:valAx>
        <c:axId val="69821184"/>
        <c:scaling>
          <c:orientation val="minMax"/>
        </c:scaling>
        <c:delete val="1"/>
        <c:axPos val="l"/>
        <c:numFmt formatCode="General" sourceLinked="1"/>
        <c:tickLblPos val="none"/>
        <c:crossAx val="69811200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CFF"/>
              </a:solidFill>
            </c:spPr>
          </c:dPt>
          <c:dPt>
            <c:idx val="2"/>
            <c:spPr>
              <a:solidFill>
                <a:srgbClr val="A50021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6.4102564102564491E-3"/>
                  <c:y val="-4.9751243781094467E-2"/>
                </c:manualLayout>
              </c:layout>
              <c:showVal val="1"/>
            </c:dLbl>
            <c:dLbl>
              <c:idx val="1"/>
              <c:layout>
                <c:manualLayout>
                  <c:x val="1.282051282051282E-2"/>
                  <c:y val="-3.9800995024875982E-2"/>
                </c:manualLayout>
              </c:layout>
              <c:showVal val="1"/>
            </c:dLbl>
            <c:dLbl>
              <c:idx val="2"/>
              <c:layout>
                <c:manualLayout>
                  <c:x val="1.282051282051282E-2"/>
                  <c:y val="-5.4726368159204022E-2"/>
                </c:manualLayout>
              </c:layout>
              <c:showVal val="1"/>
            </c:dLbl>
            <c:dLbl>
              <c:idx val="3"/>
              <c:layout>
                <c:manualLayout>
                  <c:x val="6.4102564102564491E-3"/>
                  <c:y val="-2.985074626865679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'Req. of foodgrain'!$D$25:$D$28</c:f>
              <c:strCache>
                <c:ptCount val="4"/>
                <c:pt idx="0">
                  <c:v>Primary </c:v>
                </c:pt>
                <c:pt idx="1">
                  <c:v>Upper Primary</c:v>
                </c:pt>
                <c:pt idx="2">
                  <c:v>NCLP</c:v>
                </c:pt>
                <c:pt idx="3">
                  <c:v>Total</c:v>
                </c:pt>
              </c:strCache>
            </c:strRef>
          </c:cat>
          <c:val>
            <c:numRef>
              <c:f>'Req. of foodgrain'!$E$25:$E$28</c:f>
              <c:numCache>
                <c:formatCode>General</c:formatCode>
                <c:ptCount val="4"/>
                <c:pt idx="0">
                  <c:v>1656.85</c:v>
                </c:pt>
                <c:pt idx="1">
                  <c:v>1593.98</c:v>
                </c:pt>
                <c:pt idx="2">
                  <c:v>7.7</c:v>
                </c:pt>
                <c:pt idx="3" formatCode="0.00">
                  <c:v>3258.5299999999997</c:v>
                </c:pt>
              </c:numCache>
            </c:numRef>
          </c:val>
        </c:ser>
        <c:dLbls>
          <c:showVal val="1"/>
        </c:dLbls>
        <c:shape val="cylinder"/>
        <c:axId val="69859200"/>
        <c:axId val="69860736"/>
        <c:axId val="0"/>
      </c:bar3DChart>
      <c:catAx>
        <c:axId val="698592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69860736"/>
        <c:crosses val="autoZero"/>
        <c:auto val="1"/>
        <c:lblAlgn val="ctr"/>
        <c:lblOffset val="100"/>
      </c:catAx>
      <c:valAx>
        <c:axId val="69860736"/>
        <c:scaling>
          <c:orientation val="minMax"/>
        </c:scaling>
        <c:delete val="1"/>
        <c:axPos val="l"/>
        <c:numFmt formatCode="General" sourceLinked="1"/>
        <c:tickLblPos val="none"/>
        <c:crossAx val="69859200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CFF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1.080246913580259E-2"/>
                  <c:y val="-5.4726368159204022E-2"/>
                </c:manualLayout>
              </c:layout>
              <c:showVal val="1"/>
            </c:dLbl>
            <c:dLbl>
              <c:idx val="1"/>
              <c:layout>
                <c:manualLayout>
                  <c:x val="3.0864197530864478E-3"/>
                  <c:y val="-3.9800995024876017E-2"/>
                </c:manualLayout>
              </c:layout>
              <c:showVal val="1"/>
            </c:dLbl>
            <c:dLbl>
              <c:idx val="2"/>
              <c:layout>
                <c:manualLayout>
                  <c:x val="6.1728395061728392E-3"/>
                  <c:y val="-5.4726368159204022E-2"/>
                </c:manualLayout>
              </c:layout>
              <c:showVal val="1"/>
            </c:dLbl>
            <c:dLbl>
              <c:idx val="3"/>
              <c:layout>
                <c:manualLayout>
                  <c:x val="4.6296296296296727E-3"/>
                  <c:y val="-3.482587064676621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'Req. of Cooking cost'!$D$5:$D$8</c:f>
              <c:strCache>
                <c:ptCount val="4"/>
                <c:pt idx="0">
                  <c:v>Primary </c:v>
                </c:pt>
                <c:pt idx="1">
                  <c:v>Upper Primary</c:v>
                </c:pt>
                <c:pt idx="2">
                  <c:v>NCLP</c:v>
                </c:pt>
                <c:pt idx="3">
                  <c:v>Total</c:v>
                </c:pt>
              </c:strCache>
            </c:strRef>
          </c:cat>
          <c:val>
            <c:numRef>
              <c:f>'Req. of Cooking cost'!$E$5:$E$8</c:f>
              <c:numCache>
                <c:formatCode>General</c:formatCode>
                <c:ptCount val="4"/>
                <c:pt idx="0">
                  <c:v>31310.940000000021</c:v>
                </c:pt>
                <c:pt idx="1">
                  <c:v>29803.88</c:v>
                </c:pt>
                <c:pt idx="2">
                  <c:v>136.37</c:v>
                </c:pt>
                <c:pt idx="3" formatCode="0.00">
                  <c:v>61251.189999999995</c:v>
                </c:pt>
              </c:numCache>
            </c:numRef>
          </c:val>
        </c:ser>
        <c:dLbls>
          <c:showVal val="1"/>
        </c:dLbls>
        <c:shape val="cylinder"/>
        <c:axId val="69944448"/>
        <c:axId val="69945984"/>
        <c:axId val="0"/>
      </c:bar3DChart>
      <c:catAx>
        <c:axId val="699444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69945984"/>
        <c:crosses val="autoZero"/>
        <c:auto val="1"/>
        <c:lblAlgn val="ctr"/>
        <c:lblOffset val="100"/>
      </c:catAx>
      <c:valAx>
        <c:axId val="69945984"/>
        <c:scaling>
          <c:orientation val="minMax"/>
        </c:scaling>
        <c:delete val="1"/>
        <c:axPos val="l"/>
        <c:numFmt formatCode="General" sourceLinked="1"/>
        <c:tickLblPos val="none"/>
        <c:crossAx val="69944448"/>
        <c:crosses val="autoZero"/>
        <c:crossBetween val="between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CCFF"/>
              </a:solidFill>
            </c:spPr>
          </c:dPt>
          <c:dPt>
            <c:idx val="2"/>
            <c:spPr>
              <a:solidFill>
                <a:srgbClr val="A50021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7.7160493827161452E-3"/>
                  <c:y val="-6.0606060606060622E-2"/>
                </c:manualLayout>
              </c:layout>
              <c:showVal val="1"/>
            </c:dLbl>
            <c:dLbl>
              <c:idx val="1"/>
              <c:layout>
                <c:manualLayout>
                  <c:x val="9.2592592592593941E-3"/>
                  <c:y val="-5.5555953233118592E-2"/>
                </c:manualLayout>
              </c:layout>
              <c:showVal val="1"/>
            </c:dLbl>
            <c:dLbl>
              <c:idx val="2"/>
              <c:layout>
                <c:manualLayout>
                  <c:x val="9.2592592592593941E-3"/>
                  <c:y val="-4.0404040404040414E-2"/>
                </c:manualLayout>
              </c:layout>
              <c:showVal val="1"/>
            </c:dLbl>
            <c:dLbl>
              <c:idx val="3"/>
              <c:layout>
                <c:manualLayout>
                  <c:x val="9.2592592592593941E-3"/>
                  <c:y val="-3.535353535353534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'Req. of Cooking cost'!$D$28:$D$31</c:f>
              <c:strCache>
                <c:ptCount val="4"/>
                <c:pt idx="0">
                  <c:v>Primary </c:v>
                </c:pt>
                <c:pt idx="1">
                  <c:v>Upper Primary</c:v>
                </c:pt>
                <c:pt idx="2">
                  <c:v>NCLP</c:v>
                </c:pt>
                <c:pt idx="3">
                  <c:v>Total</c:v>
                </c:pt>
              </c:strCache>
            </c:strRef>
          </c:cat>
          <c:val>
            <c:numRef>
              <c:f>'Req. of Cooking cost'!$E$28:$E$31</c:f>
              <c:numCache>
                <c:formatCode>General</c:formatCode>
                <c:ptCount val="4"/>
                <c:pt idx="0">
                  <c:v>530.09</c:v>
                </c:pt>
                <c:pt idx="1">
                  <c:v>504.96</c:v>
                </c:pt>
                <c:pt idx="2">
                  <c:v>2.3099999999999987</c:v>
                </c:pt>
                <c:pt idx="3" formatCode="0.00">
                  <c:v>1037.3599999999999</c:v>
                </c:pt>
              </c:numCache>
            </c:numRef>
          </c:val>
        </c:ser>
        <c:dLbls>
          <c:showVal val="1"/>
        </c:dLbls>
        <c:shape val="cylinder"/>
        <c:axId val="69976064"/>
        <c:axId val="69977600"/>
        <c:axId val="0"/>
      </c:bar3DChart>
      <c:catAx>
        <c:axId val="699760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69977600"/>
        <c:crosses val="autoZero"/>
        <c:auto val="1"/>
        <c:lblAlgn val="ctr"/>
        <c:lblOffset val="100"/>
      </c:catAx>
      <c:valAx>
        <c:axId val="69977600"/>
        <c:scaling>
          <c:orientation val="minMax"/>
        </c:scaling>
        <c:delete val="1"/>
        <c:axPos val="l"/>
        <c:numFmt formatCode="General" sourceLinked="1"/>
        <c:tickLblPos val="none"/>
        <c:crossAx val="69976064"/>
        <c:crosses val="autoZero"/>
        <c:crossBetween val="between"/>
      </c:valAx>
    </c:plotArea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"/>
          <c:y val="0.26531257705521988"/>
          <c:w val="0.99292929292929633"/>
          <c:h val="0.60502336999106465"/>
        </c:manualLayout>
      </c:layout>
      <c:bar3DChart>
        <c:barDir val="col"/>
        <c:grouping val="clustered"/>
        <c:ser>
          <c:idx val="0"/>
          <c:order val="0"/>
          <c:tx>
            <c:strRef>
              <c:f>'Req. of CCH'!$C$6</c:f>
              <c:strCache>
                <c:ptCount val="1"/>
                <c:pt idx="0">
                  <c:v>Primary 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layout>
                <c:manualLayout>
                  <c:x val="0"/>
                  <c:y val="-5.5671537926235533E-2"/>
                </c:manualLayout>
              </c:layout>
              <c:showVal val="1"/>
            </c:dLbl>
            <c:dLbl>
              <c:idx val="2"/>
              <c:layout>
                <c:manualLayout>
                  <c:x val="1.5151515151515181E-2"/>
                  <c:y val="-2.2268615170494242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600" b="1"/>
                </a:pPr>
                <a:endParaRPr lang="en-US"/>
              </a:p>
            </c:txPr>
            <c:showVal val="1"/>
          </c:dLbls>
          <c:cat>
            <c:strRef>
              <c:f>'Req. of CCH'!$D$5:$F$5</c:f>
              <c:strCache>
                <c:ptCount val="3"/>
                <c:pt idx="0">
                  <c:v>CCH working</c:v>
                </c:pt>
                <c:pt idx="1">
                  <c:v>Additional Cooks
Required</c:v>
                </c:pt>
                <c:pt idx="2">
                  <c:v>Total CCH</c:v>
                </c:pt>
              </c:strCache>
            </c:strRef>
          </c:cat>
          <c:val>
            <c:numRef>
              <c:f>'Req. of CCH'!$D$6:$F$6</c:f>
              <c:numCache>
                <c:formatCode>General</c:formatCode>
                <c:ptCount val="3"/>
                <c:pt idx="0">
                  <c:v>152068</c:v>
                </c:pt>
                <c:pt idx="1">
                  <c:v>6138</c:v>
                </c:pt>
                <c:pt idx="2">
                  <c:v>158206</c:v>
                </c:pt>
              </c:numCache>
            </c:numRef>
          </c:val>
        </c:ser>
        <c:ser>
          <c:idx val="1"/>
          <c:order val="1"/>
          <c:tx>
            <c:strRef>
              <c:f>'Req. of CCH'!$C$7</c:f>
              <c:strCache>
                <c:ptCount val="1"/>
                <c:pt idx="0">
                  <c:v>Upper Primary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2.6936026936026935E-2"/>
                  <c:y val="-1.9485038274182489E-2"/>
                </c:manualLayout>
              </c:layout>
              <c:showVal val="1"/>
            </c:dLbl>
            <c:dLbl>
              <c:idx val="1"/>
              <c:layout>
                <c:manualLayout>
                  <c:x val="5.0505050505050475E-3"/>
                  <c:y val="-4.7320807237300033E-2"/>
                </c:manualLayout>
              </c:layout>
              <c:showVal val="1"/>
            </c:dLbl>
            <c:dLbl>
              <c:idx val="2"/>
              <c:layout>
                <c:manualLayout>
                  <c:x val="2.1885521885522011E-2"/>
                  <c:y val="-2.783576896311787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600" b="1"/>
                </a:pPr>
                <a:endParaRPr lang="en-US"/>
              </a:p>
            </c:txPr>
            <c:showVal val="1"/>
          </c:dLbls>
          <c:cat>
            <c:strRef>
              <c:f>'Req. of CCH'!$D$5:$F$5</c:f>
              <c:strCache>
                <c:ptCount val="3"/>
                <c:pt idx="0">
                  <c:v>CCH working</c:v>
                </c:pt>
                <c:pt idx="1">
                  <c:v>Additional Cooks
Required</c:v>
                </c:pt>
                <c:pt idx="2">
                  <c:v>Total CCH</c:v>
                </c:pt>
              </c:strCache>
            </c:strRef>
          </c:cat>
          <c:val>
            <c:numRef>
              <c:f>'Req. of CCH'!$D$7:$F$7</c:f>
              <c:numCache>
                <c:formatCode>General</c:formatCode>
                <c:ptCount val="3"/>
                <c:pt idx="0">
                  <c:v>70685</c:v>
                </c:pt>
                <c:pt idx="1">
                  <c:v>2266</c:v>
                </c:pt>
                <c:pt idx="2">
                  <c:v>72951</c:v>
                </c:pt>
              </c:numCache>
            </c:numRef>
          </c:val>
        </c:ser>
        <c:ser>
          <c:idx val="2"/>
          <c:order val="2"/>
          <c:tx>
            <c:strRef>
              <c:f>'Req. of CCH'!$C$8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rgbClr val="A50021"/>
            </a:solidFill>
          </c:spPr>
          <c:dLbls>
            <c:dLbl>
              <c:idx val="0"/>
              <c:layout>
                <c:manualLayout>
                  <c:x val="3.367003367003369E-2"/>
                  <c:y val="-1.9485038274182489E-2"/>
                </c:manualLayout>
              </c:layout>
              <c:showVal val="1"/>
            </c:dLbl>
            <c:dLbl>
              <c:idx val="1"/>
              <c:layout>
                <c:manualLayout>
                  <c:x val="6.7340067340067034E-3"/>
                  <c:y val="-5.5671537926235533E-2"/>
                </c:manualLayout>
              </c:layout>
              <c:showVal val="1"/>
            </c:dLbl>
            <c:dLbl>
              <c:idx val="2"/>
              <c:layout>
                <c:manualLayout>
                  <c:x val="2.1885521885522011E-2"/>
                  <c:y val="-3.340292275574114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600" b="1"/>
                </a:pPr>
                <a:endParaRPr lang="en-US"/>
              </a:p>
            </c:txPr>
            <c:showVal val="1"/>
          </c:dLbls>
          <c:cat>
            <c:strRef>
              <c:f>'Req. of CCH'!$D$5:$F$5</c:f>
              <c:strCache>
                <c:ptCount val="3"/>
                <c:pt idx="0">
                  <c:v>CCH working</c:v>
                </c:pt>
                <c:pt idx="1">
                  <c:v>Additional Cooks
Required</c:v>
                </c:pt>
                <c:pt idx="2">
                  <c:v>Total CCH</c:v>
                </c:pt>
              </c:strCache>
            </c:strRef>
          </c:cat>
          <c:val>
            <c:numRef>
              <c:f>'Req. of CCH'!$D$8:$F$8</c:f>
              <c:numCache>
                <c:formatCode>General</c:formatCode>
                <c:ptCount val="3"/>
                <c:pt idx="0">
                  <c:v>222753</c:v>
                </c:pt>
                <c:pt idx="1">
                  <c:v>8404</c:v>
                </c:pt>
                <c:pt idx="2">
                  <c:v>231157</c:v>
                </c:pt>
              </c:numCache>
            </c:numRef>
          </c:val>
        </c:ser>
        <c:dLbls>
          <c:showVal val="1"/>
        </c:dLbls>
        <c:shape val="cylinder"/>
        <c:axId val="69914624"/>
        <c:axId val="69916160"/>
        <c:axId val="0"/>
      </c:bar3DChart>
      <c:catAx>
        <c:axId val="69914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600"/>
            </a:pPr>
            <a:endParaRPr lang="en-US"/>
          </a:p>
        </c:txPr>
        <c:crossAx val="69916160"/>
        <c:crosses val="autoZero"/>
        <c:auto val="1"/>
        <c:lblAlgn val="ctr"/>
        <c:lblOffset val="100"/>
      </c:catAx>
      <c:valAx>
        <c:axId val="69916160"/>
        <c:scaling>
          <c:orientation val="minMax"/>
        </c:scaling>
        <c:delete val="1"/>
        <c:axPos val="l"/>
        <c:numFmt formatCode="General" sourceLinked="1"/>
        <c:tickLblPos val="none"/>
        <c:crossAx val="69914624"/>
        <c:crosses val="autoZero"/>
        <c:crossBetween val="between"/>
      </c:valAx>
    </c:plotArea>
    <c:legend>
      <c:legendPos val="t"/>
      <c:txPr>
        <a:bodyPr/>
        <a:lstStyle/>
        <a:p>
          <a:pPr>
            <a:defRPr lang="en-IN" sz="1600" b="1"/>
          </a:pPr>
          <a:endParaRPr lang="en-US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'Req. of CCH'!$G$5</c:f>
              <c:strCache>
                <c:ptCount val="1"/>
                <c:pt idx="0">
                  <c:v>Honorarium 
Required</c:v>
                </c:pt>
              </c:strCache>
            </c:strRef>
          </c:tx>
          <c:spPr>
            <a:solidFill>
              <a:srgbClr val="F1A9DE"/>
            </a:solidFill>
          </c:spPr>
          <c:dLbls>
            <c:delete val="1"/>
          </c:dLbls>
          <c:val>
            <c:numRef>
              <c:f>'Req. of CCH'!$G$6</c:f>
              <c:numCache>
                <c:formatCode>0.00</c:formatCode>
                <c:ptCount val="1"/>
                <c:pt idx="0">
                  <c:v>23115.7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78467072"/>
        <c:axId val="78468608"/>
        <c:axId val="0"/>
      </c:bar3DChart>
      <c:catAx>
        <c:axId val="78467072"/>
        <c:scaling>
          <c:orientation val="minMax"/>
        </c:scaling>
        <c:delete val="1"/>
        <c:axPos val="b"/>
        <c:majorTickMark val="none"/>
        <c:tickLblPos val="nextTo"/>
        <c:crossAx val="78468608"/>
        <c:crosses val="autoZero"/>
        <c:auto val="1"/>
        <c:lblAlgn val="ctr"/>
        <c:lblOffset val="100"/>
      </c:catAx>
      <c:valAx>
        <c:axId val="78468608"/>
        <c:scaling>
          <c:orientation val="minMax"/>
        </c:scaling>
        <c:delete val="1"/>
        <c:axPos val="l"/>
        <c:numFmt formatCode="0.00" sourceLinked="1"/>
        <c:tickLblPos val="nextTo"/>
        <c:crossAx val="78467072"/>
        <c:crosses val="autoZero"/>
        <c:crossBetween val="between"/>
      </c:valAx>
    </c:plotArea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9097222222222224E-2"/>
          <c:y val="4.4776119402985093E-2"/>
          <c:w val="0.96180555555556013"/>
          <c:h val="0.6056802601167391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CCFF"/>
              </a:solidFill>
            </c:spPr>
          </c:dPt>
          <c:dLbls>
            <c:dLbl>
              <c:idx val="0"/>
              <c:layout>
                <c:manualLayout>
                  <c:x val="1.0416666666666666E-2"/>
                  <c:y val="-6.9651741293532354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29625</a:t>
                    </a:r>
                    <a:endParaRPr/>
                  </a:p>
                </c:rich>
              </c:tx>
              <c:showVal val="1"/>
            </c:dLbl>
            <c:dLbl>
              <c:idx val="1"/>
              <c:layout>
                <c:manualLayout>
                  <c:x val="8.6805267762582981E-3"/>
                  <c:y val="-9.9502487562189268E-2"/>
                </c:manualLayout>
              </c:layout>
              <c:tx>
                <c:rich>
                  <a:bodyPr/>
                  <a:lstStyle/>
                  <a:p>
                    <a:r>
                      <a:rPr smtClean="0"/>
                      <a:t>1481.25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'Req. of Kitchenshed'!$C$23:$C$24</c:f>
              <c:strCache>
                <c:ptCount val="2"/>
                <c:pt idx="0">
                  <c:v>Req. of Replacement 
of Kitchen Devices in Schools</c:v>
                </c:pt>
                <c:pt idx="1">
                  <c:v>Amount Required (in Lakhs)</c:v>
                </c:pt>
              </c:strCache>
            </c:strRef>
          </c:cat>
          <c:val>
            <c:numRef>
              <c:f>'Req. of Kitchenshed'!$D$23:$D$24</c:f>
              <c:numCache>
                <c:formatCode>General</c:formatCode>
                <c:ptCount val="2"/>
                <c:pt idx="0">
                  <c:v>29625</c:v>
                </c:pt>
                <c:pt idx="1">
                  <c:v>1481.25</c:v>
                </c:pt>
              </c:numCache>
            </c:numRef>
          </c:val>
        </c:ser>
        <c:dLbls>
          <c:showVal val="1"/>
        </c:dLbls>
        <c:shape val="cylinder"/>
        <c:axId val="78584832"/>
        <c:axId val="78586624"/>
        <c:axId val="0"/>
      </c:bar3DChart>
      <c:catAx>
        <c:axId val="785848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78586624"/>
        <c:crosses val="autoZero"/>
        <c:auto val="1"/>
        <c:lblAlgn val="ctr"/>
        <c:lblOffset val="100"/>
      </c:catAx>
      <c:valAx>
        <c:axId val="78586624"/>
        <c:scaling>
          <c:orientation val="minMax"/>
        </c:scaling>
        <c:delete val="1"/>
        <c:axPos val="l"/>
        <c:numFmt formatCode="General" sourceLinked="1"/>
        <c:tickLblPos val="none"/>
        <c:crossAx val="7858483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8348626062345122E-2"/>
          <c:y val="8.7073705950690597E-2"/>
          <c:w val="0.96636085221903911"/>
          <c:h val="0.74058130028828362"/>
        </c:manualLayout>
      </c:layout>
      <c:bar3DChart>
        <c:barDir val="col"/>
        <c:grouping val="clustered"/>
        <c:ser>
          <c:idx val="0"/>
          <c:order val="0"/>
          <c:tx>
            <c:strRef>
              <c:f>'COVERAGE V. ENROLL.'!$D$5</c:f>
              <c:strCache>
                <c:ptCount val="1"/>
                <c:pt idx="0">
                  <c:v>Primary 
Schools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3.0581043437241892E-3"/>
                  <c:y val="-2.4590163934426229E-2"/>
                </c:manualLayout>
              </c:layout>
              <c:showVal val="1"/>
            </c:dLbl>
            <c:dLbl>
              <c:idx val="2"/>
              <c:layout>
                <c:manualLayout>
                  <c:x val="1.3061958277584221E-3"/>
                  <c:y val="-1.9125683060109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'COVERAGE V. ENROLL.'!$E$4:$G$4</c:f>
              <c:strCache>
                <c:ptCount val="3"/>
                <c:pt idx="0">
                  <c:v>Enrollment</c:v>
                </c:pt>
                <c:pt idx="1">
                  <c:v>Actual 
Performance</c:v>
                </c:pt>
                <c:pt idx="2">
                  <c:v>Percent</c:v>
                </c:pt>
              </c:strCache>
            </c:strRef>
          </c:cat>
          <c:val>
            <c:numRef>
              <c:f>'COVERAGE V. ENROLL.'!$E$5:$G$5</c:f>
              <c:numCache>
                <c:formatCode>General</c:formatCode>
                <c:ptCount val="3"/>
                <c:pt idx="0">
                  <c:v>44.9</c:v>
                </c:pt>
                <c:pt idx="1">
                  <c:v>32.130000000000003</c:v>
                </c:pt>
                <c:pt idx="2" formatCode="0.00">
                  <c:v>71.559020044543445</c:v>
                </c:pt>
              </c:numCache>
            </c:numRef>
          </c:val>
        </c:ser>
        <c:ser>
          <c:idx val="1"/>
          <c:order val="1"/>
          <c:tx>
            <c:strRef>
              <c:f>'COVERAGE V. ENROLL.'!$D$6</c:f>
              <c:strCache>
                <c:ptCount val="1"/>
                <c:pt idx="0">
                  <c:v>Upper Primary
Schools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1.3761469546758999E-2"/>
                  <c:y val="-3.8251366120218601E-2"/>
                </c:manualLayout>
              </c:layout>
              <c:showVal val="1"/>
            </c:dLbl>
            <c:dLbl>
              <c:idx val="1"/>
              <c:layout>
                <c:manualLayout>
                  <c:x val="1.6819573890483171E-2"/>
                  <c:y val="-2.4590163934426229E-2"/>
                </c:manualLayout>
              </c:layout>
              <c:showVal val="1"/>
            </c:dLbl>
            <c:dLbl>
              <c:idx val="2"/>
              <c:layout>
                <c:manualLayout>
                  <c:x val="1.1166896766945603E-2"/>
                  <c:y val="-2.185792349726781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'COVERAGE V. ENROLL.'!$E$4:$G$4</c:f>
              <c:strCache>
                <c:ptCount val="3"/>
                <c:pt idx="0">
                  <c:v>Enrollment</c:v>
                </c:pt>
                <c:pt idx="1">
                  <c:v>Actual 
Performance</c:v>
                </c:pt>
                <c:pt idx="2">
                  <c:v>Percent</c:v>
                </c:pt>
              </c:strCache>
            </c:strRef>
          </c:cat>
          <c:val>
            <c:numRef>
              <c:f>'COVERAGE V. ENROLL.'!$E$6:$G$6</c:f>
              <c:numCache>
                <c:formatCode>General</c:formatCode>
                <c:ptCount val="3"/>
                <c:pt idx="0">
                  <c:v>28.419999999999987</c:v>
                </c:pt>
                <c:pt idx="1">
                  <c:v>20.47</c:v>
                </c:pt>
                <c:pt idx="2" formatCode="0.00">
                  <c:v>72.026741731175179</c:v>
                </c:pt>
              </c:numCache>
            </c:numRef>
          </c:val>
        </c:ser>
        <c:ser>
          <c:idx val="2"/>
          <c:order val="2"/>
          <c:tx>
            <c:strRef>
              <c:f>'COVERAGE V. ENROLL.'!$D$7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1.5290521718621101E-2"/>
                  <c:y val="-2.1857923497267812E-2"/>
                </c:manualLayout>
              </c:layout>
              <c:showVal val="1"/>
            </c:dLbl>
            <c:dLbl>
              <c:idx val="1"/>
              <c:layout>
                <c:manualLayout>
                  <c:x val="9.1743130311725488E-3"/>
                  <c:y val="-3.278688524590169E-2"/>
                </c:manualLayout>
              </c:layout>
              <c:showVal val="1"/>
            </c:dLbl>
            <c:dLbl>
              <c:idx val="2"/>
              <c:layout>
                <c:manualLayout>
                  <c:x val="1.5736114009019482E-2"/>
                  <c:y val="-3.005464480874319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'COVERAGE V. ENROLL.'!$E$4:$G$4</c:f>
              <c:strCache>
                <c:ptCount val="3"/>
                <c:pt idx="0">
                  <c:v>Enrollment</c:v>
                </c:pt>
                <c:pt idx="1">
                  <c:v>Actual 
Performance</c:v>
                </c:pt>
                <c:pt idx="2">
                  <c:v>Percent</c:v>
                </c:pt>
              </c:strCache>
            </c:strRef>
          </c:cat>
          <c:val>
            <c:numRef>
              <c:f>'COVERAGE V. ENROLL.'!$E$7:$G$7</c:f>
              <c:numCache>
                <c:formatCode>0.00</c:formatCode>
                <c:ptCount val="3"/>
                <c:pt idx="0" formatCode="General">
                  <c:v>73.319999999999993</c:v>
                </c:pt>
                <c:pt idx="1">
                  <c:v>52.6</c:v>
                </c:pt>
                <c:pt idx="2">
                  <c:v>71.740316421167677</c:v>
                </c:pt>
              </c:numCache>
            </c:numRef>
          </c:val>
        </c:ser>
        <c:dLbls>
          <c:showVal val="1"/>
        </c:dLbls>
        <c:shape val="cylinder"/>
        <c:axId val="58807808"/>
        <c:axId val="58809344"/>
        <c:axId val="0"/>
      </c:bar3DChart>
      <c:catAx>
        <c:axId val="5880780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8809344"/>
        <c:crosses val="autoZero"/>
        <c:auto val="1"/>
        <c:lblAlgn val="ctr"/>
        <c:lblOffset val="100"/>
      </c:catAx>
      <c:valAx>
        <c:axId val="58809344"/>
        <c:scaling>
          <c:orientation val="minMax"/>
        </c:scaling>
        <c:delete val="1"/>
        <c:axPos val="l"/>
        <c:numFmt formatCode="General" sourceLinked="1"/>
        <c:tickLblPos val="none"/>
        <c:crossAx val="58807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760748965873134"/>
          <c:y val="7.3770491803279034E-2"/>
          <c:w val="0.43090110897217732"/>
          <c:h val="6.9220343358719502E-2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5.4726368159204022E-2"/>
          <c:w val="1"/>
          <c:h val="0.6223712147921856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CCFF"/>
              </a:solidFill>
            </c:spPr>
          </c:dPt>
          <c:dLbls>
            <c:dLbl>
              <c:idx val="0"/>
              <c:layout>
                <c:manualLayout>
                  <c:x val="1.4157818030397668E-2"/>
                  <c:y val="-0.140625"/>
                </c:manualLayout>
              </c:layout>
              <c:showVal val="1"/>
            </c:dLbl>
            <c:dLbl>
              <c:idx val="1"/>
              <c:layout>
                <c:manualLayout>
                  <c:x val="1.66562565063502E-3"/>
                  <c:y val="-0.119791666666666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'Req. of Kitchenshed'!$C$4:$C$5</c:f>
              <c:strCache>
                <c:ptCount val="2"/>
                <c:pt idx="0">
                  <c:v>No. of Kitchen
Shed Required</c:v>
                </c:pt>
                <c:pt idx="1">
                  <c:v>Amount Required
(In Lakh)</c:v>
                </c:pt>
              </c:strCache>
            </c:strRef>
          </c:cat>
          <c:val>
            <c:numRef>
              <c:f>'Req. of Kitchenshed'!$G$4:$G$5</c:f>
              <c:numCache>
                <c:formatCode>0.00</c:formatCode>
                <c:ptCount val="2"/>
                <c:pt idx="0" formatCode="General">
                  <c:v>8831</c:v>
                </c:pt>
                <c:pt idx="1">
                  <c:v>17662</c:v>
                </c:pt>
              </c:numCache>
            </c:numRef>
          </c:val>
        </c:ser>
        <c:dLbls>
          <c:showVal val="1"/>
        </c:dLbls>
        <c:shape val="cylinder"/>
        <c:axId val="78623488"/>
        <c:axId val="78625024"/>
        <c:axId val="0"/>
      </c:bar3DChart>
      <c:catAx>
        <c:axId val="7862348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600" b="1"/>
            </a:pPr>
            <a:endParaRPr lang="en-US"/>
          </a:p>
        </c:txPr>
        <c:crossAx val="78625024"/>
        <c:crosses val="autoZero"/>
        <c:auto val="1"/>
        <c:lblAlgn val="ctr"/>
        <c:lblOffset val="100"/>
      </c:catAx>
      <c:valAx>
        <c:axId val="78625024"/>
        <c:scaling>
          <c:orientation val="minMax"/>
        </c:scaling>
        <c:delete val="1"/>
        <c:axPos val="l"/>
        <c:numFmt formatCode="General" sourceLinked="1"/>
        <c:tickLblPos val="none"/>
        <c:crossAx val="78623488"/>
        <c:crosses val="autoZero"/>
        <c:crossBetween val="between"/>
      </c:valAx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3307524059492776E-2"/>
          <c:y val="6.0185185185185147E-2"/>
          <c:w val="0.90613692038495031"/>
          <c:h val="0.72382699037620302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1A9DE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</c:dLbls>
          <c:cat>
            <c:strRef>
              <c:f>'Req. of Kitchenshed'!$D$49:$H$49</c:f>
              <c:strCache>
                <c:ptCount val="5"/>
                <c:pt idx="0">
                  <c:v>Total Required  kitchenshed</c:v>
                </c:pt>
                <c:pt idx="1">
                  <c:v>Completed</c:v>
                </c:pt>
                <c:pt idx="2">
                  <c:v>Convergence</c:v>
                </c:pt>
                <c:pt idx="3">
                  <c:v>in progress</c:v>
                </c:pt>
                <c:pt idx="4">
                  <c:v>Required  kitchenshed</c:v>
                </c:pt>
              </c:strCache>
            </c:strRef>
          </c:cat>
          <c:val>
            <c:numRef>
              <c:f>'Req. of Kitchenshed'!$D$50:$H$50</c:f>
              <c:numCache>
                <c:formatCode>General</c:formatCode>
                <c:ptCount val="5"/>
                <c:pt idx="0">
                  <c:v>107440</c:v>
                </c:pt>
                <c:pt idx="1">
                  <c:v>93657</c:v>
                </c:pt>
                <c:pt idx="2">
                  <c:v>174</c:v>
                </c:pt>
                <c:pt idx="3">
                  <c:v>4778</c:v>
                </c:pt>
                <c:pt idx="4">
                  <c:v>8831</c:v>
                </c:pt>
              </c:numCache>
            </c:numRef>
          </c:val>
        </c:ser>
        <c:axId val="78574720"/>
        <c:axId val="78576256"/>
      </c:barChart>
      <c:catAx>
        <c:axId val="78574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78576256"/>
        <c:crosses val="autoZero"/>
        <c:auto val="1"/>
        <c:lblAlgn val="ctr"/>
        <c:lblOffset val="100"/>
      </c:catAx>
      <c:valAx>
        <c:axId val="78576256"/>
        <c:scaling>
          <c:orientation val="minMax"/>
        </c:scaling>
        <c:delete val="1"/>
        <c:axPos val="l"/>
        <c:numFmt formatCode="General" sourceLinked="1"/>
        <c:tickLblPos val="nextTo"/>
        <c:crossAx val="78574720"/>
        <c:crosses val="autoZero"/>
        <c:crossBetween val="between"/>
      </c:valAx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FFCCFF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5"/>
            <c:spPr>
              <a:solidFill>
                <a:srgbClr val="FFD521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'Proposal for 2018-19'!$C$5:$J$5</c:f>
              <c:strCache>
                <c:ptCount val="8"/>
                <c:pt idx="0">
                  <c:v>No. of 
Students 
(In Lakhs)</c:v>
                </c:pt>
                <c:pt idx="1">
                  <c:v>Req. of F.G.
(In Mts.)</c:v>
                </c:pt>
                <c:pt idx="2">
                  <c:v>Req. of Cost of  F.G.
(In Lakhs.)</c:v>
                </c:pt>
                <c:pt idx="3">
                  <c:v>Req. Cooking 
Cost (In Lakhs)</c:v>
                </c:pt>
                <c:pt idx="4">
                  <c:v>Req. of 
Transport
Assistance 
(In Lakh)</c:v>
                </c:pt>
                <c:pt idx="5">
                  <c:v>CCH 
Honararium
Required
(In Lakh)</c:v>
                </c:pt>
                <c:pt idx="6">
                  <c:v>MME</c:v>
                </c:pt>
                <c:pt idx="7">
                  <c:v>Total Amount 
Required
(In Lakh)</c:v>
                </c:pt>
              </c:strCache>
            </c:strRef>
          </c:cat>
          <c:val>
            <c:numRef>
              <c:f>'Proposal for 2018-19'!$C$6:$J$6</c:f>
              <c:numCache>
                <c:formatCode>0.00</c:formatCode>
                <c:ptCount val="8"/>
                <c:pt idx="0">
                  <c:v>52.6</c:v>
                </c:pt>
                <c:pt idx="1">
                  <c:v>138315.44</c:v>
                </c:pt>
                <c:pt idx="2" formatCode="General">
                  <c:v>3258.53</c:v>
                </c:pt>
                <c:pt idx="3" formatCode="General">
                  <c:v>61251.189999999995</c:v>
                </c:pt>
                <c:pt idx="4" formatCode="General">
                  <c:v>1037.3599999999999</c:v>
                </c:pt>
                <c:pt idx="5">
                  <c:v>22275.3</c:v>
                </c:pt>
                <c:pt idx="6">
                  <c:v>979.42</c:v>
                </c:pt>
                <c:pt idx="7">
                  <c:v>88801.8</c:v>
                </c:pt>
              </c:numCache>
            </c:numRef>
          </c:val>
        </c:ser>
        <c:dLbls>
          <c:showVal val="1"/>
        </c:dLbls>
        <c:shape val="cylinder"/>
        <c:axId val="69795200"/>
        <c:axId val="78546048"/>
        <c:axId val="0"/>
      </c:bar3DChart>
      <c:catAx>
        <c:axId val="697952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8546048"/>
        <c:crosses val="autoZero"/>
        <c:auto val="1"/>
        <c:lblAlgn val="ctr"/>
        <c:lblOffset val="100"/>
      </c:catAx>
      <c:valAx>
        <c:axId val="78546048"/>
        <c:scaling>
          <c:orientation val="minMax"/>
        </c:scaling>
        <c:delete val="1"/>
        <c:axPos val="l"/>
        <c:numFmt formatCode="0.00" sourceLinked="1"/>
        <c:tickLblPos val="none"/>
        <c:crossAx val="69795200"/>
        <c:crosses val="autoZero"/>
        <c:crossBetween val="between"/>
      </c:valAx>
    </c:plotArea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002060"/>
              </a:solidFill>
            </c:spPr>
          </c:dPt>
          <c:dPt>
            <c:idx val="5"/>
            <c:spPr>
              <a:solidFill>
                <a:srgbClr val="FFCCFF"/>
              </a:solidFill>
            </c:spPr>
          </c:dPt>
          <c:dPt>
            <c:idx val="6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'Drought Req.'!$F$40:$M$40</c:f>
              <c:strCache>
                <c:ptCount val="8"/>
                <c:pt idx="0">
                  <c:v>No. of 
Students 
(In Lakhs)</c:v>
                </c:pt>
                <c:pt idx="1">
                  <c:v>Req. of F.G.
(In Mts.)</c:v>
                </c:pt>
                <c:pt idx="2">
                  <c:v>Req. of Cost of  F.G.
(In Lakh)</c:v>
                </c:pt>
                <c:pt idx="3">
                  <c:v>Req. Cooking 
Cost (In Lakhs)</c:v>
                </c:pt>
                <c:pt idx="4">
                  <c:v>Req. of 
Transport
Assistance 
(In Lakh)</c:v>
                </c:pt>
                <c:pt idx="5">
                  <c:v>CCH 
Honararium
Required
(In Lakh)</c:v>
                </c:pt>
                <c:pt idx="6">
                  <c:v>MME (In Lakh)</c:v>
                </c:pt>
                <c:pt idx="7">
                  <c:v>Total Amount 
Required
(In Lakh)</c:v>
                </c:pt>
              </c:strCache>
            </c:strRef>
          </c:cat>
          <c:val>
            <c:numRef>
              <c:f>'Drought Req.'!$F$41:$M$41</c:f>
              <c:numCache>
                <c:formatCode>General</c:formatCode>
                <c:ptCount val="8"/>
                <c:pt idx="0">
                  <c:v>13.79</c:v>
                </c:pt>
                <c:pt idx="1">
                  <c:v>6574.78</c:v>
                </c:pt>
                <c:pt idx="2">
                  <c:v>153.25</c:v>
                </c:pt>
                <c:pt idx="3">
                  <c:v>2712.19</c:v>
                </c:pt>
                <c:pt idx="4">
                  <c:v>49.309999999999995</c:v>
                </c:pt>
                <c:pt idx="5" formatCode="0.00">
                  <c:v>1184.0999999999999</c:v>
                </c:pt>
                <c:pt idx="6" formatCode="0.00">
                  <c:v>37.32</c:v>
                </c:pt>
                <c:pt idx="7" formatCode="0.00">
                  <c:v>4136.17</c:v>
                </c:pt>
              </c:numCache>
            </c:numRef>
          </c:val>
        </c:ser>
        <c:dLbls>
          <c:showVal val="1"/>
        </c:dLbls>
        <c:shape val="cylinder"/>
        <c:axId val="78697600"/>
        <c:axId val="78699136"/>
        <c:axId val="0"/>
      </c:bar3DChart>
      <c:catAx>
        <c:axId val="786976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400" b="1"/>
            </a:pPr>
            <a:endParaRPr lang="en-US"/>
          </a:p>
        </c:txPr>
        <c:crossAx val="78699136"/>
        <c:crosses val="autoZero"/>
        <c:auto val="1"/>
        <c:lblAlgn val="ctr"/>
        <c:lblOffset val="100"/>
      </c:catAx>
      <c:valAx>
        <c:axId val="78699136"/>
        <c:scaling>
          <c:orientation val="minMax"/>
        </c:scaling>
        <c:delete val="1"/>
        <c:axPos val="l"/>
        <c:numFmt formatCode="General" sourceLinked="1"/>
        <c:tickLblPos val="none"/>
        <c:crossAx val="78697600"/>
        <c:crosses val="autoZero"/>
        <c:crossBetween val="between"/>
      </c:valAx>
    </c:plotArea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5.4726368159204022E-2"/>
          <c:w val="1"/>
          <c:h val="0.62237121479218604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LPG!$E$4:$L$4</c:f>
              <c:strCache>
                <c:ptCount val="8"/>
                <c:pt idx="0">
                  <c:v>Total Schools</c:v>
                </c:pt>
                <c:pt idx="1">
                  <c:v>Unapproachable
School</c:v>
                </c:pt>
                <c:pt idx="2">
                  <c:v>Madarsas</c:v>
                </c:pt>
                <c:pt idx="3">
                  <c:v>Schools under Centralized 
Kitchen</c:v>
                </c:pt>
                <c:pt idx="4">
                  <c:v>Total Targeted 
Schools for LPG</c:v>
                </c:pt>
                <c:pt idx="5">
                  <c:v>Schools Having
LPG connections</c:v>
                </c:pt>
                <c:pt idx="6">
                  <c:v>% of Schools 
Having LPG </c:v>
                </c:pt>
                <c:pt idx="7">
                  <c:v>Schools where LPG connections are required</c:v>
                </c:pt>
              </c:strCache>
            </c:strRef>
          </c:cat>
          <c:val>
            <c:numRef>
              <c:f>LPG!$E$5:$L$5</c:f>
              <c:numCache>
                <c:formatCode>General</c:formatCode>
                <c:ptCount val="8"/>
                <c:pt idx="0">
                  <c:v>113621</c:v>
                </c:pt>
                <c:pt idx="1">
                  <c:v>2633</c:v>
                </c:pt>
                <c:pt idx="2">
                  <c:v>1740</c:v>
                </c:pt>
                <c:pt idx="3">
                  <c:v>3659</c:v>
                </c:pt>
                <c:pt idx="4">
                  <c:v>105589</c:v>
                </c:pt>
                <c:pt idx="5">
                  <c:v>38163</c:v>
                </c:pt>
                <c:pt idx="6">
                  <c:v>36.379999999999995</c:v>
                </c:pt>
                <c:pt idx="7">
                  <c:v>67173</c:v>
                </c:pt>
              </c:numCache>
            </c:numRef>
          </c:val>
        </c:ser>
        <c:dLbls>
          <c:showVal val="1"/>
        </c:dLbls>
        <c:shape val="cylinder"/>
        <c:axId val="78816768"/>
        <c:axId val="78818304"/>
        <c:axId val="0"/>
      </c:bar3DChart>
      <c:catAx>
        <c:axId val="78816768"/>
        <c:scaling>
          <c:orientation val="minMax"/>
        </c:scaling>
        <c:axPos val="b"/>
        <c:numFmt formatCode="General" sourceLinked="1"/>
        <c:majorTickMark val="none"/>
        <c:tickLblPos val="nextTo"/>
        <c:crossAx val="78818304"/>
        <c:crosses val="autoZero"/>
        <c:auto val="1"/>
        <c:lblAlgn val="ctr"/>
        <c:lblOffset val="100"/>
      </c:catAx>
      <c:valAx>
        <c:axId val="78818304"/>
        <c:scaling>
          <c:orientation val="minMax"/>
        </c:scaling>
        <c:delete val="1"/>
        <c:axPos val="l"/>
        <c:numFmt formatCode="General" sourceLinked="1"/>
        <c:tickLblPos val="none"/>
        <c:crossAx val="78816768"/>
        <c:crosses val="autoZero"/>
        <c:crossBetween val="between"/>
      </c:valAx>
    </c:plotArea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FFCCFF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"/>
                  <c:y val="-2.5641025641025678E-2"/>
                </c:manualLayout>
              </c:layout>
              <c:showVal val="1"/>
            </c:dLbl>
            <c:dLbl>
              <c:idx val="1"/>
              <c:layout>
                <c:manualLayout>
                  <c:x val="6.944444444444451E-3"/>
                  <c:y val="-3.5897435897435895E-2"/>
                </c:manualLayout>
              </c:layout>
              <c:showVal val="1"/>
            </c:dLbl>
            <c:dLbl>
              <c:idx val="2"/>
              <c:layout>
                <c:manualLayout>
                  <c:x val="5.5555555555555558E-3"/>
                  <c:y val="-4.3589743589743477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4.8717948717948774E-2"/>
                </c:manualLayout>
              </c:layout>
              <c:showVal val="1"/>
            </c:dLbl>
            <c:dLbl>
              <c:idx val="4"/>
              <c:layout>
                <c:manualLayout>
                  <c:x val="-1.3888888888888913E-3"/>
                  <c:y val="-2.3076923076923102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Sheet1!$D$8:$H$8</c:f>
              <c:strCache>
                <c:ptCount val="5"/>
                <c:pt idx="0">
                  <c:v>No. of Institution</c:v>
                </c:pt>
                <c:pt idx="1">
                  <c:v>Possiblity of Devloping Kitchen Garden</c:v>
                </c:pt>
                <c:pt idx="2">
                  <c:v>Already Having 
Kitchen Garden</c:v>
                </c:pt>
                <c:pt idx="3">
                  <c:v>Kitchen Garden in
Progress</c:v>
                </c:pt>
                <c:pt idx="4">
                  <c:v>Proposed During 
2018-19</c:v>
                </c:pt>
              </c:strCache>
            </c:strRef>
          </c:cat>
          <c:val>
            <c:numRef>
              <c:f>Sheet1!$D$9:$H$9</c:f>
              <c:numCache>
                <c:formatCode>General</c:formatCode>
                <c:ptCount val="5"/>
                <c:pt idx="0">
                  <c:v>113621</c:v>
                </c:pt>
                <c:pt idx="1">
                  <c:v>68173</c:v>
                </c:pt>
                <c:pt idx="2">
                  <c:v>1616</c:v>
                </c:pt>
                <c:pt idx="3">
                  <c:v>1049</c:v>
                </c:pt>
                <c:pt idx="4">
                  <c:v>65583</c:v>
                </c:pt>
              </c:numCache>
            </c:numRef>
          </c:val>
        </c:ser>
        <c:dLbls>
          <c:showVal val="1"/>
        </c:dLbls>
        <c:shape val="cylinder"/>
        <c:axId val="79963648"/>
        <c:axId val="79965184"/>
        <c:axId val="0"/>
      </c:bar3DChart>
      <c:catAx>
        <c:axId val="799636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79965184"/>
        <c:crosses val="autoZero"/>
        <c:auto val="1"/>
        <c:lblAlgn val="ctr"/>
        <c:lblOffset val="100"/>
      </c:catAx>
      <c:valAx>
        <c:axId val="79965184"/>
        <c:scaling>
          <c:orientation val="minMax"/>
        </c:scaling>
        <c:delete val="1"/>
        <c:axPos val="l"/>
        <c:numFmt formatCode="General" sourceLinked="1"/>
        <c:tickLblPos val="none"/>
        <c:crossAx val="7996364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0.20092957130358574"/>
          <c:w val="0.96666666666666667"/>
          <c:h val="0.61878324584426947"/>
        </c:manualLayout>
      </c:layout>
      <c:bar3DChart>
        <c:barDir val="col"/>
        <c:grouping val="clustered"/>
        <c:ser>
          <c:idx val="0"/>
          <c:order val="0"/>
          <c:tx>
            <c:strRef>
              <c:f>'COVERAGE V. PAB APPROVAL'!$D$5</c:f>
              <c:strCache>
                <c:ptCount val="1"/>
                <c:pt idx="0">
                  <c:v>Primary 
Schools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4.7619047619047493E-3"/>
                  <c:y val="-2.7777777777778307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8.3333333333333367E-3"/>
                </c:manualLayout>
              </c:layout>
              <c:showVal val="1"/>
            </c:dLbl>
            <c:dLbl>
              <c:idx val="2"/>
              <c:layout>
                <c:manualLayout>
                  <c:x val="1.5873015873015901E-3"/>
                  <c:y val="-1.944444444444444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'COVERAGE V. PAB APPROVAL'!$E$4:$G$4</c:f>
              <c:strCache>
                <c:ptCount val="3"/>
                <c:pt idx="0">
                  <c:v>PAB 
Approved</c:v>
                </c:pt>
                <c:pt idx="1">
                  <c:v>Actual 
Performance</c:v>
                </c:pt>
                <c:pt idx="2">
                  <c:v>Percent</c:v>
                </c:pt>
              </c:strCache>
            </c:strRef>
          </c:cat>
          <c:val>
            <c:numRef>
              <c:f>'COVERAGE V. PAB APPROVAL'!$E$5:$G$5</c:f>
              <c:numCache>
                <c:formatCode>General</c:formatCode>
                <c:ptCount val="3"/>
                <c:pt idx="0">
                  <c:v>37.130000000000003</c:v>
                </c:pt>
                <c:pt idx="1">
                  <c:v>32.130000000000003</c:v>
                </c:pt>
                <c:pt idx="2" formatCode="0.00">
                  <c:v>86.533800161594357</c:v>
                </c:pt>
              </c:numCache>
            </c:numRef>
          </c:val>
        </c:ser>
        <c:ser>
          <c:idx val="1"/>
          <c:order val="1"/>
          <c:tx>
            <c:strRef>
              <c:f>'COVERAGE V. PAB APPROVAL'!$D$6</c:f>
              <c:strCache>
                <c:ptCount val="1"/>
                <c:pt idx="0">
                  <c:v>Upper Primary
Schools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2.2510856597470791E-2"/>
                  <c:y val="-2.2222222222222251E-2"/>
                </c:manualLayout>
              </c:layout>
              <c:showVal val="1"/>
            </c:dLbl>
            <c:dLbl>
              <c:idx val="1"/>
              <c:layout>
                <c:manualLayout>
                  <c:x val="1.7604628966833749E-2"/>
                  <c:y val="-3.0555555555555582E-2"/>
                </c:manualLayout>
              </c:layout>
              <c:showVal val="1"/>
            </c:dLbl>
            <c:dLbl>
              <c:idx val="2"/>
              <c:layout>
                <c:manualLayout>
                  <c:x val="4.7619047619047623E-3"/>
                  <c:y val="-2.777777777777825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'COVERAGE V. PAB APPROVAL'!$E$4:$G$4</c:f>
              <c:strCache>
                <c:ptCount val="3"/>
                <c:pt idx="0">
                  <c:v>PAB 
Approved</c:v>
                </c:pt>
                <c:pt idx="1">
                  <c:v>Actual 
Performance</c:v>
                </c:pt>
                <c:pt idx="2">
                  <c:v>Percent</c:v>
                </c:pt>
              </c:strCache>
            </c:strRef>
          </c:cat>
          <c:val>
            <c:numRef>
              <c:f>'COVERAGE V. PAB APPROVAL'!$E$6:$G$6</c:f>
              <c:numCache>
                <c:formatCode>0.00</c:formatCode>
                <c:ptCount val="3"/>
                <c:pt idx="0">
                  <c:v>23.18</c:v>
                </c:pt>
                <c:pt idx="1">
                  <c:v>20.47</c:v>
                </c:pt>
                <c:pt idx="2">
                  <c:v>88.308886971527158</c:v>
                </c:pt>
              </c:numCache>
            </c:numRef>
          </c:val>
        </c:ser>
        <c:ser>
          <c:idx val="2"/>
          <c:order val="2"/>
          <c:tx>
            <c:strRef>
              <c:f>'COVERAGE V. PAB APPROVAL'!$D$7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1.2698412698412705E-2"/>
                  <c:y val="-2.5000000000000001E-2"/>
                </c:manualLayout>
              </c:layout>
              <c:showVal val="1"/>
            </c:dLbl>
            <c:dLbl>
              <c:idx val="1"/>
              <c:layout>
                <c:manualLayout>
                  <c:x val="1.5873015873015879E-2"/>
                  <c:y val="-1.3888888888889043E-2"/>
                </c:manualLayout>
              </c:layout>
              <c:showVal val="1"/>
            </c:dLbl>
            <c:dLbl>
              <c:idx val="2"/>
              <c:layout>
                <c:manualLayout>
                  <c:x val="1.7460317460317461E-2"/>
                  <c:y val="-2.2222222222222251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'COVERAGE V. PAB APPROVAL'!$E$4:$G$4</c:f>
              <c:strCache>
                <c:ptCount val="3"/>
                <c:pt idx="0">
                  <c:v>PAB 
Approved</c:v>
                </c:pt>
                <c:pt idx="1">
                  <c:v>Actual 
Performance</c:v>
                </c:pt>
                <c:pt idx="2">
                  <c:v>Percent</c:v>
                </c:pt>
              </c:strCache>
            </c:strRef>
          </c:cat>
          <c:val>
            <c:numRef>
              <c:f>'COVERAGE V. PAB APPROVAL'!$E$7:$G$7</c:f>
              <c:numCache>
                <c:formatCode>0.00</c:formatCode>
                <c:ptCount val="3"/>
                <c:pt idx="0" formatCode="General">
                  <c:v>60.309999999999995</c:v>
                </c:pt>
                <c:pt idx="1">
                  <c:v>52.6</c:v>
                </c:pt>
                <c:pt idx="2">
                  <c:v>87.216050406234473</c:v>
                </c:pt>
              </c:numCache>
            </c:numRef>
          </c:val>
        </c:ser>
        <c:dLbls>
          <c:showVal val="1"/>
        </c:dLbls>
        <c:shape val="cylinder"/>
        <c:axId val="59933440"/>
        <c:axId val="59934976"/>
        <c:axId val="0"/>
      </c:bar3DChart>
      <c:catAx>
        <c:axId val="599334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9934976"/>
        <c:crosses val="autoZero"/>
        <c:auto val="1"/>
        <c:lblAlgn val="ctr"/>
        <c:lblOffset val="100"/>
      </c:catAx>
      <c:valAx>
        <c:axId val="59934976"/>
        <c:scaling>
          <c:orientation val="minMax"/>
        </c:scaling>
        <c:delete val="1"/>
        <c:axPos val="l"/>
        <c:numFmt formatCode="General" sourceLinked="1"/>
        <c:tickLblPos val="none"/>
        <c:crossAx val="5993344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5328058752271437"/>
          <c:w val="1"/>
          <c:h val="0.68040253381788818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1A9DE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FF85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chemeClr val="bg1"/>
              </a:solidFill>
            </c:spPr>
          </c:dPt>
          <c:dLbls>
            <c:dLbl>
              <c:idx val="0"/>
              <c:layout>
                <c:manualLayout>
                  <c:x val="0"/>
                  <c:y val="-1.6025641025641024E-2"/>
                </c:manualLayout>
              </c:layout>
              <c:showVal val="1"/>
            </c:dLbl>
            <c:dLbl>
              <c:idx val="1"/>
              <c:layout>
                <c:manualLayout>
                  <c:x val="5.1546391752577319E-3"/>
                  <c:y val="-2.5641025641025827E-2"/>
                </c:manualLayout>
              </c:layout>
              <c:showVal val="1"/>
            </c:dLbl>
            <c:dLbl>
              <c:idx val="2"/>
              <c:layout>
                <c:manualLayout>
                  <c:x val="6.8728522336769784E-3"/>
                  <c:y val="-3.5256410256410256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9230769230769367E-2"/>
                </c:manualLayout>
              </c:layout>
              <c:showVal val="1"/>
            </c:dLbl>
            <c:dLbl>
              <c:idx val="4"/>
              <c:layout>
                <c:manualLayout>
                  <c:x val="-1.7182130584192461E-3"/>
                  <c:y val="-2.8846153846153848E-2"/>
                </c:manualLayout>
              </c:layout>
              <c:showVal val="1"/>
            </c:dLbl>
            <c:dLbl>
              <c:idx val="5"/>
              <c:layout>
                <c:manualLayout>
                  <c:x val="1.3745704467354026E-2"/>
                  <c:y val="-3.2051282051282055E-2"/>
                </c:manualLayout>
              </c:layout>
              <c:showVal val="1"/>
            </c:dLbl>
            <c:dLbl>
              <c:idx val="6"/>
              <c:layout>
                <c:manualLayout>
                  <c:x val="1.0309278350515465E-2"/>
                  <c:y val="-1.6025641025641024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'FOOD GRAIN'!$E$5:$K$5</c:f>
              <c:strCache>
                <c:ptCount val="7"/>
                <c:pt idx="0">
                  <c:v>Annual 
Allocation</c:v>
                </c:pt>
                <c:pt idx="1">
                  <c:v>Opeining 
Balance</c:v>
                </c:pt>
                <c:pt idx="2">
                  <c:v>Received</c:v>
                </c:pt>
                <c:pt idx="3">
                  <c:v>Total 
Available</c:v>
                </c:pt>
                <c:pt idx="4">
                  <c:v>Lifting</c:v>
                </c:pt>
                <c:pt idx="5">
                  <c:v>Utilization</c:v>
                </c:pt>
                <c:pt idx="6">
                  <c:v>Balance </c:v>
                </c:pt>
              </c:strCache>
            </c:strRef>
          </c:cat>
          <c:val>
            <c:numRef>
              <c:f>'FOOD GRAIN'!$E$6:$K$6</c:f>
              <c:numCache>
                <c:formatCode>General</c:formatCode>
                <c:ptCount val="7"/>
                <c:pt idx="0">
                  <c:v>158291.94999999998</c:v>
                </c:pt>
                <c:pt idx="1">
                  <c:v>22749.919999999984</c:v>
                </c:pt>
                <c:pt idx="2" formatCode="0.00">
                  <c:v>135542.03</c:v>
                </c:pt>
                <c:pt idx="3">
                  <c:v>158291.94999999998</c:v>
                </c:pt>
                <c:pt idx="4">
                  <c:v>117421.90999999999</c:v>
                </c:pt>
                <c:pt idx="5">
                  <c:v>123042.73</c:v>
                </c:pt>
                <c:pt idx="6" formatCode="0.00">
                  <c:v>17129.099999999984</c:v>
                </c:pt>
              </c:numCache>
            </c:numRef>
          </c:val>
        </c:ser>
        <c:dLbls>
          <c:showVal val="1"/>
        </c:dLbls>
        <c:shape val="cylinder"/>
        <c:axId val="59994880"/>
        <c:axId val="59996416"/>
        <c:axId val="0"/>
      </c:bar3DChart>
      <c:catAx>
        <c:axId val="599948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000" b="1"/>
            </a:pPr>
            <a:endParaRPr lang="en-US"/>
          </a:p>
        </c:txPr>
        <c:crossAx val="59996416"/>
        <c:crosses val="autoZero"/>
        <c:auto val="1"/>
        <c:lblAlgn val="ctr"/>
        <c:lblOffset val="100"/>
      </c:catAx>
      <c:valAx>
        <c:axId val="59996416"/>
        <c:scaling>
          <c:orientation val="minMax"/>
        </c:scaling>
        <c:delete val="1"/>
        <c:axPos val="l"/>
        <c:numFmt formatCode="General" sourceLinked="1"/>
        <c:tickLblPos val="none"/>
        <c:crossAx val="5999488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1A9DE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chemeClr val="bg1"/>
              </a:solidFill>
            </c:spPr>
          </c:dPt>
          <c:dPt>
            <c:idx val="6"/>
            <c:spPr>
              <a:solidFill>
                <a:srgbClr val="7030A0"/>
              </a:solidFill>
            </c:spPr>
          </c:dPt>
          <c:dPt>
            <c:idx val="7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lang="en-IN" sz="1400" b="1"/>
                </a:pPr>
                <a:endParaRPr lang="en-US"/>
              </a:p>
            </c:txPr>
            <c:showVal val="1"/>
          </c:dLbls>
          <c:cat>
            <c:strRef>
              <c:f>'COST OF FOOD GRAIN'!$F$9:$M$9</c:f>
              <c:strCache>
                <c:ptCount val="8"/>
                <c:pt idx="0">
                  <c:v>Annual 
Allocation</c:v>
                </c:pt>
                <c:pt idx="1">
                  <c:v>Opening 
Balance</c:v>
                </c:pt>
                <c:pt idx="2">
                  <c:v>Received 
Amount</c:v>
                </c:pt>
                <c:pt idx="3">
                  <c:v>Total 
Available</c:v>
                </c:pt>
                <c:pt idx="4">
                  <c:v>Received 
BillsFrom 
NAN 
</c:v>
                </c:pt>
                <c:pt idx="5">
                  <c:v>Payment to 
NAN</c:v>
                </c:pt>
                <c:pt idx="6">
                  <c:v>Bills Not Raised
by NAN</c:v>
                </c:pt>
                <c:pt idx="7">
                  <c:v>Closing Balance</c:v>
                </c:pt>
              </c:strCache>
            </c:strRef>
          </c:cat>
          <c:val>
            <c:numRef>
              <c:f>'COST OF FOOD GRAIN'!$F$10:$M$10</c:f>
              <c:numCache>
                <c:formatCode>General</c:formatCode>
                <c:ptCount val="8"/>
                <c:pt idx="0">
                  <c:v>39.379999999999995</c:v>
                </c:pt>
                <c:pt idx="1">
                  <c:v>17.37</c:v>
                </c:pt>
                <c:pt idx="2">
                  <c:v>15.219999999999999</c:v>
                </c:pt>
                <c:pt idx="3">
                  <c:v>32.590000000000003</c:v>
                </c:pt>
                <c:pt idx="4">
                  <c:v>14.360000000000019</c:v>
                </c:pt>
                <c:pt idx="5">
                  <c:v>14.360000000000019</c:v>
                </c:pt>
                <c:pt idx="6">
                  <c:v>12.84</c:v>
                </c:pt>
                <c:pt idx="7">
                  <c:v>5.39</c:v>
                </c:pt>
              </c:numCache>
            </c:numRef>
          </c:val>
        </c:ser>
        <c:dLbls>
          <c:showVal val="1"/>
        </c:dLbls>
        <c:shape val="cylinder"/>
        <c:axId val="60179200"/>
        <c:axId val="60180736"/>
        <c:axId val="0"/>
      </c:bar3DChart>
      <c:catAx>
        <c:axId val="601792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60180736"/>
        <c:crosses val="autoZero"/>
        <c:auto val="1"/>
        <c:lblAlgn val="ctr"/>
        <c:lblOffset val="100"/>
      </c:catAx>
      <c:valAx>
        <c:axId val="60180736"/>
        <c:scaling>
          <c:orientation val="minMax"/>
        </c:scaling>
        <c:delete val="1"/>
        <c:axPos val="l"/>
        <c:numFmt formatCode="General" sourceLinked="1"/>
        <c:tickLblPos val="none"/>
        <c:crossAx val="60179200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1A9DE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lang="en-IN" sz="1200" b="1" baseline="0"/>
                </a:pPr>
                <a:endParaRPr lang="en-US"/>
              </a:p>
            </c:txPr>
            <c:showVal val="1"/>
          </c:dLbls>
          <c:cat>
            <c:strRef>
              <c:f>'COOKING COST UTILIZATION'!$E$5:$J$5</c:f>
              <c:strCache>
                <c:ptCount val="6"/>
                <c:pt idx="0">
                  <c:v>Annual 
Allocation</c:v>
                </c:pt>
                <c:pt idx="1">
                  <c:v>Opening 
Balance</c:v>
                </c:pt>
                <c:pt idx="2">
                  <c:v>Received 
Amount</c:v>
                </c:pt>
                <c:pt idx="3">
                  <c:v>Total 
Available</c:v>
                </c:pt>
                <c:pt idx="4">
                  <c:v>Expenditure</c:v>
                </c:pt>
                <c:pt idx="5">
                  <c:v>Balance 
Amount</c:v>
                </c:pt>
              </c:strCache>
            </c:strRef>
          </c:cat>
          <c:val>
            <c:numRef>
              <c:f>'COOKING COST UTILIZATION'!$E$6:$J$6</c:f>
              <c:numCache>
                <c:formatCode>General</c:formatCode>
                <c:ptCount val="6"/>
                <c:pt idx="0">
                  <c:v>678.17000000000053</c:v>
                </c:pt>
                <c:pt idx="1">
                  <c:v>42.809999999999995</c:v>
                </c:pt>
                <c:pt idx="2">
                  <c:v>610.6</c:v>
                </c:pt>
                <c:pt idx="3">
                  <c:v>653.41999999999996</c:v>
                </c:pt>
                <c:pt idx="4">
                  <c:v>574.41999999999996</c:v>
                </c:pt>
                <c:pt idx="5" formatCode="0.00">
                  <c:v>79</c:v>
                </c:pt>
              </c:numCache>
            </c:numRef>
          </c:val>
        </c:ser>
        <c:dLbls>
          <c:showVal val="1"/>
        </c:dLbls>
        <c:shape val="cylinder"/>
        <c:axId val="60219776"/>
        <c:axId val="60221312"/>
        <c:axId val="0"/>
      </c:bar3DChart>
      <c:catAx>
        <c:axId val="602197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IN" sz="1200" b="1" baseline="0"/>
            </a:pPr>
            <a:endParaRPr lang="en-US"/>
          </a:p>
        </c:txPr>
        <c:crossAx val="60221312"/>
        <c:crosses val="autoZero"/>
        <c:auto val="1"/>
        <c:lblAlgn val="ctr"/>
        <c:lblOffset val="100"/>
      </c:catAx>
      <c:valAx>
        <c:axId val="60221312"/>
        <c:scaling>
          <c:orientation val="minMax"/>
        </c:scaling>
        <c:delete val="1"/>
        <c:axPos val="l"/>
        <c:numFmt formatCode="General" sourceLinked="1"/>
        <c:tickLblPos val="none"/>
        <c:crossAx val="60219776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91.07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showVal val="1"/>
          </c:dLbls>
          <c:cat>
            <c:strRef>
              <c:f>'Sheet9 (3)'!$A$7</c:f>
              <c:strCache>
                <c:ptCount val="1"/>
                <c:pt idx="0">
                  <c:v>% CCH</c:v>
                </c:pt>
              </c:strCache>
            </c:strRef>
          </c:cat>
          <c:val>
            <c:numRef>
              <c:f>'Sheet9 (3)'!$B$7</c:f>
              <c:numCache>
                <c:formatCode>0.00</c:formatCode>
                <c:ptCount val="1"/>
                <c:pt idx="0">
                  <c:v>94.642614331686488</c:v>
                </c:pt>
              </c:numCache>
            </c:numRef>
          </c:val>
        </c:ser>
        <c:ser>
          <c:idx val="1"/>
          <c:order val="1"/>
          <c:spPr>
            <a:solidFill>
              <a:srgbClr val="0000FF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en-US" sz="1400" b="1"/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93.77</a:t>
                    </a:r>
                    <a:endParaRPr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lang="en-US" sz="1200" b="1"/>
                </a:pPr>
                <a:endParaRPr lang="en-US"/>
              </a:p>
            </c:txPr>
            <c:showVal val="1"/>
          </c:dLbls>
          <c:cat>
            <c:strRef>
              <c:f>'Sheet9 (3)'!$A$7</c:f>
              <c:strCache>
                <c:ptCount val="1"/>
                <c:pt idx="0">
                  <c:v>% CCH</c:v>
                </c:pt>
              </c:strCache>
            </c:strRef>
          </c:cat>
          <c:val>
            <c:numRef>
              <c:f>'Sheet9 (3)'!$C$7</c:f>
              <c:numCache>
                <c:formatCode>0.00</c:formatCode>
                <c:ptCount val="1"/>
                <c:pt idx="0">
                  <c:v>97.038614903040624</c:v>
                </c:pt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91.91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 sz="1400" b="1"/>
                </a:pPr>
                <a:endParaRPr lang="en-US"/>
              </a:p>
            </c:txPr>
            <c:showVal val="1"/>
          </c:dLbls>
          <c:cat>
            <c:strRef>
              <c:f>'Sheet9 (3)'!$A$7</c:f>
              <c:strCache>
                <c:ptCount val="1"/>
                <c:pt idx="0">
                  <c:v>% CCH</c:v>
                </c:pt>
              </c:strCache>
            </c:strRef>
          </c:cat>
          <c:val>
            <c:numRef>
              <c:f>'Sheet9 (3)'!$D$7</c:f>
              <c:numCache>
                <c:formatCode>0.00</c:formatCode>
                <c:ptCount val="1"/>
                <c:pt idx="0">
                  <c:v>95.370322886050687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47047040"/>
        <c:axId val="47048576"/>
        <c:axId val="0"/>
      </c:bar3DChart>
      <c:catAx>
        <c:axId val="470470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800" b="1"/>
            </a:pPr>
            <a:endParaRPr lang="en-US"/>
          </a:p>
        </c:txPr>
        <c:crossAx val="47048576"/>
        <c:crosses val="autoZero"/>
        <c:auto val="1"/>
        <c:lblAlgn val="ctr"/>
        <c:lblOffset val="100"/>
      </c:catAx>
      <c:valAx>
        <c:axId val="47048576"/>
        <c:scaling>
          <c:orientation val="minMax"/>
        </c:scaling>
        <c:delete val="1"/>
        <c:axPos val="l"/>
        <c:numFmt formatCode="0.00" sourceLinked="1"/>
        <c:tickLblPos val="none"/>
        <c:crossAx val="47047040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Sheet8!$J$3</c:f>
              <c:strCache>
                <c:ptCount val="1"/>
                <c:pt idx="0">
                  <c:v>Primary 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6.6638332140300724E-3"/>
                  <c:y val="-3.5519125683060225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1.9125683060109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Sheet8!$I$4:$I$5</c:f>
              <c:strCache>
                <c:ptCount val="2"/>
                <c:pt idx="0">
                  <c:v>Total No. of CCH Approved</c:v>
                </c:pt>
                <c:pt idx="1">
                  <c:v>CCH Working</c:v>
                </c:pt>
              </c:strCache>
            </c:strRef>
          </c:cat>
          <c:val>
            <c:numRef>
              <c:f>Sheet8!$J$4:$J$5</c:f>
              <c:numCache>
                <c:formatCode>General</c:formatCode>
                <c:ptCount val="2"/>
                <c:pt idx="0">
                  <c:v>166986</c:v>
                </c:pt>
                <c:pt idx="1">
                  <c:v>152068</c:v>
                </c:pt>
              </c:numCache>
            </c:numRef>
          </c:val>
        </c:ser>
        <c:ser>
          <c:idx val="1"/>
          <c:order val="1"/>
          <c:tx>
            <c:strRef>
              <c:f>Sheet8!$K$3</c:f>
              <c:strCache>
                <c:ptCount val="1"/>
                <c:pt idx="0">
                  <c:v>Upper Primary </c:v>
                </c:pt>
              </c:strCache>
            </c:strRef>
          </c:tx>
          <c:spPr>
            <a:solidFill>
              <a:srgbClr val="0000FF"/>
            </a:solidFill>
          </c:spPr>
          <c:dLbls>
            <c:dLbl>
              <c:idx val="0"/>
              <c:layout>
                <c:manualLayout>
                  <c:x val="1.1106239560963941E-2"/>
                  <c:y val="-3.0054644808743192E-2"/>
                </c:manualLayout>
              </c:layout>
              <c:showVal val="1"/>
            </c:dLbl>
            <c:dLbl>
              <c:idx val="1"/>
              <c:layout>
                <c:manualLayout>
                  <c:x val="2.0576131687242802E-2"/>
                  <c:y val="-2.185792349726781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Sheet8!$I$4:$I$5</c:f>
              <c:strCache>
                <c:ptCount val="2"/>
                <c:pt idx="0">
                  <c:v>Total No. of CCH Approved</c:v>
                </c:pt>
                <c:pt idx="1">
                  <c:v>CCH Working</c:v>
                </c:pt>
              </c:strCache>
            </c:strRef>
          </c:cat>
          <c:val>
            <c:numRef>
              <c:f>Sheet8!$K$4:$K$5</c:f>
              <c:numCache>
                <c:formatCode>General</c:formatCode>
                <c:ptCount val="2"/>
                <c:pt idx="0">
                  <c:v>75379</c:v>
                </c:pt>
                <c:pt idx="1">
                  <c:v>70685</c:v>
                </c:pt>
              </c:numCache>
            </c:numRef>
          </c:val>
        </c:ser>
        <c:ser>
          <c:idx val="2"/>
          <c:order val="2"/>
          <c:tx>
            <c:strRef>
              <c:f>Sheet8!$L$3</c:f>
              <c:strCache>
                <c:ptCount val="1"/>
                <c:pt idx="0">
                  <c:v>Total </c:v>
                </c:pt>
              </c:strCache>
            </c:strRef>
          </c:tx>
          <c:dLbls>
            <c:dLbl>
              <c:idx val="0"/>
              <c:layout>
                <c:manualLayout>
                  <c:x val="1.893939393939394E-3"/>
                  <c:y val="-1.639344262295082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Sheet8!$I$4:$I$5</c:f>
              <c:strCache>
                <c:ptCount val="2"/>
                <c:pt idx="0">
                  <c:v>Total No. of CCH Approved</c:v>
                </c:pt>
                <c:pt idx="1">
                  <c:v>CCH Working</c:v>
                </c:pt>
              </c:strCache>
            </c:strRef>
          </c:cat>
          <c:val>
            <c:numRef>
              <c:f>Sheet8!$L$4:$L$5</c:f>
              <c:numCache>
                <c:formatCode>General</c:formatCode>
                <c:ptCount val="2"/>
                <c:pt idx="0">
                  <c:v>242365</c:v>
                </c:pt>
                <c:pt idx="1">
                  <c:v>222753</c:v>
                </c:pt>
              </c:numCache>
            </c:numRef>
          </c:val>
        </c:ser>
        <c:dLbls>
          <c:showVal val="1"/>
        </c:dLbls>
        <c:shape val="cylinder"/>
        <c:axId val="61374464"/>
        <c:axId val="61376000"/>
        <c:axId val="0"/>
      </c:bar3DChart>
      <c:catAx>
        <c:axId val="613744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1376000"/>
        <c:crosses val="autoZero"/>
        <c:auto val="1"/>
        <c:lblAlgn val="ctr"/>
        <c:lblOffset val="100"/>
      </c:catAx>
      <c:valAx>
        <c:axId val="61376000"/>
        <c:scaling>
          <c:orientation val="minMax"/>
        </c:scaling>
        <c:delete val="1"/>
        <c:axPos val="l"/>
        <c:numFmt formatCode="General" sourceLinked="1"/>
        <c:tickLblPos val="none"/>
        <c:crossAx val="6137446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0.06667</cdr:x>
      <cdr:y>0.91071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3886200"/>
          <a:ext cx="7467599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+mn-lt"/>
              <a:ea typeface="+mn-ea"/>
              <a:cs typeface="+mn-cs"/>
            </a:rPr>
            <a:t>         </a:t>
          </a:r>
          <a:r>
            <a:rPr lang="en-US" sz="1800" b="1" dirty="0" smtClean="0">
              <a:latin typeface="+mn-lt"/>
              <a:ea typeface="+mn-ea"/>
              <a:cs typeface="+mn-cs"/>
            </a:rPr>
            <a:t>PAB </a:t>
          </a:r>
          <a:r>
            <a:rPr lang="en-US" sz="1800" b="1" dirty="0">
              <a:latin typeface="+mn-lt"/>
              <a:ea typeface="+mn-ea"/>
              <a:cs typeface="+mn-cs"/>
            </a:rPr>
            <a:t>Approved </a:t>
          </a:r>
          <a:r>
            <a:rPr lang="en-US" sz="1800" b="1" dirty="0" smtClean="0">
              <a:latin typeface="+mn-lt"/>
              <a:ea typeface="+mn-ea"/>
              <a:cs typeface="+mn-cs"/>
            </a:rPr>
            <a:t>2017-18                                          </a:t>
          </a:r>
          <a:r>
            <a:rPr lang="en-US" sz="1800" b="1" dirty="0">
              <a:latin typeface="+mn-lt"/>
              <a:ea typeface="+mn-ea"/>
              <a:cs typeface="+mn-cs"/>
            </a:rPr>
            <a:t>ACHIEVMENT</a:t>
          </a:r>
          <a:r>
            <a:rPr lang="en-US" sz="1800" dirty="0" smtClean="0"/>
            <a:t> 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9" tIns="48760" rIns="97519" bIns="48760" numCol="1" anchor="t" anchorCtr="0" compatLnSpc="1">
            <a:prstTxWarp prst="textNoShape">
              <a:avLst/>
            </a:prstTxWarp>
          </a:bodyPr>
          <a:lstStyle>
            <a:lvl1pPr defTabSz="975288" eaLnBrk="1" hangingPunct="1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7229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9" tIns="48760" rIns="97519" bIns="48760" numCol="1" anchor="t" anchorCtr="0" compatLnSpc="1">
            <a:prstTxWarp prst="textNoShape">
              <a:avLst/>
            </a:prstTxWarp>
          </a:bodyPr>
          <a:lstStyle>
            <a:lvl1pPr algn="r" defTabSz="975288" eaLnBrk="1" hangingPunct="1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9" tIns="48760" rIns="97519" bIns="48760" numCol="1" anchor="b" anchorCtr="0" compatLnSpc="1">
            <a:prstTxWarp prst="textNoShape">
              <a:avLst/>
            </a:prstTxWarp>
          </a:bodyPr>
          <a:lstStyle>
            <a:lvl1pPr defTabSz="975288" eaLnBrk="1" hangingPunct="1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9" tIns="48760" rIns="97519" bIns="48760" numCol="1" anchor="b" anchorCtr="0" compatLnSpc="1">
            <a:prstTxWarp prst="textNoShape">
              <a:avLst/>
            </a:prstTxWarp>
          </a:bodyPr>
          <a:lstStyle>
            <a:lvl1pPr algn="r" defTabSz="975288" eaLnBrk="1" hangingPunct="1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fld id="{32854FAE-A602-4275-9428-CB5FB25D0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9" tIns="48760" rIns="97519" bIns="48760" numCol="1" anchor="t" anchorCtr="0" compatLnSpc="1">
            <a:prstTxWarp prst="textNoShape">
              <a:avLst/>
            </a:prstTxWarp>
          </a:bodyPr>
          <a:lstStyle>
            <a:lvl1pPr defTabSz="975288" eaLnBrk="1" hangingPunct="1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7229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9" tIns="48760" rIns="97519" bIns="48760" numCol="1" anchor="t" anchorCtr="0" compatLnSpc="1">
            <a:prstTxWarp prst="textNoShape">
              <a:avLst/>
            </a:prstTxWarp>
          </a:bodyPr>
          <a:lstStyle>
            <a:lvl1pPr algn="r" defTabSz="975288" eaLnBrk="1" hangingPunct="1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9838" y="687388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196" y="4423004"/>
            <a:ext cx="5170875" cy="418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9" tIns="48760" rIns="97519" bIns="48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9" tIns="48760" rIns="97519" bIns="48760" numCol="1" anchor="b" anchorCtr="0" compatLnSpc="1">
            <a:prstTxWarp prst="textNoShape">
              <a:avLst/>
            </a:prstTxWarp>
          </a:bodyPr>
          <a:lstStyle>
            <a:lvl1pPr defTabSz="975288" eaLnBrk="1" hangingPunct="1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9" tIns="48760" rIns="97519" bIns="48760" numCol="1" anchor="b" anchorCtr="0" compatLnSpc="1">
            <a:prstTxWarp prst="textNoShape">
              <a:avLst/>
            </a:prstTxWarp>
          </a:bodyPr>
          <a:lstStyle>
            <a:lvl1pPr algn="r" defTabSz="975288" eaLnBrk="1" hangingPunct="1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fld id="{4CE9DE33-CF67-4B42-BFCD-A2A41F5B8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74725"/>
            <a:r>
              <a:rPr lang="en-US" smtClean="0"/>
              <a:t>1</a:t>
            </a: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8563" y="696913"/>
            <a:ext cx="4656137" cy="3490912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8563" y="696913"/>
            <a:ext cx="4656137" cy="3490912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26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27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28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29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31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32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/>
          <a:lstStyle/>
          <a:p>
            <a:pPr defTabSz="974725" eaLnBrk="1" hangingPunct="1"/>
            <a:r>
              <a:rPr lang="en-US" sz="1300">
                <a:latin typeface="Comic Sans MS" pitchFamily="66" charset="0"/>
              </a:rPr>
              <a:t>1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33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34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35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36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38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Grp="1" noChangeArrowheads="1"/>
          </p:cNvSpPr>
          <p:nvPr/>
        </p:nvSpPr>
        <p:spPr bwMode="auto">
          <a:xfrm>
            <a:off x="3" y="0"/>
            <a:ext cx="3056033" cy="4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35" tIns="49618" rIns="99235" bIns="49618"/>
          <a:lstStyle/>
          <a:p>
            <a:pPr defTabSz="991880" eaLnBrk="1" hangingPunct="1"/>
            <a:r>
              <a:rPr lang="en-US" sz="1300" dirty="0">
                <a:latin typeface="Comic Sans MS" pitchFamily="66" charset="0"/>
              </a:rPr>
              <a:t>1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Grp="1" noChangeArrowheads="1"/>
          </p:cNvSpPr>
          <p:nvPr/>
        </p:nvSpPr>
        <p:spPr bwMode="auto">
          <a:xfrm>
            <a:off x="3" y="0"/>
            <a:ext cx="3056033" cy="46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35" tIns="49618" rIns="99235" bIns="49618"/>
          <a:lstStyle/>
          <a:p>
            <a:pPr defTabSz="991880" eaLnBrk="1" hangingPunct="1"/>
            <a:r>
              <a:rPr lang="en-US" sz="1300" dirty="0">
                <a:latin typeface="Comic Sans MS" pitchFamily="66" charset="0"/>
              </a:rPr>
              <a:t>1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35" tIns="49618" rIns="99235" bIns="49618"/>
          <a:lstStyle/>
          <a:p>
            <a:pPr defTabSz="990600" eaLnBrk="1" hangingPunct="1"/>
            <a:r>
              <a:rPr lang="en-US" sz="1300">
                <a:latin typeface="Comic Sans MS" pitchFamily="66" charset="0"/>
              </a:rPr>
              <a:t>1</a:t>
            </a: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/>
          <a:lstStyle/>
          <a:p>
            <a:pPr defTabSz="974725" eaLnBrk="1" hangingPunct="1"/>
            <a:r>
              <a:rPr lang="en-US" sz="1300">
                <a:latin typeface="Comic Sans MS" pitchFamily="66" charset="0"/>
              </a:rPr>
              <a:t>1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/>
          <a:lstStyle/>
          <a:p>
            <a:pPr defTabSz="974725" eaLnBrk="1" hangingPunct="1"/>
            <a:r>
              <a:rPr lang="en-US" sz="1300">
                <a:latin typeface="Comic Sans MS" pitchFamily="66" charset="0"/>
              </a:rPr>
              <a:t>1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/>
          <a:lstStyle/>
          <a:p>
            <a:pPr defTabSz="974725" eaLnBrk="1" hangingPunct="1"/>
            <a:r>
              <a:rPr lang="en-US" sz="1300">
                <a:latin typeface="Comic Sans MS" pitchFamily="66" charset="0"/>
              </a:rPr>
              <a:t>1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35" tIns="49618" rIns="99235" bIns="49618"/>
          <a:lstStyle/>
          <a:p>
            <a:pPr defTabSz="990600" eaLnBrk="1" hangingPunct="1"/>
            <a:r>
              <a:rPr lang="en-US" sz="1300">
                <a:latin typeface="Comic Sans MS" pitchFamily="66" charset="0"/>
              </a:rPr>
              <a:t>1</a:t>
            </a: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235" tIns="49618" rIns="99235" bIns="49618"/>
          <a:lstStyle/>
          <a:p>
            <a:pPr defTabSz="990600" eaLnBrk="1" hangingPunct="1"/>
            <a:r>
              <a:rPr lang="en-US" sz="1300">
                <a:latin typeface="Comic Sans MS" pitchFamily="66" charset="0"/>
              </a:rPr>
              <a:t>1</a:t>
            </a: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/>
          <a:lstStyle/>
          <a:p>
            <a:pPr defTabSz="974725" eaLnBrk="1" hangingPunct="1"/>
            <a:r>
              <a:rPr lang="en-US" sz="1300">
                <a:latin typeface="Comic Sans MS" pitchFamily="66" charset="0"/>
              </a:rPr>
              <a:t>1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/>
          <a:lstStyle/>
          <a:p>
            <a:pPr defTabSz="974725" eaLnBrk="1" hangingPunct="1"/>
            <a:r>
              <a:rPr lang="en-US" sz="1300">
                <a:latin typeface="Comic Sans MS" pitchFamily="66" charset="0"/>
              </a:rPr>
              <a:t>1</a:t>
            </a: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688975"/>
            <a:ext cx="4654550" cy="34909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19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74725"/>
            <a:r>
              <a:rPr lang="en-US" smtClean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997229" y="8843055"/>
            <a:ext cx="3056034" cy="46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519" tIns="48760" rIns="97519" bIns="48760" anchor="b"/>
          <a:lstStyle/>
          <a:p>
            <a:pPr algn="r" defTabSz="974725" eaLnBrk="1" hangingPunct="1"/>
            <a:fld id="{85FDDACA-9C5B-4EAA-9E69-788BB84E7108}" type="slidenum">
              <a:rPr lang="en-US" sz="1300">
                <a:latin typeface="Comic Sans MS" pitchFamily="66" charset="0"/>
              </a:rPr>
              <a:pPr algn="r" defTabSz="974725" eaLnBrk="1" hangingPunct="1"/>
              <a:t>18</a:t>
            </a:fld>
            <a:endParaRPr lang="en-US" sz="1300">
              <a:latin typeface="Comic Sans MS" pitchFamily="66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9838" y="687388"/>
            <a:ext cx="4651375" cy="34893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8563" y="696913"/>
            <a:ext cx="4656137" cy="3490912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8563" y="696913"/>
            <a:ext cx="4656137" cy="3490912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altLang="en-US" smtClean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9DE33-CF67-4B42-BFCD-A2A41F5B8DC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F954-166A-4D15-ACCD-DAC0C142A86B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7058-5979-41AD-9DB5-39D96F1DF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F7014-2140-40C0-992E-907F9AEB2F3F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00F26-FB04-4232-B903-E28771F29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228600"/>
            <a:ext cx="2038351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5962651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19D98-CFDA-4635-81B8-FA05253031F3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3A81-D541-4F36-A20B-768EAE15E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6502-3689-4F5B-A63D-62EEE2D35B32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60E7D-90C1-471E-9C23-A043D72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B7CF-604A-4F45-9E9E-C51172A7A496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5E511-4259-4DE0-BB1B-1240C0F01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5345-605D-40BB-AB0B-A4C57515EAC0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23742-B506-4A78-837F-B51FBA8C7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E68E1-18ED-4F3F-8481-852AA1F726D3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FFD4-FD01-45C5-BDE4-94F1E0968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2B43E-3655-4C17-973E-25C38795C0E5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FD34-7484-48F5-BF78-8F69C067A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1004-E128-4E7D-9B6C-D96472C05338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EF898-3550-4CEC-9F7D-6CA7C136C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85690-3368-46A1-B1DE-10E5A58C28B9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CAE47-0806-457D-82D3-310CFD71C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C174-7B9C-42E3-9B0B-19777AB89FDE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94F41-0A93-4B44-8921-55BDB05FF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>
            <a:alpha val="8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Madhya Pradesh Mid Day Meal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B13F571-99AD-4392-A449-B8401987C3CF}" type="datetime1">
              <a:rPr lang="en-US" smtClean="0"/>
              <a:pPr>
                <a:defRPr/>
              </a:pPr>
              <a:t>6/26/2018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960A841-54AF-49CB-A790-ED41D6E3B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0" y="0"/>
            <a:ext cx="609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accent2"/>
                </a:solidFill>
                <a:latin typeface="Times New Roman" pitchFamily="18" charset="0"/>
              </a:rPr>
              <a:t>Government of Madhya Pradesh</a:t>
            </a:r>
            <a:endParaRPr lang="en-IN" sz="1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0"/>
            <a:ext cx="609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accent2"/>
                </a:solidFill>
                <a:latin typeface="Times New Roman" pitchFamily="18" charset="0"/>
              </a:rPr>
              <a:t>Government of Madhya Pradesh</a:t>
            </a:r>
            <a:endParaRPr lang="en-IN" sz="1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flipV="1">
            <a:off x="152400" y="1166813"/>
            <a:ext cx="8839200" cy="76200"/>
          </a:xfrm>
          <a:prstGeom prst="rect">
            <a:avLst/>
          </a:prstGeom>
          <a:gradFill rotWithShape="1">
            <a:gsLst>
              <a:gs pos="0">
                <a:srgbClr val="FFD5D5"/>
              </a:gs>
              <a:gs pos="100000">
                <a:srgbClr val="660033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pic>
        <p:nvPicPr>
          <p:cNvPr id="205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5340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349" y="350520"/>
            <a:ext cx="9137651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Mid Day Meal Scheme</a:t>
            </a:r>
            <a:b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 sz="2800" b="1" dirty="0" smtClean="0">
              <a:solidFill>
                <a:srgbClr val="2A2AC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-3174" y="5897880"/>
            <a:ext cx="9136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Government of Madhya Pradesh</a:t>
            </a:r>
            <a:b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Panchayat &amp; Rural Development </a:t>
            </a:r>
            <a:r>
              <a:rPr lang="en-US" sz="24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Deptt</a:t>
            </a:r>
            <a:r>
              <a:rPr lang="en-US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PHOTO -2.jpg"/>
          <p:cNvPicPr>
            <a:picLocks noChangeAspect="1"/>
          </p:cNvPicPr>
          <p:nvPr/>
        </p:nvPicPr>
        <p:blipFill>
          <a:blip r:embed="rId3" cstate="print"/>
          <a:srcRect t="1111" r="2055" b="51111"/>
          <a:stretch>
            <a:fillRect/>
          </a:stretch>
        </p:blipFill>
        <p:spPr bwMode="auto">
          <a:xfrm>
            <a:off x="0" y="1234440"/>
            <a:ext cx="8991600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16636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District : </a:t>
            </a:r>
            <a:r>
              <a:rPr lang="en-US" b="1" dirty="0" err="1" smtClean="0">
                <a:solidFill>
                  <a:schemeClr val="accent2"/>
                </a:solidFill>
              </a:rPr>
              <a:t>Harda</a:t>
            </a:r>
            <a:endParaRPr lang="en-IN" b="1" dirty="0">
              <a:solidFill>
                <a:schemeClr val="accent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42900"/>
            <a:ext cx="8839200" cy="60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Coverage against Enrolment</a:t>
            </a:r>
            <a:b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(April 2017 to Mar. 2018)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334250" y="1295400"/>
            <a:ext cx="135255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>
                <a:latin typeface="Comic Sans MS" pitchFamily="66" charset="0"/>
              </a:rPr>
              <a:t>(In Lakh)  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457200" y="1600200"/>
          <a:ext cx="83057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42900"/>
            <a:ext cx="8839200" cy="60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Coverage against PAB approval</a:t>
            </a:r>
            <a:b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(April 2017 to Mar 2018)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334250" y="1295400"/>
            <a:ext cx="135255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b="1">
                <a:latin typeface="Comic Sans MS" pitchFamily="66" charset="0"/>
              </a:rPr>
              <a:t>(In Lakh)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1676400"/>
          <a:ext cx="8382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58"/>
          <p:cNvSpPr>
            <a:spLocks noChangeArrowheads="1"/>
          </p:cNvSpPr>
          <p:nvPr/>
        </p:nvSpPr>
        <p:spPr bwMode="auto">
          <a:xfrm>
            <a:off x="4419600" y="1371601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latin typeface="Times New Roman" pitchFamily="18" charset="0"/>
              </a:rPr>
              <a:t>(Qty. in MTs)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228600"/>
            <a:ext cx="8382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Food Grains Lifting &amp; </a:t>
            </a:r>
            <a:r>
              <a:rPr lang="en-US" sz="2800" b="1" dirty="0" err="1" smtClean="0">
                <a:solidFill>
                  <a:srgbClr val="990000"/>
                </a:solidFill>
                <a:latin typeface="Comic Sans MS" pitchFamily="66" charset="0"/>
              </a:rPr>
              <a:t>Utilisation</a:t>
            </a:r>
            <a:endParaRPr lang="en-US" sz="28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990000"/>
                </a:solidFill>
                <a:latin typeface="Comic Sans MS" pitchFamily="66" charset="0"/>
              </a:rPr>
              <a:t>(April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2017 </a:t>
            </a:r>
            <a:r>
              <a:rPr lang="en-US" sz="2400" b="1" dirty="0">
                <a:solidFill>
                  <a:srgbClr val="990000"/>
                </a:solidFill>
                <a:latin typeface="Comic Sans MS" pitchFamily="66" charset="0"/>
              </a:rPr>
              <a:t>to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March, 2018)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1752601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Primary and Upper Primary</a:t>
            </a:r>
            <a:endParaRPr lang="en-US" sz="16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1219200" y="2209800"/>
          <a:ext cx="7267575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0" y="228600"/>
            <a:ext cx="8382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Cost of Food Grains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" name="Rectangle 74"/>
          <p:cNvSpPr>
            <a:spLocks noChangeArrowheads="1"/>
          </p:cNvSpPr>
          <p:nvPr/>
        </p:nvSpPr>
        <p:spPr bwMode="auto">
          <a:xfrm>
            <a:off x="6477000" y="7620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latin typeface="Times New Roman" pitchFamily="18" charset="0"/>
              </a:rPr>
              <a:t>(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Rs.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</a:t>
            </a:r>
            <a:r>
              <a:rPr lang="en-US" sz="2000" b="1" dirty="0" smtClean="0">
                <a:latin typeface="Times New Roman" pitchFamily="18" charset="0"/>
              </a:rPr>
              <a:t>)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1447801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Primary and Upper Primary</a:t>
            </a:r>
            <a:endParaRPr lang="en-US" sz="1600" b="1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381000" y="16002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52400" y="360363"/>
            <a:ext cx="7848600" cy="72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990000"/>
                </a:solidFill>
                <a:latin typeface="Comic Sans MS" pitchFamily="66" charset="0"/>
              </a:rPr>
              <a:t>Cooking Cost </a:t>
            </a:r>
            <a:r>
              <a:rPr lang="en-US" sz="3200" b="1" dirty="0" err="1" smtClean="0">
                <a:solidFill>
                  <a:srgbClr val="990000"/>
                </a:solidFill>
                <a:latin typeface="Comic Sans MS" pitchFamily="66" charset="0"/>
              </a:rPr>
              <a:t>Utilisation</a:t>
            </a:r>
            <a:endParaRPr lang="en-US" sz="2300" b="1" dirty="0">
              <a:solidFill>
                <a:srgbClr val="99000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45000"/>
              </a:lnSpc>
              <a:spcBef>
                <a:spcPct val="50000"/>
              </a:spcBef>
            </a:pPr>
            <a:r>
              <a:rPr lang="en-US" sz="2300" b="1" dirty="0">
                <a:solidFill>
                  <a:srgbClr val="990000"/>
                </a:solidFill>
                <a:latin typeface="Comic Sans MS" pitchFamily="66" charset="0"/>
              </a:rPr>
              <a:t>(April </a:t>
            </a:r>
            <a:r>
              <a:rPr lang="en-US" sz="2300" b="1" dirty="0" smtClean="0">
                <a:solidFill>
                  <a:srgbClr val="990000"/>
                </a:solidFill>
                <a:latin typeface="Comic Sans MS" pitchFamily="66" charset="0"/>
              </a:rPr>
              <a:t>2017 </a:t>
            </a:r>
            <a:r>
              <a:rPr lang="en-US" sz="2300" b="1" dirty="0">
                <a:solidFill>
                  <a:srgbClr val="990000"/>
                </a:solidFill>
                <a:latin typeface="Comic Sans MS" pitchFamily="66" charset="0"/>
              </a:rPr>
              <a:t>to </a:t>
            </a:r>
            <a:r>
              <a:rPr lang="en-US" sz="2300" b="1" dirty="0" smtClean="0">
                <a:solidFill>
                  <a:srgbClr val="990000"/>
                </a:solidFill>
                <a:latin typeface="Comic Sans MS" pitchFamily="66" charset="0"/>
              </a:rPr>
              <a:t>March 2018)</a:t>
            </a:r>
            <a:endParaRPr lang="en-US" sz="23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13" name="Rectangle 258"/>
          <p:cNvSpPr>
            <a:spLocks noChangeArrowheads="1"/>
          </p:cNvSpPr>
          <p:nvPr/>
        </p:nvSpPr>
        <p:spPr bwMode="auto">
          <a:xfrm>
            <a:off x="6400800" y="7620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atin typeface="Times New Roman" pitchFamily="18" charset="0"/>
              </a:rPr>
              <a:t>(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Rs. In Crore</a:t>
            </a:r>
            <a:r>
              <a:rPr lang="en-US" sz="2000" b="1" dirty="0">
                <a:latin typeface="Times New Roman" pitchFamily="18" charset="0"/>
              </a:rPr>
              <a:t>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1447801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Primary and Upper Primary</a:t>
            </a:r>
            <a:endParaRPr lang="en-US" sz="1600" b="1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81000" y="1752600"/>
          <a:ext cx="8534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0" y="287339"/>
            <a:ext cx="8077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800" b="1" dirty="0" err="1" smtClean="0">
                <a:solidFill>
                  <a:srgbClr val="990000"/>
                </a:solidFill>
                <a:latin typeface="Comic Sans MS" pitchFamily="66" charset="0"/>
              </a:rPr>
              <a:t>CCH</a:t>
            </a:r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 – Engagement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(April 2017 </a:t>
            </a:r>
            <a:r>
              <a:rPr lang="en-US" sz="2400" b="1" dirty="0">
                <a:solidFill>
                  <a:srgbClr val="990000"/>
                </a:solidFill>
                <a:latin typeface="Comic Sans MS" pitchFamily="66" charset="0"/>
              </a:rPr>
              <a:t>to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March, 2018)</a:t>
            </a:r>
            <a:endParaRPr lang="en-US" sz="2400" b="1" dirty="0">
              <a:latin typeface="Comic Sans MS" pitchFamily="66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6248402" y="2590800"/>
          <a:ext cx="275705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28600" y="1752600"/>
          <a:ext cx="6705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4"/>
          <p:cNvSpPr>
            <a:spLocks noChangeArrowheads="1"/>
          </p:cNvSpPr>
          <p:nvPr/>
        </p:nvSpPr>
        <p:spPr bwMode="auto">
          <a:xfrm>
            <a:off x="6477000" y="1295401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Rs. In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Crore</a:t>
            </a:r>
            <a:r>
              <a:rPr lang="en-US" sz="2400" b="1" dirty="0" smtClean="0">
                <a:latin typeface="Times New Roman" pitchFamily="18" charset="0"/>
              </a:rPr>
              <a:t>.)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0" y="287339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sz="2400" b="1" dirty="0">
                <a:solidFill>
                  <a:srgbClr val="990000"/>
                </a:solidFill>
                <a:latin typeface="Comic Sans MS" pitchFamily="66" charset="0"/>
              </a:rPr>
              <a:t>Honorarium of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Cook-Cum-Helper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(</a:t>
            </a:r>
            <a:r>
              <a:rPr lang="en-US" sz="2400" b="1" dirty="0">
                <a:solidFill>
                  <a:srgbClr val="990000"/>
                </a:solidFill>
                <a:latin typeface="Comic Sans MS" pitchFamily="66" charset="0"/>
              </a:rPr>
              <a:t>April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2017 </a:t>
            </a:r>
            <a:r>
              <a:rPr lang="en-US" sz="2400" b="1" dirty="0">
                <a:solidFill>
                  <a:srgbClr val="990000"/>
                </a:solidFill>
                <a:latin typeface="Comic Sans MS" pitchFamily="66" charset="0"/>
              </a:rPr>
              <a:t>to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March, 2018)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1447801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Primary and Upper Primary</a:t>
            </a:r>
            <a:endParaRPr lang="en-US" sz="1600" b="1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7162800" y="3124200"/>
          <a:ext cx="22098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-914399" y="1524000"/>
          <a:ext cx="9191625" cy="473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0" y="293688"/>
            <a:ext cx="8153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TA- Utilization</a:t>
            </a:r>
            <a:endParaRPr lang="en-US" sz="2800" b="1" dirty="0">
              <a:solidFill>
                <a:srgbClr val="99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990000"/>
                </a:solidFill>
                <a:latin typeface="Comic Sans MS" pitchFamily="66" charset="0"/>
              </a:rPr>
              <a:t>(April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2017 </a:t>
            </a:r>
            <a:r>
              <a:rPr lang="en-US" sz="2400" b="1" dirty="0">
                <a:solidFill>
                  <a:srgbClr val="990000"/>
                </a:solidFill>
                <a:latin typeface="Comic Sans MS" pitchFamily="66" charset="0"/>
              </a:rPr>
              <a:t>to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March. 2018)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89134" name="Text Box 46"/>
          <p:cNvSpPr txBox="1">
            <a:spLocks noChangeArrowheads="1"/>
          </p:cNvSpPr>
          <p:nvPr/>
        </p:nvSpPr>
        <p:spPr bwMode="auto">
          <a:xfrm>
            <a:off x="6248401" y="1371600"/>
            <a:ext cx="18446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atin typeface="Times New Roman" pitchFamily="18" charset="0"/>
              </a:rPr>
              <a:t>(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Rs.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</a:t>
            </a:r>
            <a:r>
              <a:rPr lang="en-US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Cr.</a:t>
            </a:r>
            <a:r>
              <a:rPr lang="en-US" sz="2000" b="1" smtClean="0">
                <a:latin typeface="Times New Roman" pitchFamily="18" charset="0"/>
              </a:rPr>
              <a:t>)</a:t>
            </a:r>
            <a:endParaRPr lang="en-US" sz="2000" b="1" dirty="0">
              <a:latin typeface="Times New Roman" pitchFamily="18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381000" y="1600200"/>
          <a:ext cx="8534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-369888" y="685801"/>
            <a:ext cx="8980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 dirty="0" smtClean="0">
                <a:solidFill>
                  <a:srgbClr val="990000"/>
                </a:solidFill>
                <a:latin typeface="Comic Sans MS" pitchFamily="66" charset="0"/>
              </a:rPr>
              <a:t>Requirement of Kitchen Cum Store</a:t>
            </a:r>
            <a:endParaRPr lang="en-US" sz="24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52400" y="1295400"/>
          <a:ext cx="8991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307976"/>
            <a:ext cx="8153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MME- Utilization</a:t>
            </a:r>
            <a:endParaRPr lang="en-US" sz="2800" b="1" dirty="0">
              <a:solidFill>
                <a:srgbClr val="990000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990000"/>
                </a:solidFill>
                <a:latin typeface="Comic Sans MS" pitchFamily="66" charset="0"/>
              </a:rPr>
              <a:t>(April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2017 </a:t>
            </a:r>
            <a:r>
              <a:rPr lang="en-US" sz="2400" b="1" dirty="0">
                <a:solidFill>
                  <a:srgbClr val="990000"/>
                </a:solidFill>
                <a:latin typeface="Comic Sans MS" pitchFamily="66" charset="0"/>
              </a:rPr>
              <a:t>to </a:t>
            </a:r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March, 2018)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89134" name="Text Box 46"/>
          <p:cNvSpPr txBox="1">
            <a:spLocks noChangeArrowheads="1"/>
          </p:cNvSpPr>
          <p:nvPr/>
        </p:nvSpPr>
        <p:spPr bwMode="auto">
          <a:xfrm>
            <a:off x="6629402" y="1447800"/>
            <a:ext cx="2151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latin typeface="Times New Roman" pitchFamily="18" charset="0"/>
              </a:rPr>
              <a:t>(</a:t>
            </a: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Rs. </a:t>
            </a: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 </a:t>
            </a:r>
            <a:r>
              <a:rPr lang="en-US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</a:t>
            </a:r>
            <a:r>
              <a:rPr lang="en-US" sz="2000" b="1" smtClean="0">
                <a:latin typeface="Times New Roman" pitchFamily="18" charset="0"/>
              </a:rPr>
              <a:t>.)</a:t>
            </a:r>
            <a:endParaRPr lang="en-US" sz="2000" b="1" dirty="0">
              <a:latin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0" y="1371600"/>
          <a:ext cx="754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6858000" y="1828800"/>
          <a:ext cx="2438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>
            <a:alpha val="8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716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		</a:t>
            </a:r>
            <a:r>
              <a:rPr lang="en-US" b="1" smtClean="0"/>
              <a:t>	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349" y="350520"/>
            <a:ext cx="9137651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Plan Approval by SSMC</a:t>
            </a:r>
            <a:b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n-US" sz="2000" b="1" dirty="0" smtClean="0">
              <a:solidFill>
                <a:srgbClr val="2A2AC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1"/>
            <a:ext cx="7848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 State Steering cum Monitoring Committee in its Meeting (SSMC) held on 20 February 2018 has duly approved Annual Work Plan &amp; Budget for 2018-19 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E7058-5979-41AD-9DB5-39D96F1DF5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153400" y="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152398" y="1594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685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kumimoji="0" lang="en-US" alt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Automated Monitoring System has been </a:t>
            </a:r>
            <a:r>
              <a:rPr kumimoji="0" lang="en-US" altLang="en-US" sz="2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operationalised</a:t>
            </a:r>
            <a:endParaRPr kumimoji="0" lang="en-US" altLang="en-US" sz="2800" b="1" i="0" u="sng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12 districts have successfully ported their data on mdmhp.nic.in portal. 3 Districts have started sending their daily SMS data. </a:t>
            </a:r>
            <a:endParaRPr lang="en-US" sz="44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153400" y="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152398" y="1594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59436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altLang="en-US" sz="2800" u="sng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Annual and Monthly Data Entry for F.Y. 2017-18 </a:t>
            </a:r>
            <a:endParaRPr kumimoji="0" lang="en-US" altLang="en-US" sz="2800" b="0" i="0" u="sng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304800" y="1371600"/>
          <a:ext cx="6324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324600" y="1143000"/>
          <a:ext cx="2590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81800" y="358140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mtClean="0"/>
              <a:t>Annual MIS %</a:t>
            </a:r>
            <a:endParaRPr lang="en-US" sz="1400" b="1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304800" y="3962400"/>
          <a:ext cx="5715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6324600" y="4114800"/>
          <a:ext cx="2590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81800" y="640080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Monthly MIS %</a:t>
            </a:r>
            <a:endParaRPr lang="en-US" sz="14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-457200"/>
            <a:ext cx="9144000" cy="457200"/>
          </a:xfrm>
        </p:spPr>
        <p:txBody>
          <a:bodyPr/>
          <a:lstStyle/>
          <a:p>
            <a:pPr algn="ctr"/>
            <a:r>
              <a:rPr lang="en-US" altLang="en-US" sz="3600" b="1" dirty="0" smtClean="0">
                <a:solidFill>
                  <a:srgbClr val="C00000"/>
                </a:solidFill>
              </a:rPr>
              <a:t/>
            </a:r>
            <a:br>
              <a:rPr lang="en-US" altLang="en-US" sz="3600" b="1" dirty="0" smtClean="0">
                <a:solidFill>
                  <a:srgbClr val="C00000"/>
                </a:solidFill>
              </a:rPr>
            </a:br>
            <a:r>
              <a:rPr lang="en-US" altLang="en-US" sz="3600" b="1" dirty="0" smtClean="0">
                <a:solidFill>
                  <a:srgbClr val="C00000"/>
                </a:solidFill>
              </a:rPr>
              <a:t/>
            </a:r>
            <a:br>
              <a:rPr lang="en-US" altLang="en-US" sz="3600" b="1" dirty="0" smtClean="0">
                <a:solidFill>
                  <a:srgbClr val="C00000"/>
                </a:solidFill>
              </a:rPr>
            </a:br>
            <a:r>
              <a:rPr lang="en-US" altLang="en-US" sz="3600" b="1" dirty="0" smtClean="0">
                <a:solidFill>
                  <a:srgbClr val="C00000"/>
                </a:solidFill>
              </a:rPr>
              <a:t/>
            </a:r>
            <a:br>
              <a:rPr lang="en-US" altLang="en-US" sz="3600" b="1" dirty="0" smtClean="0">
                <a:solidFill>
                  <a:srgbClr val="C00000"/>
                </a:solidFill>
              </a:rPr>
            </a:br>
            <a:r>
              <a:rPr lang="en-US" altLang="en-US" sz="3200" b="1" dirty="0" smtClean="0">
                <a:solidFill>
                  <a:srgbClr val="C00000"/>
                </a:solidFill>
              </a:rPr>
              <a:t> Emergency Medical Plan / Contingency plan </a:t>
            </a:r>
            <a:endParaRPr lang="en-IN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998663" y="1378849"/>
            <a:ext cx="297180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3-Member committee (SDM, CDPO, BRC’s)</a:t>
            </a:r>
          </a:p>
        </p:txBody>
      </p:sp>
      <p:cxnSp>
        <p:nvCxnSpPr>
          <p:cNvPr id="9" name="Straight Arrow Connector 8"/>
          <p:cNvCxnSpPr>
            <a:endCxn id="10" idx="0"/>
          </p:cNvCxnSpPr>
          <p:nvPr/>
        </p:nvCxnSpPr>
        <p:spPr bwMode="auto">
          <a:xfrm rot="5400000">
            <a:off x="2717010" y="2890937"/>
            <a:ext cx="1506537" cy="63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 Placeholder 13"/>
          <p:cNvSpPr txBox="1">
            <a:spLocks noGrp="1"/>
          </p:cNvSpPr>
          <p:nvPr/>
        </p:nvSpPr>
        <p:spPr bwMode="auto">
          <a:xfrm>
            <a:off x="1981200" y="3647384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 algn="ctr">
              <a:buFont typeface="Wingdings" pitchFamily="2" charset="2"/>
              <a:buNone/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District Magistrate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 bwMode="auto">
          <a:xfrm>
            <a:off x="4437063" y="2445648"/>
            <a:ext cx="3505200" cy="1015663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Committee will inspect the place within 3 hours and send the report within 24 hours </a:t>
            </a:r>
          </a:p>
        </p:txBody>
      </p:sp>
      <p:sp>
        <p:nvSpPr>
          <p:cNvPr id="12" name="Text Placeholder 13"/>
          <p:cNvSpPr txBox="1">
            <a:spLocks/>
          </p:cNvSpPr>
          <p:nvPr/>
        </p:nvSpPr>
        <p:spPr bwMode="auto">
          <a:xfrm>
            <a:off x="1998663" y="5584135"/>
            <a:ext cx="2971800" cy="707886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State Coordinator (MDM)</a:t>
            </a:r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 bwMode="auto">
          <a:xfrm rot="16200000" flipH="1">
            <a:off x="2713862" y="4800732"/>
            <a:ext cx="1522354" cy="158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 Placeholder 13"/>
          <p:cNvSpPr txBox="1">
            <a:spLocks/>
          </p:cNvSpPr>
          <p:nvPr/>
        </p:nvSpPr>
        <p:spPr bwMode="auto">
          <a:xfrm>
            <a:off x="4437063" y="4382398"/>
            <a:ext cx="3352800" cy="707886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-3175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b="1" kern="0" dirty="0">
                <a:latin typeface="Times New Roman" pitchFamily="18" charset="0"/>
                <a:cs typeface="Times New Roman" pitchFamily="18" charset="0"/>
              </a:rPr>
              <a:t>Send the report to Head Office, Bhopal within 24 Hrs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522663" y="2961584"/>
            <a:ext cx="914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3492500" y="4731647"/>
            <a:ext cx="9144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" y="46420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1445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351EDC"/>
                </a:solidFill>
                <a:latin typeface="Comic Sans MS" pitchFamily="66" charset="0"/>
              </a:rPr>
              <a:t>. </a:t>
            </a:r>
            <a:endParaRPr lang="en-US" b="1" dirty="0">
              <a:solidFill>
                <a:srgbClr val="351ED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48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Jabalpur</a:t>
            </a:r>
            <a:endParaRPr lang="en-US" dirty="0"/>
          </a:p>
        </p:txBody>
      </p:sp>
      <p:sp>
        <p:nvSpPr>
          <p:cNvPr id="8" name="Content Placeholder 44"/>
          <p:cNvSpPr txBox="1">
            <a:spLocks/>
          </p:cNvSpPr>
          <p:nvPr/>
        </p:nvSpPr>
        <p:spPr>
          <a:xfrm>
            <a:off x="1" y="457201"/>
            <a:ext cx="8139113" cy="6318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8100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990000"/>
                </a:solidFill>
                <a:latin typeface="Comic Sans MS" pitchFamily="66" charset="0"/>
              </a:rPr>
              <a:t>First Aid Box</a:t>
            </a:r>
          </a:p>
        </p:txBody>
      </p:sp>
      <p:pic>
        <p:nvPicPr>
          <p:cNvPr id="12" name="Picture 11" descr="G:\MDM PHOTO 2014-15\IMG-20160113-WA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441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447800"/>
            <a:ext cx="396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153400" y="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1234441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20700" marR="0" lvl="0" indent="-520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 is a contingency plan in every school. Contact numbers of local health worker, sector supervisor and doctor of the concerned health centre's painted on the wall.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20700" indent="-520700" algn="just" eaLnBrk="1" hangingPunct="1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 case of any incident of contamination / food poisoning, after giving first-aid on the spot affected students to be taken to nearest health centre at the earliest and inform the district authorities immediately.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152398" y="15940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59436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0" i="0" u="none" strike="noStrike" kern="0" cap="none" spc="0" normalizeH="0" baseline="0" noProof="0" dirty="0" smtClean="0">
                <a:ln>
                  <a:noFill/>
                </a:ln>
                <a:solidFill>
                  <a:srgbClr val="1B06B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eaLnBrk="1" hangingPunct="1"/>
            <a:r>
              <a:rPr lang="en-US" sz="4800" b="1" dirty="0" smtClean="0">
                <a:solidFill>
                  <a:schemeClr val="accent2"/>
                </a:solidFill>
              </a:rPr>
              <a:t/>
            </a:r>
            <a:br>
              <a:rPr lang="en-US" sz="4800" b="1" dirty="0" smtClean="0">
                <a:solidFill>
                  <a:schemeClr val="accent2"/>
                </a:solidFill>
              </a:rPr>
            </a:br>
            <a:r>
              <a:rPr lang="en-US" sz="4800" b="1" dirty="0" smtClean="0">
                <a:solidFill>
                  <a:schemeClr val="accent2"/>
                </a:solidFill>
              </a:rPr>
              <a:t>Proposal for the year 2018-19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E7058-5979-41AD-9DB5-39D96F1DF5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0" y="214314"/>
            <a:ext cx="8980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990000"/>
                </a:solidFill>
                <a:latin typeface="Comic Sans MS" pitchFamily="66" charset="0"/>
              </a:rPr>
              <a:t>Number of Schools</a:t>
            </a:r>
            <a:endParaRPr lang="en-US" sz="32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762000" y="1609725"/>
          <a:ext cx="7620000" cy="363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0" y="619780"/>
            <a:ext cx="8980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990000"/>
                </a:solidFill>
                <a:latin typeface="Comic Sans MS" pitchFamily="66" charset="0"/>
              </a:rPr>
              <a:t>Coverage of Students</a:t>
            </a:r>
            <a:endParaRPr lang="en-US" sz="28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4110336"/>
            <a:ext cx="8980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 dirty="0" smtClean="0">
                <a:solidFill>
                  <a:srgbClr val="990000"/>
                </a:solidFill>
                <a:latin typeface="Comic Sans MS" pitchFamily="66" charset="0"/>
              </a:rPr>
              <a:t>Working Days</a:t>
            </a:r>
            <a:endParaRPr lang="en-US" sz="24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304800" y="1524000"/>
          <a:ext cx="7848600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914400" y="4305300"/>
          <a:ext cx="67056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0" y="605136"/>
            <a:ext cx="8980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 dirty="0" smtClean="0">
                <a:solidFill>
                  <a:srgbClr val="990000"/>
                </a:solidFill>
                <a:latin typeface="Comic Sans MS" pitchFamily="66" charset="0"/>
              </a:rPr>
              <a:t>Requirement of Food Grain (In </a:t>
            </a:r>
            <a:r>
              <a:rPr lang="en-US" sz="2400" b="1" u="sng" dirty="0" err="1" smtClean="0">
                <a:solidFill>
                  <a:srgbClr val="990000"/>
                </a:solidFill>
                <a:latin typeface="Comic Sans MS" pitchFamily="66" charset="0"/>
              </a:rPr>
              <a:t>Mts</a:t>
            </a:r>
            <a:r>
              <a:rPr lang="en-US" sz="2400" b="1" u="sng" dirty="0" smtClean="0">
                <a:solidFill>
                  <a:srgbClr val="990000"/>
                </a:solidFill>
                <a:latin typeface="Comic Sans MS" pitchFamily="66" charset="0"/>
              </a:rPr>
              <a:t>)</a:t>
            </a:r>
            <a:endParaRPr lang="en-US" sz="24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733800"/>
            <a:ext cx="8980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u="sng" dirty="0" smtClean="0">
                <a:solidFill>
                  <a:srgbClr val="990000"/>
                </a:solidFill>
                <a:latin typeface="Comic Sans MS" pitchFamily="66" charset="0"/>
              </a:rPr>
              <a:t>Requirement of Cost of </a:t>
            </a:r>
            <a:r>
              <a:rPr lang="en-US" sz="2000" b="1" u="sng" smtClean="0">
                <a:solidFill>
                  <a:srgbClr val="990000"/>
                </a:solidFill>
                <a:latin typeface="Comic Sans MS" pitchFamily="66" charset="0"/>
              </a:rPr>
              <a:t>Food Grain (In </a:t>
            </a:r>
            <a:r>
              <a:rPr lang="en-US" sz="2000" b="1" u="sng" dirty="0" err="1" smtClean="0">
                <a:solidFill>
                  <a:srgbClr val="990000"/>
                </a:solidFill>
                <a:latin typeface="Comic Sans MS" pitchFamily="66" charset="0"/>
              </a:rPr>
              <a:t>Lakhs</a:t>
            </a:r>
            <a:r>
              <a:rPr lang="en-US" sz="2000" b="1" u="sng" dirty="0" smtClean="0">
                <a:solidFill>
                  <a:srgbClr val="990000"/>
                </a:solidFill>
                <a:latin typeface="Comic Sans MS" pitchFamily="66" charset="0"/>
              </a:rPr>
              <a:t>)</a:t>
            </a:r>
            <a:endParaRPr lang="en-US" sz="20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28602" y="1295400"/>
          <a:ext cx="7800975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85800" y="4495800"/>
          <a:ext cx="7924800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0" y="609601"/>
            <a:ext cx="8980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 dirty="0" smtClean="0">
                <a:solidFill>
                  <a:srgbClr val="990000"/>
                </a:solidFill>
                <a:latin typeface="Comic Sans MS" pitchFamily="66" charset="0"/>
              </a:rPr>
              <a:t>Requirement of Cooking Cost (In </a:t>
            </a:r>
            <a:r>
              <a:rPr lang="en-US" sz="2400" b="1" u="sng" dirty="0" err="1" smtClean="0">
                <a:solidFill>
                  <a:srgbClr val="990000"/>
                </a:solidFill>
                <a:latin typeface="Comic Sans MS" pitchFamily="66" charset="0"/>
              </a:rPr>
              <a:t>Lakhs</a:t>
            </a:r>
            <a:r>
              <a:rPr lang="en-US" sz="2400" b="1" u="sng" dirty="0" smtClean="0">
                <a:solidFill>
                  <a:srgbClr val="990000"/>
                </a:solidFill>
                <a:latin typeface="Comic Sans MS" pitchFamily="66" charset="0"/>
              </a:rPr>
              <a:t>)</a:t>
            </a:r>
            <a:endParaRPr lang="en-US" sz="24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886200"/>
            <a:ext cx="8980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u="sng" dirty="0" smtClean="0">
                <a:solidFill>
                  <a:srgbClr val="990000"/>
                </a:solidFill>
                <a:latin typeface="Comic Sans MS" pitchFamily="66" charset="0"/>
              </a:rPr>
              <a:t>Requirement of </a:t>
            </a:r>
            <a:r>
              <a:rPr lang="en-US" sz="2000" b="1" u="sng" smtClean="0">
                <a:solidFill>
                  <a:srgbClr val="990000"/>
                </a:solidFill>
                <a:latin typeface="Comic Sans MS" pitchFamily="66" charset="0"/>
              </a:rPr>
              <a:t>Transportation Assistance (In </a:t>
            </a:r>
            <a:r>
              <a:rPr lang="en-US" sz="2000" b="1" u="sng" dirty="0" err="1" smtClean="0">
                <a:solidFill>
                  <a:srgbClr val="990000"/>
                </a:solidFill>
                <a:latin typeface="Comic Sans MS" pitchFamily="66" charset="0"/>
              </a:rPr>
              <a:t>Lakhs</a:t>
            </a:r>
            <a:r>
              <a:rPr lang="en-US" sz="2000" b="1" u="sng" dirty="0" smtClean="0">
                <a:solidFill>
                  <a:srgbClr val="990000"/>
                </a:solidFill>
                <a:latin typeface="Comic Sans MS" pitchFamily="66" charset="0"/>
              </a:rPr>
              <a:t>)</a:t>
            </a:r>
            <a:endParaRPr lang="en-US" sz="20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295400"/>
          <a:ext cx="82296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09600" y="4419600"/>
          <a:ext cx="8229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233584"/>
            <a:ext cx="8534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b="1" dirty="0" smtClean="0"/>
              <a:t>a) Funds are released through e-transfer from State 100 % to Agencies and CCH through e-PO system.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  Complied.</a:t>
            </a:r>
            <a:endParaRPr lang="en-US" b="1" dirty="0" smtClean="0"/>
          </a:p>
          <a:p>
            <a:endParaRPr lang="en-US" b="1" dirty="0" smtClean="0"/>
          </a:p>
          <a:p>
            <a:pPr marL="342900" indent="-342900"/>
            <a:r>
              <a:rPr lang="en-US" b="1" dirty="0" smtClean="0"/>
              <a:t>b) 100 % payment of cost of food grains has been made to FCI up to previous month of PAB meeting.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 Total  cost of food grain for 2017-18 - Rs. 2720.26 </a:t>
            </a:r>
            <a:r>
              <a:rPr lang="en-US" b="1" dirty="0" err="1" smtClean="0">
                <a:solidFill>
                  <a:srgbClr val="00B050"/>
                </a:solidFill>
              </a:rPr>
              <a:t>lakhs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</a:p>
          <a:p>
            <a:pPr marL="177800" indent="-177800"/>
            <a:r>
              <a:rPr lang="en-US" b="1" dirty="0" smtClean="0">
                <a:solidFill>
                  <a:srgbClr val="00B050"/>
                </a:solidFill>
              </a:rPr>
              <a:t>    Bills  raised by the agency (NAN)     - Rs. 1436.20 </a:t>
            </a:r>
          </a:p>
          <a:p>
            <a:pPr marL="177800" indent="-177800"/>
            <a:r>
              <a:rPr lang="en-US" b="1" dirty="0" smtClean="0">
                <a:solidFill>
                  <a:srgbClr val="00B050"/>
                </a:solidFill>
              </a:rPr>
              <a:t>    Claim Pending                                    - Rs. 1284.06 </a:t>
            </a:r>
            <a:r>
              <a:rPr lang="en-US" b="1" dirty="0" err="1" smtClean="0">
                <a:solidFill>
                  <a:srgbClr val="00B050"/>
                </a:solidFill>
              </a:rPr>
              <a:t>lakhs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</a:p>
          <a:p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/>
              <a:t>c) All the pending bills of FCI for the previous years,if any have paid.</a:t>
            </a:r>
          </a:p>
          <a:p>
            <a:endParaRPr lang="en-US" b="1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  Nil.</a:t>
            </a:r>
          </a:p>
          <a:p>
            <a:endParaRPr lang="en-US" b="1" dirty="0" smtClean="0"/>
          </a:p>
          <a:p>
            <a:pPr marL="342900" indent="-342900"/>
            <a:r>
              <a:rPr lang="en-US" b="1" dirty="0" smtClean="0"/>
              <a:t>d) 100% payment of honorarium has been made to Cook-cum Helpers on monthly basis up to the previous month of the PAB meeting through e-transfer into their bank accounts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</a:rPr>
              <a:t>  Paid up to May 2018.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76200" y="76200"/>
            <a:ext cx="9137651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Confirmations Submiitted by State</a:t>
            </a:r>
            <a:endParaRPr lang="en-US" sz="2000" b="1" dirty="0" smtClean="0">
              <a:solidFill>
                <a:srgbClr val="2A2AC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E7058-5979-41AD-9DB5-39D96F1DF5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8458200" cy="2209800"/>
          </a:xfrm>
        </p:spPr>
        <p:txBody>
          <a:bodyPr anchor="t"/>
          <a:lstStyle/>
          <a:p>
            <a:pPr eaLnBrk="1" hangingPunct="1"/>
            <a:r>
              <a:rPr lang="en-US" sz="2800" b="1" u="sng" dirty="0" smtClean="0">
                <a:solidFill>
                  <a:srgbClr val="C00000"/>
                </a:solidFill>
              </a:rPr>
              <a:t>Separate and detailed Plan of MME for 2018-19</a:t>
            </a:r>
            <a:endParaRPr lang="en-US" sz="1800" b="1" u="sng" dirty="0" smtClean="0">
              <a:solidFill>
                <a:srgbClr val="C00000"/>
              </a:solidFill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28600" y="1219200"/>
            <a:ext cx="891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57200" y="1676401"/>
            <a:ext cx="8153400" cy="31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1.8 %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(10.16Cr)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of the central share of the recurring components  budget/fund (919.21 Cr) is reserved for MME.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50 % is retained for salary, office expenditure, monitoring and evaluation, publicity,  capacity building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 and other administrative expenses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 etc .</a:t>
            </a:r>
          </a:p>
          <a:p>
            <a:pPr marL="177800" marR="0" lvl="0" indent="-1778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77800" marR="0" lvl="0" indent="-1778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Rest 50% is transferred to SMCs for various expenses like forms and stationery, training of CCH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Mangal" pitchFamily="18" charset="0"/>
              </a:rPr>
              <a:t>etc.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E7058-5979-41AD-9DB5-39D96F1DF51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-457200" y="304801"/>
            <a:ext cx="8980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Requirement of CCH and their Honorarium</a:t>
            </a:r>
            <a:endParaRPr lang="en-US" sz="28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2664024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23115.70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53340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Honorarium Required </a:t>
            </a:r>
          </a:p>
          <a:p>
            <a:r>
              <a:rPr lang="en-US" sz="1400" b="1" dirty="0" smtClean="0"/>
              <a:t>(In </a:t>
            </a:r>
            <a:r>
              <a:rPr lang="en-US" sz="1400" b="1" dirty="0" err="1" smtClean="0"/>
              <a:t>Lakhs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52400" y="1524001"/>
          <a:ext cx="754380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7315200" y="2286000"/>
          <a:ext cx="1600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-369888" y="685801"/>
            <a:ext cx="8980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 dirty="0" smtClean="0">
                <a:solidFill>
                  <a:srgbClr val="990000"/>
                </a:solidFill>
                <a:latin typeface="Comic Sans MS" pitchFamily="66" charset="0"/>
              </a:rPr>
              <a:t>Requirement of Kitchen Cum Store</a:t>
            </a:r>
            <a:endParaRPr lang="en-US" sz="24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943290"/>
            <a:ext cx="8980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b="1" u="sng" dirty="0" smtClean="0">
                <a:solidFill>
                  <a:srgbClr val="990000"/>
                </a:solidFill>
                <a:latin typeface="Comic Sans MS" pitchFamily="66" charset="0"/>
              </a:rPr>
              <a:t>Requirement of Kitchen Devices &amp; Replacement</a:t>
            </a:r>
            <a:endParaRPr lang="en-US" sz="20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295276" y="4305300"/>
          <a:ext cx="8848725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0" y="1447800"/>
          <a:ext cx="8839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-369888" y="685801"/>
            <a:ext cx="8980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 dirty="0" smtClean="0">
                <a:solidFill>
                  <a:srgbClr val="990000"/>
                </a:solidFill>
                <a:latin typeface="Comic Sans MS" pitchFamily="66" charset="0"/>
              </a:rPr>
              <a:t>Requirement of Kitchen Cum Store</a:t>
            </a:r>
            <a:endParaRPr lang="en-US" sz="24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52400" y="1295400"/>
          <a:ext cx="8991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457200" y="304801"/>
            <a:ext cx="8980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990000"/>
                </a:solidFill>
                <a:latin typeface="Comic Sans MS" pitchFamily="66" charset="0"/>
              </a:rPr>
              <a:t>Proposal For  2018-19</a:t>
            </a:r>
          </a:p>
          <a:p>
            <a:pPr algn="ctr" eaLnBrk="1" hangingPunct="1"/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(Primary &amp; Upper Primary)</a:t>
            </a:r>
            <a:endParaRPr lang="en-US" sz="28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87991" y="1371600"/>
          <a:ext cx="856801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457200" y="304801"/>
            <a:ext cx="8980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Drought Requirement </a:t>
            </a:r>
          </a:p>
          <a:p>
            <a:pPr algn="ctr" eaLnBrk="1" hangingPunct="1"/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(Primary &amp; Upper Primary) </a:t>
            </a:r>
            <a:endParaRPr lang="en-US" sz="24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6042393"/>
            <a:ext cx="86106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No. of Districts - 18,  </a:t>
            </a:r>
          </a:p>
          <a:p>
            <a:pPr lvl="0" algn="just" eaLnBrk="1" hangingPunct="1"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1600" baseline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No.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16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Tehsil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-133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76200" y="1128713"/>
          <a:ext cx="89916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457200" y="304801"/>
            <a:ext cx="8980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990000"/>
                </a:solidFill>
                <a:latin typeface="Comic Sans MS" pitchFamily="66" charset="0"/>
              </a:rPr>
              <a:t>LPG GAS CONNECTION REQUIREMENT  </a:t>
            </a:r>
          </a:p>
          <a:p>
            <a:pPr algn="ctr" eaLnBrk="1" hangingPunct="1"/>
            <a:r>
              <a:rPr lang="en-US" sz="2800" b="1" u="sng" dirty="0" smtClean="0">
                <a:solidFill>
                  <a:srgbClr val="990000"/>
                </a:solidFill>
                <a:latin typeface="Comic Sans MS" pitchFamily="66" charset="0"/>
              </a:rPr>
              <a:t>FOR 2018-19</a:t>
            </a:r>
            <a:endParaRPr lang="en-US" sz="28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228601" y="1371600"/>
          <a:ext cx="8686801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04800" y="609601"/>
            <a:ext cx="710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17525" y="649289"/>
            <a:ext cx="7788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Kitchen Garden</a:t>
            </a:r>
            <a:endParaRPr lang="en-US" sz="24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0" y="16002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457200" y="304800"/>
            <a:ext cx="8980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u="sng" dirty="0" smtClean="0">
                <a:solidFill>
                  <a:srgbClr val="990000"/>
                </a:solidFill>
                <a:latin typeface="Comic Sans MS" pitchFamily="66" charset="0"/>
              </a:rPr>
              <a:t>Total Budget 2018-19</a:t>
            </a:r>
            <a:endParaRPr lang="en-US" sz="2800" b="1" u="sng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1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Recurring Assistance 	:  Rs. 92937.96 </a:t>
            </a:r>
            <a:r>
              <a:rPr lang="en-US" dirty="0" err="1" smtClean="0"/>
              <a:t>lakhs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Non Recurring 		:  Rs. 19143.25 </a:t>
            </a:r>
            <a:r>
              <a:rPr lang="en-US" dirty="0" err="1" smtClean="0"/>
              <a:t>lakhs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Total Budget		:  Rs 112081.21 </a:t>
            </a:r>
            <a:r>
              <a:rPr lang="en-US" dirty="0" err="1" smtClean="0"/>
              <a:t>lakhs</a:t>
            </a:r>
            <a:r>
              <a:rPr lang="en-US" dirty="0" smtClean="0"/>
              <a:t>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0" y="2743200"/>
            <a:ext cx="8458200" cy="2209800"/>
          </a:xfrm>
        </p:spPr>
        <p:txBody>
          <a:bodyPr anchor="t"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</a:rPr>
              <a:t/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7030A0"/>
                </a:solidFill>
              </a:rPr>
              <a:t>BEST PRACTICES</a:t>
            </a:r>
            <a:r>
              <a:rPr lang="en-US" sz="4400" b="1" dirty="0" smtClean="0">
                <a:solidFill>
                  <a:srgbClr val="FF0000"/>
                </a:solidFill>
              </a:rPr>
              <a:t/>
            </a:r>
            <a:br>
              <a:rPr lang="en-US" sz="4400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E7058-5979-41AD-9DB5-39D96F1DF5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B3536AE9-6707-4699-8CA0-B3B8FEF0AEE3}" type="slidenum">
              <a:rPr lang="en-US" sz="1400">
                <a:latin typeface="+mn-lt"/>
              </a:rPr>
              <a:pPr algn="r" eaLnBrk="1" hangingPunct="1">
                <a:defRPr/>
              </a:pPr>
              <a:t>4</a:t>
            </a:fld>
            <a:endParaRPr lang="en-US" sz="1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04801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Action taken note on the </a:t>
            </a:r>
            <a:r>
              <a:rPr lang="en-US" sz="2000" b="1" u="sng" kern="0" dirty="0" err="1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committments</a:t>
            </a:r>
            <a:r>
              <a:rPr lang="en-US" sz="2000" b="1" u="sng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 given by the State Govt. during PAB meeting of 2017-18</a:t>
            </a:r>
            <a:endParaRPr lang="en-IN" sz="2000" b="1" u="sng" kern="0" dirty="0" smtClean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1"/>
            <a:ext cx="861060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b="1" u="sng" dirty="0" smtClean="0"/>
              <a:t>Delay in the release of central assistance</a:t>
            </a:r>
            <a:r>
              <a:rPr lang="en-US" b="1" dirty="0" smtClean="0"/>
              <a:t> 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Steps would be taken for the timely release of central assistance to the schools/implementing agencies.</a:t>
            </a:r>
          </a:p>
          <a:p>
            <a:pPr marL="342900" indent="-342900" algn="just">
              <a:lnSpc>
                <a:spcPct val="150000"/>
              </a:lnSpc>
            </a:pPr>
            <a:endParaRPr lang="en-US" sz="1000" b="1" dirty="0" smtClean="0"/>
          </a:p>
          <a:p>
            <a:pPr marL="342900" indent="-342900" algn="just">
              <a:lnSpc>
                <a:spcPct val="150000"/>
              </a:lnSpc>
            </a:pPr>
            <a:r>
              <a:rPr lang="en-US" b="1" dirty="0" smtClean="0"/>
              <a:t>	</a:t>
            </a:r>
            <a:r>
              <a:rPr lang="en-US" b="1" u="sng" dirty="0" smtClean="0">
                <a:solidFill>
                  <a:srgbClr val="00B050"/>
                </a:solidFill>
              </a:rPr>
              <a:t>ATR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:-No delay occurs after receiving  central assistance. </a:t>
            </a:r>
          </a:p>
          <a:p>
            <a:pPr marL="342900" indent="-342900" algn="just">
              <a:lnSpc>
                <a:spcPct val="150000"/>
              </a:lnSpc>
            </a:pPr>
            <a:endParaRPr lang="en-US" dirty="0" smtClean="0">
              <a:solidFill>
                <a:srgbClr val="00B050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b="1" dirty="0" smtClean="0"/>
              <a:t>2. </a:t>
            </a:r>
            <a:r>
              <a:rPr lang="en-US" b="1" u="sng" dirty="0" smtClean="0"/>
              <a:t>Supply chain management of food grains</a:t>
            </a:r>
            <a:r>
              <a:rPr lang="en-US" b="1" dirty="0" smtClean="0"/>
              <a:t> 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Supply chain management of food grains would be streamlined to ensure timely and equitable availability of food grains in all schools.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b="1" dirty="0" smtClean="0"/>
              <a:t>	</a:t>
            </a:r>
            <a:r>
              <a:rPr lang="en-US" b="1" u="sng" dirty="0" smtClean="0">
                <a:solidFill>
                  <a:srgbClr val="00B050"/>
                </a:solidFill>
              </a:rPr>
              <a:t>ATR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:-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  NAN supplies food grain  to implementing agencies through FPS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 Transportation of food grains up to PDS shops by NAN.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Provision to supply foodgrains one month in advance through e-RO for smooth implementation of the Scheme.</a:t>
            </a:r>
          </a:p>
          <a:p>
            <a:pPr marL="342900" indent="-342900" algn="just"/>
            <a:endParaRPr lang="en-US" dirty="0" smtClean="0">
              <a:solidFill>
                <a:srgbClr val="00B050"/>
              </a:solidFill>
            </a:endParaRPr>
          </a:p>
          <a:p>
            <a:pPr marL="342900" indent="-342900" algn="just"/>
            <a:endParaRPr lang="en-US" dirty="0" smtClean="0">
              <a:solidFill>
                <a:srgbClr val="FF0000"/>
              </a:solidFill>
            </a:endParaRPr>
          </a:p>
          <a:p>
            <a:pPr marL="342900" indent="-342900" algn="just"/>
            <a:endParaRPr lang="en-US" dirty="0" smtClean="0">
              <a:solidFill>
                <a:srgbClr val="FF0000"/>
              </a:solidFill>
            </a:endParaRPr>
          </a:p>
          <a:p>
            <a:pPr marL="342900" indent="-342900" algn="just"/>
            <a:endParaRPr lang="en-US" dirty="0" smtClean="0">
              <a:solidFill>
                <a:srgbClr val="00B050"/>
              </a:solidFill>
            </a:endParaRPr>
          </a:p>
          <a:p>
            <a:pPr marL="342900" indent="-342900" algn="just"/>
            <a:endParaRPr lang="en-US" dirty="0" smtClean="0">
              <a:solidFill>
                <a:srgbClr val="00B050"/>
              </a:solidFill>
            </a:endParaRPr>
          </a:p>
          <a:p>
            <a:pPr marL="342900" indent="-342900" algn="just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MDM PORTAL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smtClean="0"/>
              <a:t>The MDM Scheme is being implemented through MDM Portal created with the help of NIC, Bhopal</a:t>
            </a:r>
          </a:p>
          <a:p>
            <a:pPr algn="just"/>
            <a:r>
              <a:rPr lang="en-US" sz="2400" dirty="0" smtClean="0"/>
              <a:t>Cooking cost to SHG and honorarium to CCH is being electronically transferred to their respective bank accounts </a:t>
            </a:r>
          </a:p>
          <a:p>
            <a:pPr algn="just"/>
            <a:r>
              <a:rPr lang="en-US" sz="2400" dirty="0" smtClean="0"/>
              <a:t>Food grain is being allotted to SHG’s /Agencies through </a:t>
            </a:r>
            <a:r>
              <a:rPr lang="en-US" sz="2400" dirty="0" err="1" smtClean="0"/>
              <a:t>eRO</a:t>
            </a:r>
            <a:r>
              <a:rPr lang="en-US" sz="2400" dirty="0" smtClean="0"/>
              <a:t>.   Food grain is calculated school wise and sent to the government fair price shops (PDS) mapped with the concerned schools  through NAN Portal 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38100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990000"/>
                </a:solidFill>
                <a:latin typeface="Comic Sans MS" pitchFamily="66" charset="0"/>
              </a:rPr>
              <a:t>Distribution of Milk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85800" y="1716527"/>
            <a:ext cx="7315200" cy="349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 algn="just" defTabSz="455613">
              <a:lnSpc>
                <a:spcPct val="15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b="1" dirty="0" err="1" smtClean="0">
                <a:latin typeface="+mn-lt"/>
                <a:cs typeface="Times New Roman" pitchFamily="18" charset="0"/>
              </a:rPr>
              <a:t>Realising</a:t>
            </a:r>
            <a:r>
              <a:rPr lang="en-US" b="1" dirty="0" smtClean="0">
                <a:latin typeface="+mn-lt"/>
                <a:cs typeface="Times New Roman" pitchFamily="18" charset="0"/>
              </a:rPr>
              <a:t> the need of providing additional nutreint to children milk prepared from milk powder is being provided to children of primary schools and </a:t>
            </a:r>
            <a:r>
              <a:rPr lang="en-US" b="1" dirty="0" err="1" smtClean="0">
                <a:latin typeface="+mn-lt"/>
                <a:cs typeface="Times New Roman" pitchFamily="18" charset="0"/>
              </a:rPr>
              <a:t>Anganwadi</a:t>
            </a:r>
            <a:r>
              <a:rPr lang="en-US" b="1" dirty="0" smtClean="0">
                <a:latin typeface="+mn-lt"/>
                <a:cs typeface="Times New Roman" pitchFamily="18" charset="0"/>
              </a:rPr>
              <a:t>  from 15</a:t>
            </a:r>
            <a:r>
              <a:rPr lang="en-US" b="1" baseline="30000" dirty="0" smtClean="0">
                <a:latin typeface="+mn-lt"/>
                <a:cs typeface="Times New Roman" pitchFamily="18" charset="0"/>
              </a:rPr>
              <a:t>th</a:t>
            </a:r>
            <a:r>
              <a:rPr lang="en-US" b="1" dirty="0" smtClean="0">
                <a:latin typeface="+mn-lt"/>
                <a:cs typeface="Times New Roman" pitchFamily="18" charset="0"/>
              </a:rPr>
              <a:t> July 2015.</a:t>
            </a:r>
          </a:p>
          <a:p>
            <a:pPr marL="263525" indent="-263525" algn="just" defTabSz="455613">
              <a:lnSpc>
                <a:spcPct val="15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b="1" dirty="0" smtClean="0">
                <a:latin typeface="+mn-lt"/>
                <a:cs typeface="Times New Roman" pitchFamily="18" charset="0"/>
              </a:rPr>
              <a:t>Milk provided to children of primary schools 32.13 </a:t>
            </a:r>
            <a:r>
              <a:rPr lang="en-US" b="1" dirty="0" err="1" smtClean="0">
                <a:latin typeface="+mn-lt"/>
                <a:cs typeface="Times New Roman" pitchFamily="18" charset="0"/>
              </a:rPr>
              <a:t>lakh</a:t>
            </a:r>
            <a:r>
              <a:rPr lang="en-US" b="1" dirty="0" smtClean="0">
                <a:latin typeface="+mn-lt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+mn-lt"/>
                <a:cs typeface="Times New Roman" pitchFamily="18" charset="0"/>
              </a:rPr>
              <a:t>Anganwadi</a:t>
            </a:r>
            <a:r>
              <a:rPr lang="en-US" b="1" dirty="0" smtClean="0">
                <a:latin typeface="+mn-lt"/>
                <a:cs typeface="Times New Roman" pitchFamily="18" charset="0"/>
              </a:rPr>
              <a:t>  26.60 </a:t>
            </a:r>
            <a:r>
              <a:rPr lang="en-US" b="1" dirty="0" err="1" smtClean="0">
                <a:latin typeface="+mn-lt"/>
                <a:cs typeface="Times New Roman" pitchFamily="18" charset="0"/>
              </a:rPr>
              <a:t>lakh</a:t>
            </a:r>
            <a:r>
              <a:rPr lang="en-US" b="1" dirty="0" smtClean="0">
                <a:latin typeface="+mn-lt"/>
                <a:cs typeface="Times New Roman" pitchFamily="18" charset="0"/>
              </a:rPr>
              <a:t> for 2017-18</a:t>
            </a:r>
          </a:p>
          <a:p>
            <a:pPr marL="263525" indent="-263525" algn="just" defTabSz="455613">
              <a:lnSpc>
                <a:spcPct val="15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b="1" dirty="0" smtClean="0">
                <a:latin typeface="+mn-lt"/>
                <a:cs typeface="Times New Roman" pitchFamily="18" charset="0"/>
              </a:rPr>
              <a:t>100 ml milk prepared from 10 gm milk powder in five flavors Chocolate, Pineapple, rose, strawberry and </a:t>
            </a:r>
            <a:r>
              <a:rPr lang="en-US" b="1" dirty="0" err="1" smtClean="0">
                <a:latin typeface="+mn-lt"/>
                <a:cs typeface="Times New Roman" pitchFamily="18" charset="0"/>
              </a:rPr>
              <a:t>Elaichi</a:t>
            </a:r>
            <a:r>
              <a:rPr lang="en-US" b="1" dirty="0" smtClean="0">
                <a:latin typeface="+mn-lt"/>
                <a:cs typeface="Times New Roman" pitchFamily="18" charset="0"/>
              </a:rPr>
              <a:t> is being served to children three days in a week.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943600" y="62484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Jabalpur</a:t>
            </a:r>
            <a:endParaRPr lang="en-US" dirty="0"/>
          </a:p>
        </p:txBody>
      </p:sp>
      <p:pic>
        <p:nvPicPr>
          <p:cNvPr id="83970" name="Picture 2" descr="IMG-20160115-WA0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11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Bhopal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FD34-7484-48F5-BF78-8F69C067A8B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153400" y="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steno\Desktop\ppt\sausar inovetion\20150812_131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79248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3600" y="62484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Chindwara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38100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3200" b="1" dirty="0" err="1" smtClean="0">
                <a:solidFill>
                  <a:srgbClr val="990000"/>
                </a:solidFill>
                <a:latin typeface="Comic Sans MS" pitchFamily="66" charset="0"/>
              </a:rPr>
              <a:t>Swachch</a:t>
            </a:r>
            <a:r>
              <a:rPr lang="en-US" sz="3200" b="1" dirty="0" smtClean="0">
                <a:solidFill>
                  <a:srgbClr val="990000"/>
                </a:solidFill>
                <a:latin typeface="Comic Sans MS" pitchFamily="66" charset="0"/>
              </a:rPr>
              <a:t> Kitchen Shed Competition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295401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err="1" smtClean="0"/>
              <a:t>Swatchh</a:t>
            </a:r>
            <a:r>
              <a:rPr lang="en-US" sz="2000" dirty="0" smtClean="0"/>
              <a:t> Kitchen Shed Competition  is held  every year on the basis of certain paramenters and provison of first  three prizes of Rs. 50,000, 30,000 and 20,000  has been made.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This intervention has created healthy competition amongst various Stake holders viz. Schools , SHG , CCH ,etc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In the State MDM is mostly implemented by SHGs of poor and weaker sections women, About 77,095 SHG are working.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1445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351EDC"/>
                </a:solidFill>
                <a:latin typeface="Comic Sans MS" pitchFamily="66" charset="0"/>
              </a:rPr>
              <a:t>. </a:t>
            </a:r>
            <a:endParaRPr lang="en-US" b="1" dirty="0">
              <a:solidFill>
                <a:srgbClr val="351ED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7724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Harda</a:t>
            </a:r>
            <a:endParaRPr lang="en-US" dirty="0"/>
          </a:p>
        </p:txBody>
      </p:sp>
      <p:sp>
        <p:nvSpPr>
          <p:cNvPr id="8" name="Content Placeholder 44"/>
          <p:cNvSpPr txBox="1">
            <a:spLocks/>
          </p:cNvSpPr>
          <p:nvPr/>
        </p:nvSpPr>
        <p:spPr>
          <a:xfrm>
            <a:off x="-152397" y="279407"/>
            <a:ext cx="8139113" cy="6318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0" descr="MS Samardha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396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Ms Bandimuhadiya-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295400"/>
            <a:ext cx="434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1445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351EDC"/>
                </a:solidFill>
                <a:latin typeface="Comic Sans MS" pitchFamily="66" charset="0"/>
              </a:rPr>
              <a:t>. </a:t>
            </a:r>
            <a:endParaRPr lang="en-US" b="1" dirty="0">
              <a:solidFill>
                <a:srgbClr val="351ED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7724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Harda</a:t>
            </a:r>
            <a:endParaRPr lang="en-US" dirty="0"/>
          </a:p>
        </p:txBody>
      </p:sp>
      <p:sp>
        <p:nvSpPr>
          <p:cNvPr id="8" name="Content Placeholder 44"/>
          <p:cNvSpPr txBox="1">
            <a:spLocks/>
          </p:cNvSpPr>
          <p:nvPr/>
        </p:nvSpPr>
        <p:spPr>
          <a:xfrm>
            <a:off x="-152397" y="279407"/>
            <a:ext cx="8139113" cy="6318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 descr="MS Barja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MS Barj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447800"/>
            <a:ext cx="457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7162800" y="64468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B416A0F4-A746-4231-A03B-6B8E953BFC59}" type="slidenum">
              <a:rPr lang="en-US" sz="1400">
                <a:latin typeface="+mn-lt"/>
              </a:rPr>
              <a:pPr algn="r" eaLnBrk="1" hangingPunct="1">
                <a:defRPr/>
              </a:pPr>
              <a:t>47</a:t>
            </a:fld>
            <a:endParaRPr lang="en-US" sz="1400" dirty="0">
              <a:latin typeface="+mn-lt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1213962"/>
            <a:ext cx="883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38,163 schools have LPG connections. Rest of the schools LPG connections will be provided in the year 2018-19 depending upon the finances available 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2" descr="G:\photos\20140826_112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743201"/>
            <a:ext cx="43434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E:\vidhan sir\oct districts meetings\burahanpur photos\mdm\101MSDCF\Image0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2"/>
          <p:cNvSpPr txBox="1">
            <a:spLocks noChangeArrowheads="1"/>
          </p:cNvSpPr>
          <p:nvPr/>
        </p:nvSpPr>
        <p:spPr bwMode="auto">
          <a:xfrm>
            <a:off x="517525" y="649289"/>
            <a:ext cx="7788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Gas Connection</a:t>
            </a:r>
            <a:endParaRPr lang="en-US" sz="24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64008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Burahanpur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B3536AE9-6707-4699-8CA0-B3B8FEF0AEE3}" type="slidenum">
              <a:rPr lang="en-US" sz="1400">
                <a:latin typeface="+mn-lt"/>
              </a:rPr>
              <a:pPr algn="r" eaLnBrk="1" hangingPunct="1">
                <a:defRPr/>
              </a:pPr>
              <a:t>48</a:t>
            </a:fld>
            <a:endParaRPr lang="en-US" sz="1400">
              <a:latin typeface="+mn-lt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2400" y="1234441"/>
            <a:ext cx="8991600" cy="55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MAHILLA PANCH have been advised to supervise and monitor MDM in their village right from procurement of raw material to serving of meals to students.</a:t>
            </a: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§"/>
            </a:pPr>
            <a:endParaRPr lang="en-US" sz="3200" b="1" dirty="0" smtClean="0">
              <a:latin typeface="Comic Sans MS" pitchFamily="66" charset="0"/>
              <a:cs typeface="Arial" charset="0"/>
            </a:endParaRP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</a:pPr>
            <a:endParaRPr lang="en-US" sz="3200" b="1" dirty="0" smtClean="0">
              <a:latin typeface="Comic Sans MS" pitchFamily="66" charset="0"/>
              <a:cs typeface="Arial" charset="0"/>
            </a:endParaRP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§"/>
            </a:pPr>
            <a:endParaRPr lang="en-US" sz="2800" b="1" dirty="0" smtClean="0">
              <a:latin typeface="Comic Sans MS" pitchFamily="66" charset="0"/>
              <a:cs typeface="Arial" charset="0"/>
            </a:endParaRP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</a:pPr>
            <a:r>
              <a:rPr lang="en-US" sz="2800" b="1" dirty="0" smtClean="0">
                <a:latin typeface="Comic Sans MS" pitchFamily="66" charset="0"/>
                <a:cs typeface="Arial" charset="0"/>
              </a:rPr>
              <a:t> </a:t>
            </a: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</a:pPr>
            <a:endParaRPr lang="en-US" sz="2800" b="1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17528" y="649292"/>
            <a:ext cx="7788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 dirty="0" smtClean="0">
                <a:solidFill>
                  <a:srgbClr val="990000"/>
                </a:solidFill>
                <a:latin typeface="Comic Sans MS" pitchFamily="66" charset="0"/>
              </a:rPr>
              <a:t>Involvement of </a:t>
            </a:r>
            <a:r>
              <a:rPr lang="en-US" sz="2400" b="1" u="sng" dirty="0" err="1" smtClean="0">
                <a:solidFill>
                  <a:srgbClr val="990000"/>
                </a:solidFill>
                <a:latin typeface="Comic Sans MS" pitchFamily="66" charset="0"/>
              </a:rPr>
              <a:t>Mahilla</a:t>
            </a:r>
            <a:r>
              <a:rPr lang="en-US" sz="2400" b="1" u="sng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2400" b="1" u="sng" dirty="0" err="1" smtClean="0">
                <a:solidFill>
                  <a:srgbClr val="990000"/>
                </a:solidFill>
                <a:latin typeface="Comic Sans MS" pitchFamily="66" charset="0"/>
              </a:rPr>
              <a:t>Panch</a:t>
            </a:r>
            <a:endParaRPr lang="en-US" sz="2400" u="sng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B3536AE9-6707-4699-8CA0-B3B8FEF0AEE3}" type="slidenum">
              <a:rPr lang="en-US" sz="1400">
                <a:latin typeface="+mn-lt"/>
              </a:rPr>
              <a:pPr algn="r" eaLnBrk="1" hangingPunct="1">
                <a:defRPr/>
              </a:pPr>
              <a:t>49</a:t>
            </a:fld>
            <a:endParaRPr lang="en-US" sz="1400">
              <a:latin typeface="+mn-lt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2400" y="1234442"/>
            <a:ext cx="8991600" cy="494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</a:pPr>
            <a:endParaRPr lang="en-US" sz="3200" b="1" dirty="0" smtClean="0">
              <a:latin typeface="Comic Sans MS" pitchFamily="66" charset="0"/>
              <a:cs typeface="Arial" charset="0"/>
            </a:endParaRP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3200" b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September, is celebrated as </a:t>
            </a:r>
            <a:r>
              <a:rPr lang="en-US" sz="3200" b="1" dirty="0" err="1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Abhilekh</a:t>
            </a:r>
            <a:r>
              <a:rPr lang="en-US" sz="3200" b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Sandharan</a:t>
            </a:r>
            <a:r>
              <a:rPr lang="en-US" sz="3200" b="1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 Month for the verification of  records and SHG’s.</a:t>
            </a: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</a:pPr>
            <a:endParaRPr lang="en-US" sz="3200" b="1" dirty="0" smtClean="0">
              <a:latin typeface="Comic Sans MS" pitchFamily="66" charset="0"/>
              <a:cs typeface="Arial" charset="0"/>
            </a:endParaRP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§"/>
            </a:pPr>
            <a:endParaRPr lang="en-US" sz="2800" b="1" dirty="0" smtClean="0">
              <a:latin typeface="Comic Sans MS" pitchFamily="66" charset="0"/>
              <a:cs typeface="Arial" charset="0"/>
            </a:endParaRP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</a:pPr>
            <a:r>
              <a:rPr lang="en-US" sz="2800" b="1" dirty="0" smtClean="0">
                <a:latin typeface="Comic Sans MS" pitchFamily="66" charset="0"/>
                <a:cs typeface="Arial" charset="0"/>
              </a:rPr>
              <a:t> </a:t>
            </a: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</a:pPr>
            <a:endParaRPr lang="en-US" sz="2800" b="1" dirty="0" smtClean="0">
              <a:latin typeface="Comic Sans MS" pitchFamily="66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7528" y="649292"/>
            <a:ext cx="7788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u="sng" dirty="0" smtClean="0">
                <a:solidFill>
                  <a:srgbClr val="990000"/>
                </a:solidFill>
                <a:latin typeface="Comic Sans MS" pitchFamily="66" charset="0"/>
              </a:rPr>
              <a:t>Book Keeping </a:t>
            </a:r>
            <a:endParaRPr lang="en-US" sz="2400" u="sng" dirty="0">
              <a:solidFill>
                <a:srgbClr val="99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B3536AE9-6707-4699-8CA0-B3B8FEF0AEE3}" type="slidenum">
              <a:rPr lang="en-US" sz="1400">
                <a:latin typeface="+mn-lt"/>
              </a:rPr>
              <a:pPr algn="r" eaLnBrk="1" hangingPunct="1">
                <a:defRPr/>
              </a:pPr>
              <a:t>5</a:t>
            </a:fld>
            <a:endParaRPr lang="en-US" sz="14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19200"/>
            <a:ext cx="861060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 startAt="3"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LPG Connections in the Schools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At least 60% of the schools will have LPG connections during 2017-18.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ATR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:-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38,163 schools have LPG connections. 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Rest of the schools LPG connections will be provided in the year 2018-19 depending upon the finances available .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9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Less coverage of children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Necessary steps would be taken to improve coverage of children against enrollment. </a:t>
            </a:r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ATR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:- Efforts are on to improved coverage of children and retention  by sensitization of PRI institutions. Regular  agenda in Gram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Sabha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meetings .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858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Cont....</a:t>
            </a:r>
            <a:endParaRPr lang="en-IN" sz="2400" b="1" kern="0" dirty="0" smtClean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1445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351EDC"/>
                </a:solidFill>
                <a:latin typeface="Comic Sans MS" pitchFamily="66" charset="0"/>
              </a:rPr>
              <a:t>. </a:t>
            </a:r>
            <a:endParaRPr lang="en-US" b="1" dirty="0">
              <a:solidFill>
                <a:srgbClr val="351ED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7724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Khargone</a:t>
            </a:r>
            <a:endParaRPr lang="en-US" dirty="0"/>
          </a:p>
        </p:txBody>
      </p:sp>
      <p:sp>
        <p:nvSpPr>
          <p:cNvPr id="8" name="Content Placeholder 44"/>
          <p:cNvSpPr txBox="1">
            <a:spLocks/>
          </p:cNvSpPr>
          <p:nvPr/>
        </p:nvSpPr>
        <p:spPr>
          <a:xfrm>
            <a:off x="-152397" y="279407"/>
            <a:ext cx="8139113" cy="6318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9" descr="C:\Documents and Settings\new\Desktop\29.1.16\lekh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403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100_106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0" y="1524000"/>
            <a:ext cx="4267200" cy="45720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7162800" y="64468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1DDF4C05-07ED-43CC-9DE5-F0212464455C}" type="slidenum">
              <a:rPr lang="en-US" sz="1400">
                <a:latin typeface="+mn-lt"/>
              </a:rPr>
              <a:pPr algn="r" eaLnBrk="1" hangingPunct="1">
                <a:defRPr/>
              </a:pPr>
              <a:t>51</a:t>
            </a:fld>
            <a:endParaRPr lang="en-US" sz="1400" dirty="0">
              <a:latin typeface="+mn-lt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0" y="1143001"/>
            <a:ext cx="88392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2200" b="1" dirty="0">
                <a:latin typeface="Comic Sans MS" pitchFamily="66" charset="0"/>
                <a:cs typeface="Arial" charset="0"/>
              </a:rPr>
              <a:t>Dining </a:t>
            </a:r>
            <a:r>
              <a:rPr lang="en-US" sz="2200" b="1" dirty="0" smtClean="0">
                <a:latin typeface="Comic Sans MS" pitchFamily="66" charset="0"/>
                <a:cs typeface="Arial" charset="0"/>
              </a:rPr>
              <a:t>Halls </a:t>
            </a:r>
            <a:r>
              <a:rPr lang="en-US" sz="2200" b="1" dirty="0">
                <a:latin typeface="Comic Sans MS" pitchFamily="66" charset="0"/>
                <a:cs typeface="Arial" charset="0"/>
              </a:rPr>
              <a:t>have been constructed in some of the districts of Madhya Pradesh </a:t>
            </a:r>
            <a:r>
              <a:rPr lang="en-US" sz="2200" b="1" dirty="0" smtClean="0">
                <a:latin typeface="Comic Sans MS" pitchFamily="66" charset="0"/>
                <a:cs typeface="Arial" charset="0"/>
              </a:rPr>
              <a:t>by convergence with BRGF, Finance Commission etc. </a:t>
            </a:r>
            <a:endParaRPr lang="en-US" sz="22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46084" name="Picture 2" descr="C:\Users\ajay sir\Desktop\ppt\13-06-14\GWALIOR PHOTOS\MDM Dining Hall PIC\P218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97164"/>
            <a:ext cx="403860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2" descr="C:\Users\ajay sir\Desktop\puri ppt\photos\IMG-20150108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697164"/>
            <a:ext cx="45720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2"/>
          <p:cNvSpPr txBox="1">
            <a:spLocks noChangeArrowheads="1"/>
          </p:cNvSpPr>
          <p:nvPr/>
        </p:nvSpPr>
        <p:spPr bwMode="auto">
          <a:xfrm>
            <a:off x="517525" y="649289"/>
            <a:ext cx="7788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Dinning Hall</a:t>
            </a:r>
            <a:endParaRPr lang="en-US" sz="24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Harda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Gwalior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7162800" y="64468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17322AEC-CB83-4D45-981F-C705A5216181}" type="slidenum">
              <a:rPr lang="en-US" sz="1400">
                <a:latin typeface="+mn-lt"/>
              </a:rPr>
              <a:pPr algn="r" eaLnBrk="1" hangingPunct="1">
                <a:defRPr/>
              </a:pPr>
              <a:t>52</a:t>
            </a:fld>
            <a:endParaRPr lang="en-US" sz="1400" dirty="0">
              <a:latin typeface="+mn-lt"/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00026" y="1235076"/>
            <a:ext cx="8639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  <a:buFont typeface="Wingdings" pitchFamily="2" charset="2"/>
              <a:buChar char="§"/>
            </a:pPr>
            <a:r>
              <a:rPr lang="en-US" sz="2000" b="1" dirty="0">
                <a:latin typeface="Comic Sans MS" pitchFamily="66" charset="0"/>
                <a:cs typeface="Arial" charset="0"/>
              </a:rPr>
              <a:t>Under </a:t>
            </a:r>
            <a:r>
              <a:rPr lang="en-US" sz="2000" b="1" dirty="0" err="1" smtClean="0">
                <a:latin typeface="Comic Sans MS" pitchFamily="66" charset="0"/>
                <a:cs typeface="Arial" charset="0"/>
              </a:rPr>
              <a:t>Panch</a:t>
            </a:r>
            <a:r>
              <a:rPr lang="en-US" sz="20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n-US" sz="2000" b="1" dirty="0" err="1">
                <a:latin typeface="Comic Sans MS" pitchFamily="66" charset="0"/>
                <a:cs typeface="Arial" charset="0"/>
              </a:rPr>
              <a:t>Parmeshwar</a:t>
            </a:r>
            <a:r>
              <a:rPr lang="en-US" sz="2000" b="1" dirty="0">
                <a:latin typeface="Comic Sans MS" pitchFamily="66" charset="0"/>
                <a:cs typeface="Arial" charset="0"/>
              </a:rPr>
              <a:t> Scheme hand wash units have been constructed in various </a:t>
            </a:r>
            <a:r>
              <a:rPr lang="en-US" sz="2000" b="1" dirty="0" smtClean="0">
                <a:latin typeface="Comic Sans MS" pitchFamily="66" charset="0"/>
                <a:cs typeface="Arial" charset="0"/>
              </a:rPr>
              <a:t>schools and the same is being promoted across the state.</a:t>
            </a:r>
            <a:endParaRPr lang="en-US" sz="2000" b="1" dirty="0">
              <a:latin typeface="Comic Sans MS" pitchFamily="66" charset="0"/>
              <a:cs typeface="Arial" charset="0"/>
            </a:endParaRP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</a:pPr>
            <a:r>
              <a:rPr lang="en-US" sz="2000" b="1" dirty="0">
                <a:latin typeface="Comic Sans MS" pitchFamily="66" charset="0"/>
                <a:cs typeface="Arial" charset="0"/>
              </a:rPr>
              <a:t> </a:t>
            </a:r>
          </a:p>
          <a:p>
            <a:pPr marL="263525" indent="-263525" algn="just" defTabSz="455613">
              <a:lnSpc>
                <a:spcPct val="120000"/>
              </a:lnSpc>
              <a:spcBef>
                <a:spcPct val="5000"/>
              </a:spcBef>
              <a:spcAft>
                <a:spcPct val="10000"/>
              </a:spcAft>
            </a:pPr>
            <a:endParaRPr lang="en-US" sz="2000" b="1" dirty="0">
              <a:latin typeface="Comic Sans MS" pitchFamily="66" charset="0"/>
              <a:cs typeface="Arial" charset="0"/>
            </a:endParaRPr>
          </a:p>
        </p:txBody>
      </p:sp>
      <p:pic>
        <p:nvPicPr>
          <p:cNvPr id="6" name="Picture 5" descr="PHOTO -4.jpg"/>
          <p:cNvPicPr>
            <a:picLocks noChangeAspect="1"/>
          </p:cNvPicPr>
          <p:nvPr/>
        </p:nvPicPr>
        <p:blipFill>
          <a:blip r:embed="rId3" cstate="print"/>
          <a:srcRect l="1525" t="1086" r="2714" b="52198"/>
          <a:stretch>
            <a:fillRect/>
          </a:stretch>
        </p:blipFill>
        <p:spPr>
          <a:xfrm>
            <a:off x="4648200" y="3124201"/>
            <a:ext cx="4038600" cy="341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9" name="Picture 6" descr="Photo13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63875"/>
            <a:ext cx="43434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2"/>
          <p:cNvSpPr txBox="1">
            <a:spLocks noChangeArrowheads="1"/>
          </p:cNvSpPr>
          <p:nvPr/>
        </p:nvSpPr>
        <p:spPr bwMode="auto">
          <a:xfrm>
            <a:off x="517525" y="649289"/>
            <a:ext cx="7788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Wash Unit</a:t>
            </a:r>
            <a:endParaRPr lang="en-US" sz="24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6248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Harda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228600" y="1308100"/>
            <a:ext cx="8686800" cy="220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 algn="just" eaLnBrk="1" hangingPunct="1">
              <a:lnSpc>
                <a:spcPct val="110000"/>
              </a:lnSpc>
              <a:buFontTx/>
              <a:buChar char="•"/>
            </a:pPr>
            <a:r>
              <a:rPr lang="en-US" sz="2400" b="1" dirty="0" smtClean="0">
                <a:latin typeface="Comic Sans MS" pitchFamily="66" charset="0"/>
              </a:rPr>
              <a:t>Roster has been prescribed for Mother’s of the students of the school for monitoring of the </a:t>
            </a:r>
            <a:r>
              <a:rPr lang="en-US" sz="2400" b="1" dirty="0" err="1" smtClean="0">
                <a:latin typeface="Comic Sans MS" pitchFamily="66" charset="0"/>
              </a:rPr>
              <a:t>programme</a:t>
            </a:r>
            <a:r>
              <a:rPr lang="en-US" sz="2400" b="1" dirty="0" smtClean="0">
                <a:latin typeface="Comic Sans MS" pitchFamily="66" charset="0"/>
              </a:rPr>
              <a:t> and  </a:t>
            </a:r>
            <a:r>
              <a:rPr lang="en-US" sz="2400" b="1" dirty="0">
                <a:latin typeface="Comic Sans MS" pitchFamily="66" charset="0"/>
              </a:rPr>
              <a:t>tasting of </a:t>
            </a:r>
            <a:r>
              <a:rPr lang="en-US" sz="2400" b="1" dirty="0" smtClean="0">
                <a:latin typeface="Comic Sans MS" pitchFamily="66" charset="0"/>
              </a:rPr>
              <a:t>meals.</a:t>
            </a:r>
            <a:endParaRPr lang="en-US" sz="2400" b="1" dirty="0">
              <a:latin typeface="Comic Sans MS" pitchFamily="66" charset="0"/>
            </a:endParaRPr>
          </a:p>
          <a:p>
            <a:pPr marL="465138" indent="-465138" algn="just" eaLnBrk="1" hangingPunct="1">
              <a:lnSpc>
                <a:spcPct val="110000"/>
              </a:lnSpc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School Teachers </a:t>
            </a:r>
            <a:r>
              <a:rPr lang="en-US" sz="2400" b="1" dirty="0" smtClean="0">
                <a:latin typeface="Comic Sans MS" pitchFamily="66" charset="0"/>
              </a:rPr>
              <a:t>are also required to taste the meals before it is served to students on regular basis.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517525" y="649289"/>
            <a:ext cx="7788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Mother Roster</a:t>
            </a:r>
            <a:endParaRPr lang="en-US" sz="24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48132" name="Picture 2" descr="C:\Users\ajay sir\Desktop\puri ppt\photos\IMG-20150108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703639"/>
            <a:ext cx="40386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2" descr="C:\Users\ajay sir\Desktop\puri ppt\photos\IMG-20150108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03638"/>
            <a:ext cx="426720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62484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Burahanpur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8316FD34-7484-48F5-BF78-8F69C067A8B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teno\Desktop\ppt\sausar inovetion\20150812_13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818" y="868680"/>
            <a:ext cx="3993583" cy="598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teno\Desktop\ppt\sausar inovetion\20150812_125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99" y="868680"/>
            <a:ext cx="4890100" cy="598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en-I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Food and Milk Sample</a:t>
            </a:r>
            <a:endParaRPr lang="en-I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62484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Chindwara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8316FD34-7484-48F5-BF78-8F69C067A8B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28600" y="1308101"/>
            <a:ext cx="84582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 algn="just" eaLnBrk="1" hangingPunct="1">
              <a:lnSpc>
                <a:spcPct val="110000"/>
              </a:lnSpc>
              <a:buFontTx/>
              <a:buChar char="•"/>
            </a:pPr>
            <a:r>
              <a:rPr lang="en-US" b="1" dirty="0">
                <a:latin typeface="Comic Sans MS" pitchFamily="66" charset="0"/>
              </a:rPr>
              <a:t>Mid Day Meal Sample is kept for 24 hrs in a sealed </a:t>
            </a:r>
            <a:r>
              <a:rPr lang="en-US" b="1" dirty="0" err="1">
                <a:latin typeface="Comic Sans MS" pitchFamily="66" charset="0"/>
              </a:rPr>
              <a:t>tiffin</a:t>
            </a:r>
            <a:r>
              <a:rPr lang="en-US" b="1" dirty="0">
                <a:latin typeface="Comic Sans MS" pitchFamily="66" charset="0"/>
              </a:rPr>
              <a:t> in every </a:t>
            </a:r>
            <a:r>
              <a:rPr lang="en-US" b="1" dirty="0" smtClean="0">
                <a:latin typeface="Comic Sans MS" pitchFamily="66" charset="0"/>
              </a:rPr>
              <a:t>school every day.</a:t>
            </a:r>
            <a:endParaRPr lang="en-US" b="1" dirty="0">
              <a:latin typeface="Comic Sans MS" pitchFamily="66" charset="0"/>
            </a:endParaRPr>
          </a:p>
          <a:p>
            <a:pPr marL="465138" indent="-465138" algn="just" eaLnBrk="1" hangingPunct="1">
              <a:lnSpc>
                <a:spcPct val="110000"/>
              </a:lnSpc>
            </a:pPr>
            <a:endParaRPr lang="en-US" b="1" dirty="0">
              <a:latin typeface="Comic Sans MS" pitchFamily="66" charset="0"/>
            </a:endParaRPr>
          </a:p>
        </p:txBody>
      </p:sp>
      <p:pic>
        <p:nvPicPr>
          <p:cNvPr id="49155" name="Picture 2" descr="K:\DCIM\101MSDCF\DSC02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39964"/>
            <a:ext cx="38862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5"/>
          <p:cNvSpPr txBox="1">
            <a:spLocks noChangeArrowheads="1"/>
          </p:cNvSpPr>
          <p:nvPr/>
        </p:nvSpPr>
        <p:spPr bwMode="auto">
          <a:xfrm>
            <a:off x="457200" y="6354764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District : Hoshangabad and Khargone</a:t>
            </a:r>
          </a:p>
        </p:txBody>
      </p:sp>
      <p:pic>
        <p:nvPicPr>
          <p:cNvPr id="49157" name="Picture 2" descr="C:\Users\ajay sir\Desktop\puri ppt\photos\IMG-20150108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39964"/>
            <a:ext cx="44958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2"/>
          <p:cNvSpPr txBox="1">
            <a:spLocks noChangeArrowheads="1"/>
          </p:cNvSpPr>
          <p:nvPr/>
        </p:nvSpPr>
        <p:spPr bwMode="auto">
          <a:xfrm>
            <a:off x="517525" y="649289"/>
            <a:ext cx="7788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400" b="1">
                <a:solidFill>
                  <a:srgbClr val="990000"/>
                </a:solidFill>
                <a:latin typeface="Comic Sans MS" pitchFamily="66" charset="0"/>
              </a:rPr>
              <a:t>Continue….(6)</a:t>
            </a:r>
            <a:endParaRPr lang="en-US" sz="240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FD34-7484-48F5-BF78-8F69C067A8B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228600" y="1308101"/>
            <a:ext cx="84582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465138" algn="just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b="1" dirty="0" err="1">
                <a:latin typeface="Comic Sans MS" pitchFamily="66" charset="0"/>
              </a:rPr>
              <a:t>Agmark</a:t>
            </a:r>
            <a:r>
              <a:rPr lang="en-US" b="1" dirty="0">
                <a:latin typeface="Comic Sans MS" pitchFamily="66" charset="0"/>
              </a:rPr>
              <a:t> Brand </a:t>
            </a:r>
            <a:r>
              <a:rPr lang="en-US" b="1" dirty="0" smtClean="0">
                <a:latin typeface="Comic Sans MS" pitchFamily="66" charset="0"/>
              </a:rPr>
              <a:t>Spices, Oil etc </a:t>
            </a:r>
            <a:r>
              <a:rPr lang="en-US" b="1" dirty="0">
                <a:latin typeface="Comic Sans MS" pitchFamily="66" charset="0"/>
              </a:rPr>
              <a:t>to be used only in MDM.</a:t>
            </a:r>
          </a:p>
          <a:p>
            <a:pPr marL="465138" indent="-465138" algn="just" eaLnBrk="1" hangingPunct="1">
              <a:lnSpc>
                <a:spcPct val="110000"/>
              </a:lnSpc>
              <a:buFontTx/>
              <a:buChar char="•"/>
            </a:pPr>
            <a:endParaRPr lang="en-US" b="1" dirty="0">
              <a:latin typeface="Comic Sans MS" pitchFamily="66" charset="0"/>
            </a:endParaRPr>
          </a:p>
        </p:txBody>
      </p:sp>
      <p:pic>
        <p:nvPicPr>
          <p:cNvPr id="50179" name="Picture 2" descr="C:\Users\ajay sir\Desktop\puri ppt\photos\IMG-20150108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74839"/>
            <a:ext cx="41910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457200" y="6354764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District : Khargone</a:t>
            </a:r>
          </a:p>
        </p:txBody>
      </p:sp>
      <p:sp>
        <p:nvSpPr>
          <p:cNvPr id="50182" name="Text Box 2"/>
          <p:cNvSpPr txBox="1">
            <a:spLocks noChangeArrowheads="1"/>
          </p:cNvSpPr>
          <p:nvPr/>
        </p:nvSpPr>
        <p:spPr bwMode="auto">
          <a:xfrm>
            <a:off x="517525" y="649289"/>
            <a:ext cx="7788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 dirty="0" smtClean="0">
                <a:solidFill>
                  <a:srgbClr val="990000"/>
                </a:solidFill>
                <a:latin typeface="Comic Sans MS" pitchFamily="66" charset="0"/>
              </a:rPr>
              <a:t>Quality Control</a:t>
            </a:r>
            <a:endParaRPr lang="en-US" sz="2400" dirty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7" name="Picture 6" descr="10928572_794024253979379_144099468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495800" y="1752600"/>
            <a:ext cx="4419600" cy="4572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6FD34-7484-48F5-BF78-8F69C067A8B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1" y="533400"/>
            <a:ext cx="5381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u="sng" dirty="0" smtClean="0">
                <a:solidFill>
                  <a:srgbClr val="C00000"/>
                </a:solidFill>
              </a:rPr>
              <a:t>Motivation  for Cooks &amp; SHG's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6" name="Picture 5" descr="G:\MDM PHOTO 2014-15\MDM Photo 2012-13\DSC_03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88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MDM PHOTO 2014-15\MDM Photo 2012-13\DSC_03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764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E7058-5979-41AD-9DB5-39D96F1DF5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1445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351EDC"/>
                </a:solidFill>
                <a:latin typeface="Comic Sans MS" pitchFamily="66" charset="0"/>
              </a:rPr>
              <a:t>. </a:t>
            </a:r>
            <a:endParaRPr lang="en-US" b="1" dirty="0">
              <a:solidFill>
                <a:srgbClr val="351ED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772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Neemuch</a:t>
            </a:r>
            <a:r>
              <a:rPr lang="en-US" dirty="0" smtClean="0"/>
              <a:t> &amp; </a:t>
            </a:r>
            <a:r>
              <a:rPr lang="en-US" dirty="0" err="1" smtClean="0"/>
              <a:t>Harda</a:t>
            </a:r>
            <a:endParaRPr lang="en-US" dirty="0"/>
          </a:p>
        </p:txBody>
      </p:sp>
      <p:sp>
        <p:nvSpPr>
          <p:cNvPr id="8" name="Content Placeholder 44"/>
          <p:cNvSpPr txBox="1">
            <a:spLocks/>
          </p:cNvSpPr>
          <p:nvPr/>
        </p:nvSpPr>
        <p:spPr>
          <a:xfrm>
            <a:off x="-152397" y="279404"/>
            <a:ext cx="8139113" cy="6318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8100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990000"/>
                </a:solidFill>
                <a:latin typeface="Comic Sans MS" pitchFamily="66" charset="0"/>
              </a:rPr>
              <a:t>Some More Photos</a:t>
            </a:r>
          </a:p>
        </p:txBody>
      </p:sp>
      <p:pic>
        <p:nvPicPr>
          <p:cNvPr id="12" name="Picture 11" descr="IMG_20160126_09365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403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G-20151008-WA00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47800"/>
            <a:ext cx="4200525" cy="480060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jay sir\Desktop\photos\DSC_1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17320"/>
            <a:ext cx="4419600" cy="51206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77724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Gwalior</a:t>
            </a:r>
            <a:endParaRPr lang="en-US" dirty="0"/>
          </a:p>
        </p:txBody>
      </p:sp>
      <p:pic>
        <p:nvPicPr>
          <p:cNvPr id="7" name="Picture 2" descr="C:\Users\ajay sir\Desktop\photos\DSC03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17320"/>
            <a:ext cx="419100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B3536AE9-6707-4699-8CA0-B3B8FEF0AEE3}" type="slidenum">
              <a:rPr lang="en-US" sz="1400">
                <a:latin typeface="+mn-lt"/>
              </a:rPr>
              <a:pPr algn="r" eaLnBrk="1" hangingPunct="1">
                <a:defRPr/>
              </a:pPr>
              <a:t>6</a:t>
            </a:fld>
            <a:endParaRPr lang="en-US" sz="14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2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US" sz="1600" b="1" dirty="0" smtClean="0"/>
              <a:t>5. </a:t>
            </a:r>
            <a:r>
              <a:rPr lang="en-US" sz="1600" b="1" u="sng" dirty="0" smtClean="0"/>
              <a:t>Payment of honorarium to Cook-cum-helpers</a:t>
            </a:r>
            <a:r>
              <a:rPr lang="en-US" sz="1600" dirty="0" smtClean="0"/>
              <a:t> </a:t>
            </a:r>
            <a:r>
              <a:rPr lang="en-US" sz="1600" b="1" u="sng" dirty="0" smtClean="0"/>
              <a:t>: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accounts of all cook-cum-helpers have  been opened and their honorarium is being electronically transferred in their respective accounts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u="sng" dirty="0" smtClean="0">
                <a:solidFill>
                  <a:srgbClr val="00B050"/>
                </a:solidFill>
              </a:rPr>
              <a:t>ATR</a:t>
            </a:r>
            <a:r>
              <a:rPr lang="en-US" sz="1600" b="1" dirty="0" smtClean="0">
                <a:solidFill>
                  <a:srgbClr val="00B050"/>
                </a:solidFill>
              </a:rPr>
              <a:t>:- Complied.</a:t>
            </a:r>
          </a:p>
          <a:p>
            <a:pPr marL="342900" indent="-342900" algn="just">
              <a:lnSpc>
                <a:spcPct val="150000"/>
              </a:lnSpc>
            </a:pPr>
            <a:endParaRPr lang="en-US" sz="1600" b="1" u="sng" dirty="0" smtClean="0">
              <a:solidFill>
                <a:srgbClr val="00B050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sz="1600" b="1" dirty="0" smtClean="0"/>
              <a:t>6. </a:t>
            </a:r>
            <a:r>
              <a:rPr lang="en-US" sz="1600" b="1" u="sng" dirty="0" smtClean="0"/>
              <a:t>Construction of Kitchen-cum-stores</a:t>
            </a:r>
            <a:r>
              <a:rPr lang="en-US" sz="1600" b="1" dirty="0" smtClean="0"/>
              <a:t> :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 the sanctioned kitchen-cum-stores would be constructed by 31 March 2019.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	</a:t>
            </a:r>
            <a:r>
              <a:rPr lang="en-US" sz="1600" b="1" u="sng" dirty="0" smtClean="0">
                <a:solidFill>
                  <a:srgbClr val="00B050"/>
                </a:solidFill>
              </a:rPr>
              <a:t>ATR</a:t>
            </a:r>
            <a:r>
              <a:rPr lang="en-US" sz="1600" b="1" dirty="0" smtClean="0">
                <a:solidFill>
                  <a:srgbClr val="00B050"/>
                </a:solidFill>
              </a:rPr>
              <a:t>:- Construction of 4778 Kitchen sheds are in progress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just">
              <a:lnSpc>
                <a:spcPct val="150000"/>
              </a:lnSpc>
            </a:pPr>
            <a:endParaRPr lang="en-US" sz="1600" b="1" dirty="0" smtClean="0">
              <a:solidFill>
                <a:srgbClr val="00B050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sz="1600" b="1" dirty="0" smtClean="0"/>
              <a:t>7. </a:t>
            </a:r>
            <a:r>
              <a:rPr lang="en-US" sz="1600" b="1" u="sng" dirty="0" smtClean="0"/>
              <a:t>Payment to </a:t>
            </a:r>
            <a:r>
              <a:rPr lang="en-US" sz="1600" b="1" u="sng" dirty="0" err="1" smtClean="0"/>
              <a:t>Nagrik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Apoorti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Nigaam</a:t>
            </a:r>
            <a:r>
              <a:rPr lang="en-US" sz="1600" b="1" dirty="0" smtClean="0"/>
              <a:t> :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Payment of food grains pending bills </a:t>
            </a:r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wlll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be made to NAN before 31 March, 2019.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u="sng" dirty="0" smtClean="0">
                <a:solidFill>
                  <a:srgbClr val="00B050"/>
                </a:solidFill>
              </a:rPr>
              <a:t>ATR</a:t>
            </a:r>
            <a:r>
              <a:rPr lang="en-US" sz="1600" b="1" dirty="0" smtClean="0">
                <a:solidFill>
                  <a:srgbClr val="00B050"/>
                </a:solidFill>
              </a:rPr>
              <a:t>:-  Outstanding bills of Rs. 1284.06 </a:t>
            </a:r>
            <a:r>
              <a:rPr lang="en-US" sz="1600" b="1" dirty="0" err="1" smtClean="0">
                <a:solidFill>
                  <a:srgbClr val="00B050"/>
                </a:solidFill>
              </a:rPr>
              <a:t>lakhs</a:t>
            </a:r>
            <a:r>
              <a:rPr lang="en-US" sz="1600" b="1" dirty="0" smtClean="0">
                <a:solidFill>
                  <a:srgbClr val="00B050"/>
                </a:solidFill>
              </a:rPr>
              <a:t>  </a:t>
            </a:r>
            <a:r>
              <a:rPr lang="en-US" sz="1600" b="1" dirty="0" err="1" smtClean="0">
                <a:solidFill>
                  <a:srgbClr val="00B050"/>
                </a:solidFill>
              </a:rPr>
              <a:t>pending.as</a:t>
            </a:r>
            <a:r>
              <a:rPr lang="en-US" sz="1600" b="1" dirty="0" smtClean="0">
                <a:solidFill>
                  <a:srgbClr val="00B050"/>
                </a:solidFill>
              </a:rPr>
              <a:t> on date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1600" dirty="0" smtClean="0">
              <a:solidFill>
                <a:srgbClr val="00B050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8600" y="6858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kern="0" dirty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Cont....</a:t>
            </a:r>
            <a:endParaRPr lang="en-IN" sz="2400" b="1" kern="0" dirty="0" smtClean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1445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351EDC"/>
                </a:solidFill>
                <a:latin typeface="Comic Sans MS" pitchFamily="66" charset="0"/>
              </a:rPr>
              <a:t>. </a:t>
            </a:r>
            <a:endParaRPr lang="en-US" b="1" dirty="0">
              <a:solidFill>
                <a:srgbClr val="351ED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7724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Chindwara</a:t>
            </a:r>
            <a:endParaRPr lang="en-US" dirty="0"/>
          </a:p>
        </p:txBody>
      </p:sp>
      <p:sp>
        <p:nvSpPr>
          <p:cNvPr id="8" name="Content Placeholder 44"/>
          <p:cNvSpPr txBox="1">
            <a:spLocks/>
          </p:cNvSpPr>
          <p:nvPr/>
        </p:nvSpPr>
        <p:spPr>
          <a:xfrm>
            <a:off x="-152397" y="279407"/>
            <a:ext cx="8139113" cy="6318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8100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990000"/>
                </a:solidFill>
                <a:latin typeface="Comic Sans MS" pitchFamily="66" charset="0"/>
              </a:rPr>
              <a:t>Some More Photos</a:t>
            </a:r>
          </a:p>
        </p:txBody>
      </p:sp>
      <p:pic>
        <p:nvPicPr>
          <p:cNvPr id="10" name="Picture 9" descr="C:\Users\steno\Desktop\New folder (2)\8888888\IMG-20150930-WA016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2" y="1447800"/>
            <a:ext cx="83057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1445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351EDC"/>
                </a:solidFill>
                <a:latin typeface="Comic Sans MS" pitchFamily="66" charset="0"/>
              </a:rPr>
              <a:t>. </a:t>
            </a:r>
            <a:endParaRPr lang="en-US" b="1" dirty="0">
              <a:solidFill>
                <a:srgbClr val="351ED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7724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Jabalpur</a:t>
            </a:r>
            <a:endParaRPr lang="en-US" dirty="0"/>
          </a:p>
        </p:txBody>
      </p:sp>
      <p:sp>
        <p:nvSpPr>
          <p:cNvPr id="8" name="Content Placeholder 44"/>
          <p:cNvSpPr txBox="1">
            <a:spLocks/>
          </p:cNvSpPr>
          <p:nvPr/>
        </p:nvSpPr>
        <p:spPr>
          <a:xfrm>
            <a:off x="-152397" y="279407"/>
            <a:ext cx="8139113" cy="6318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8100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990000"/>
                </a:solidFill>
                <a:latin typeface="Comic Sans MS" pitchFamily="66" charset="0"/>
              </a:rPr>
              <a:t>Health </a:t>
            </a:r>
            <a:r>
              <a:rPr lang="en-US" sz="3200" b="1" dirty="0" err="1" smtClean="0">
                <a:solidFill>
                  <a:srgbClr val="990000"/>
                </a:solidFill>
                <a:latin typeface="Comic Sans MS" pitchFamily="66" charset="0"/>
              </a:rPr>
              <a:t>Chek</a:t>
            </a:r>
            <a:r>
              <a:rPr lang="en-US" sz="3200" b="1" dirty="0" smtClean="0">
                <a:solidFill>
                  <a:srgbClr val="990000"/>
                </a:solidFill>
                <a:latin typeface="Comic Sans MS" pitchFamily="66" charset="0"/>
              </a:rPr>
              <a:t>-ups</a:t>
            </a:r>
          </a:p>
        </p:txBody>
      </p:sp>
      <p:pic>
        <p:nvPicPr>
          <p:cNvPr id="10" name="Picture 9" descr="IMG-20140801-WA003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IMG-20140801-WA003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447800"/>
            <a:ext cx="4267200" cy="51816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239000" y="6477000"/>
            <a:ext cx="1905000" cy="381000"/>
          </a:xfrm>
        </p:spPr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1445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351EDC"/>
                </a:solidFill>
                <a:latin typeface="Comic Sans MS" pitchFamily="66" charset="0"/>
              </a:rPr>
              <a:t>. </a:t>
            </a:r>
            <a:endParaRPr lang="en-US" b="1" dirty="0">
              <a:solidFill>
                <a:srgbClr val="351EDC"/>
              </a:solidFill>
              <a:latin typeface="Comic Sans MS" pitchFamily="66" charset="0"/>
            </a:endParaRPr>
          </a:p>
        </p:txBody>
      </p:sp>
      <p:sp>
        <p:nvSpPr>
          <p:cNvPr id="7" name="Content Placeholder 44"/>
          <p:cNvSpPr txBox="1">
            <a:spLocks/>
          </p:cNvSpPr>
          <p:nvPr/>
        </p:nvSpPr>
        <p:spPr bwMode="auto">
          <a:xfrm>
            <a:off x="304800" y="502922"/>
            <a:ext cx="77724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sng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Tithi</a:t>
            </a:r>
            <a:r>
              <a:rPr kumimoji="0" lang="en-IN" sz="3200" b="1" i="0" u="sng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n-IN" sz="3200" b="1" i="0" u="sng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Bhojan</a:t>
            </a:r>
            <a:endParaRPr kumimoji="0" lang="en-US" sz="3200" b="1" i="0" u="sng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35508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District : </a:t>
            </a:r>
            <a:r>
              <a:rPr lang="en-US" dirty="0" err="1" smtClean="0"/>
              <a:t>Chindwara</a:t>
            </a:r>
            <a:endParaRPr lang="en-IN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2588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04800" y="609601"/>
            <a:ext cx="710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3200400"/>
            <a:ext cx="42851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CC3300"/>
                </a:solidFill>
                <a:latin typeface="Comic Sans MS" pitchFamily="66" charset="0"/>
              </a:rPr>
              <a:t>THANK YOU </a:t>
            </a:r>
            <a:endParaRPr lang="en-US" sz="4800" b="1" dirty="0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60E7D-90C1-471E-9C23-A043D72DAF4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B3536AE9-6707-4699-8CA0-B3B8FEF0AEE3}" type="slidenum">
              <a:rPr lang="en-US" sz="1400">
                <a:latin typeface="+mn-lt"/>
              </a:rPr>
              <a:pPr algn="r" eaLnBrk="1" hangingPunct="1">
                <a:defRPr/>
              </a:pPr>
              <a:t>7</a:t>
            </a:fld>
            <a:endParaRPr lang="en-US" sz="140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235085"/>
            <a:ext cx="86106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en-US" sz="1600" b="1" dirty="0" smtClean="0"/>
              <a:t>8. </a:t>
            </a:r>
            <a:r>
              <a:rPr lang="en-US" sz="1600" b="1" u="sng" dirty="0" smtClean="0"/>
              <a:t>Guidelines would be issued to all schools for keeping a record of meals and in kind donation provided by the community under mid day meal scheme.</a:t>
            </a:r>
            <a:r>
              <a:rPr lang="en-US" sz="1600" b="1" dirty="0" smtClean="0"/>
              <a:t> :</a:t>
            </a:r>
          </a:p>
          <a:p>
            <a:pPr marL="342900" indent="-342900" algn="just">
              <a:lnSpc>
                <a:spcPct val="150000"/>
              </a:lnSpc>
            </a:pP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u="sng" dirty="0" smtClean="0">
                <a:solidFill>
                  <a:srgbClr val="00B050"/>
                </a:solidFill>
              </a:rPr>
              <a:t>ATR</a:t>
            </a:r>
            <a:r>
              <a:rPr lang="en-US" sz="1600" b="1" dirty="0" smtClean="0">
                <a:solidFill>
                  <a:srgbClr val="00B050"/>
                </a:solidFill>
              </a:rPr>
              <a:t>:- </a:t>
            </a:r>
            <a:r>
              <a:rPr lang="en-US" sz="1600" b="1" u="sng" dirty="0" smtClean="0">
                <a:solidFill>
                  <a:srgbClr val="00B050"/>
                </a:solidFill>
              </a:rPr>
              <a:t>Complied</a:t>
            </a:r>
            <a:r>
              <a:rPr lang="en-US" sz="1600" b="1" dirty="0" smtClean="0">
                <a:solidFill>
                  <a:srgbClr val="00B050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romanLcPeriod"/>
            </a:pPr>
            <a:endParaRPr lang="en-IN" sz="1600" dirty="0" smtClean="0"/>
          </a:p>
          <a:p>
            <a:pPr marL="342900" indent="-342900" algn="just">
              <a:lnSpc>
                <a:spcPct val="150000"/>
              </a:lnSpc>
            </a:pPr>
            <a:r>
              <a:rPr lang="en-IN" sz="1600" b="1" dirty="0" smtClean="0"/>
              <a:t>9. </a:t>
            </a:r>
            <a:r>
              <a:rPr lang="en-US" sz="1600" b="1" u="sng" dirty="0" smtClean="0"/>
              <a:t>Multi-tap hand wash facilities would be provided in all schools during 2017- 18</a:t>
            </a:r>
            <a:r>
              <a:rPr lang="en-US" sz="1600" b="1" dirty="0" smtClean="0"/>
              <a:t> </a:t>
            </a:r>
          </a:p>
          <a:p>
            <a:pPr marL="342900" indent="-342900" algn="just">
              <a:lnSpc>
                <a:spcPct val="150000"/>
              </a:lnSpc>
            </a:pPr>
            <a:endParaRPr lang="en-US" sz="1400" b="1" dirty="0" smtClean="0"/>
          </a:p>
          <a:p>
            <a:pPr marL="342900" indent="-342900" algn="just">
              <a:lnSpc>
                <a:spcPct val="150000"/>
              </a:lnSpc>
            </a:pPr>
            <a:r>
              <a:rPr lang="en-US" sz="1600" b="1" dirty="0" smtClean="0">
                <a:solidFill>
                  <a:srgbClr val="00B050"/>
                </a:solidFill>
              </a:rPr>
              <a:t>	</a:t>
            </a:r>
            <a:r>
              <a:rPr lang="en-US" sz="1600" b="1" u="sng" dirty="0" smtClean="0">
                <a:solidFill>
                  <a:srgbClr val="00B050"/>
                </a:solidFill>
              </a:rPr>
              <a:t>ATR</a:t>
            </a:r>
            <a:r>
              <a:rPr lang="en-US" sz="1600" b="1" dirty="0" smtClean="0">
                <a:solidFill>
                  <a:srgbClr val="00B050"/>
                </a:solidFill>
              </a:rPr>
              <a:t>:- Currently 18158 schools have Multi-tap facility. Efforts are on to cover schools by multi-tap hand wash facilities in phased manner.</a:t>
            </a:r>
          </a:p>
          <a:p>
            <a:pPr marL="342900" indent="-342900" algn="just">
              <a:lnSpc>
                <a:spcPct val="150000"/>
              </a:lnSpc>
            </a:pPr>
            <a:endParaRPr lang="en-US" sz="1600" b="1" dirty="0" smtClean="0">
              <a:solidFill>
                <a:srgbClr val="00B050"/>
              </a:solidFill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sz="1600" b="1" dirty="0" smtClean="0"/>
              <a:t>10.	</a:t>
            </a:r>
            <a:r>
              <a:rPr lang="en-US" sz="1600" b="1" u="sng" dirty="0" smtClean="0"/>
              <a:t>The automated monitoring system for monitoring mid day meal scheme would be rolled out within the prescribed timelines</a:t>
            </a:r>
            <a:r>
              <a:rPr lang="en-US" sz="1600" b="1" dirty="0" smtClean="0"/>
              <a:t> :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romanLcPeriod"/>
            </a:pPr>
            <a:endParaRPr lang="en-US" sz="1600" dirty="0" smtClean="0"/>
          </a:p>
          <a:p>
            <a:pPr marL="342900" indent="-342900" algn="just">
              <a:lnSpc>
                <a:spcPct val="150000"/>
              </a:lnSpc>
            </a:pPr>
            <a:r>
              <a:rPr lang="en-US" sz="1600" b="1" dirty="0" smtClean="0">
                <a:solidFill>
                  <a:srgbClr val="00B050"/>
                </a:solidFill>
              </a:rPr>
              <a:t>	ATR:- IVRS (SMS based) rolled out in the State. Currently 12 District have ported their data successfully.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romanLcPeriod"/>
            </a:pPr>
            <a:endParaRPr lang="en-IN" sz="1600" dirty="0" smtClean="0"/>
          </a:p>
          <a:p>
            <a:pPr marL="342900" indent="-342900" algn="just"/>
            <a:endParaRPr lang="en-US" sz="1600" b="1" dirty="0" smtClean="0">
              <a:solidFill>
                <a:srgbClr val="00B050"/>
              </a:solidFill>
            </a:endParaRPr>
          </a:p>
          <a:p>
            <a:pPr marL="342900" indent="-342900" algn="just"/>
            <a:endParaRPr lang="en-US" sz="16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" y="6858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kern="0" smtClean="0">
                <a:solidFill>
                  <a:srgbClr val="C00000"/>
                </a:solidFill>
                <a:latin typeface="Comic Sans MS" pitchFamily="66" charset="0"/>
                <a:ea typeface="+mj-ea"/>
                <a:cs typeface="+mj-cs"/>
              </a:rPr>
              <a:t>Cont....</a:t>
            </a:r>
            <a:endParaRPr lang="en-IN" sz="2400" b="1" kern="0" dirty="0" smtClean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001000" cy="6096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A50021"/>
                </a:solidFill>
                <a:latin typeface="Comic Sans MS" pitchFamily="66" charset="0"/>
              </a:rPr>
              <a:t>No. of institutions year 2017-18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533402" y="1905000"/>
          <a:ext cx="800099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304800"/>
            <a:ext cx="8839200" cy="609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Working Days</a:t>
            </a:r>
            <a:b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en-US" sz="2800" b="1" dirty="0" smtClean="0">
                <a:solidFill>
                  <a:srgbClr val="990000"/>
                </a:solidFill>
                <a:latin typeface="Comic Sans MS" pitchFamily="66" charset="0"/>
              </a:rPr>
              <a:t>(April 2017 to March. 2018)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914400" y="1676400"/>
          <a:ext cx="77724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F898-3550-4CEC-9F7D-6CA7C136C0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14775</TotalTime>
  <Words>1533</Words>
  <Application>Microsoft Office PowerPoint</Application>
  <PresentationFormat>On-screen Show (4:3)</PresentationFormat>
  <Paragraphs>416</Paragraphs>
  <Slides>63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1_Default Design</vt:lpstr>
      <vt:lpstr>Mid Day Meal Scheme </vt:lpstr>
      <vt:lpstr>Plan Approval by SSMC </vt:lpstr>
      <vt:lpstr>Confirmations Submiitted by State</vt:lpstr>
      <vt:lpstr>Slide 4</vt:lpstr>
      <vt:lpstr>Slide 5</vt:lpstr>
      <vt:lpstr>Slide 6</vt:lpstr>
      <vt:lpstr>Slide 7</vt:lpstr>
      <vt:lpstr>No. of institutions year 2017-18</vt:lpstr>
      <vt:lpstr>Working Days (April 2017 to March. 2018)</vt:lpstr>
      <vt:lpstr>Coverage against Enrolment (April 2017 to Mar. 2018)</vt:lpstr>
      <vt:lpstr>Coverage against PAB approval (April 2017 to Mar 2018)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    Emergency Medical Plan / Contingency plan </vt:lpstr>
      <vt:lpstr>Slide 23</vt:lpstr>
      <vt:lpstr>Slide 24</vt:lpstr>
      <vt:lpstr> Proposal for the year 2018-19</vt:lpstr>
      <vt:lpstr>Slide 26</vt:lpstr>
      <vt:lpstr>Slide 27</vt:lpstr>
      <vt:lpstr>Slide 28</vt:lpstr>
      <vt:lpstr>Slide 29</vt:lpstr>
      <vt:lpstr>Separate and detailed Plan of MME for 2018-19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 BEST PRACTICES </vt:lpstr>
      <vt:lpstr>MDM PORTAL 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the implementation of Revised Mid Day Meal scheme in primary schooling system in Madhya Pradesh</dc:title>
  <dc:creator>RITU BHARADWAJ</dc:creator>
  <cp:lastModifiedBy>User</cp:lastModifiedBy>
  <cp:revision>1902</cp:revision>
  <dcterms:created xsi:type="dcterms:W3CDTF">2004-03-10T09:28:02Z</dcterms:created>
  <dcterms:modified xsi:type="dcterms:W3CDTF">2018-06-26T07:18:05Z</dcterms:modified>
</cp:coreProperties>
</file>