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27"/>
  </p:notesMasterIdLst>
  <p:handoutMasterIdLst>
    <p:handoutMasterId r:id="rId28"/>
  </p:handoutMasterIdLst>
  <p:sldIdLst>
    <p:sldId id="301" r:id="rId3"/>
    <p:sldId id="257" r:id="rId4"/>
    <p:sldId id="324" r:id="rId5"/>
    <p:sldId id="327" r:id="rId6"/>
    <p:sldId id="362" r:id="rId7"/>
    <p:sldId id="260" r:id="rId8"/>
    <p:sldId id="264" r:id="rId9"/>
    <p:sldId id="379" r:id="rId10"/>
    <p:sldId id="363" r:id="rId11"/>
    <p:sldId id="364" r:id="rId12"/>
    <p:sldId id="365" r:id="rId13"/>
    <p:sldId id="366" r:id="rId14"/>
    <p:sldId id="378" r:id="rId15"/>
    <p:sldId id="374" r:id="rId16"/>
    <p:sldId id="375" r:id="rId17"/>
    <p:sldId id="376" r:id="rId18"/>
    <p:sldId id="377" r:id="rId19"/>
    <p:sldId id="371" r:id="rId20"/>
    <p:sldId id="372" r:id="rId21"/>
    <p:sldId id="373" r:id="rId22"/>
    <p:sldId id="345" r:id="rId23"/>
    <p:sldId id="346" r:id="rId24"/>
    <p:sldId id="355" r:id="rId25"/>
    <p:sldId id="347" r:id="rId2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333300"/>
    <a:srgbClr val="E7FEB4"/>
    <a:srgbClr val="CCFFFF"/>
    <a:srgbClr val="CCFFCC"/>
    <a:srgbClr val="41D4F1"/>
    <a:srgbClr val="DDDDDD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2362" autoAdjust="0"/>
  </p:normalViewPr>
  <p:slideViewPr>
    <p:cSldViewPr>
      <p:cViewPr>
        <p:scale>
          <a:sx n="77" d="100"/>
          <a:sy n="77" d="100"/>
        </p:scale>
        <p:origin x="-11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US" sz="1400" b="1" dirty="0"/>
            <a:t>Electronic</a:t>
          </a:r>
          <a:r>
            <a:rPr lang="en-US" sz="1400" dirty="0"/>
            <a:t> </a:t>
          </a:r>
          <a:r>
            <a:rPr lang="en-US" sz="1400" b="1" dirty="0"/>
            <a:t>Health Records</a:t>
          </a:r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/>
      <dgm:t>
        <a:bodyPr/>
        <a:lstStyle/>
        <a:p>
          <a:r>
            <a:rPr lang="en-US" sz="1400" dirty="0"/>
            <a:t>Electronic health record for each  </a:t>
          </a:r>
          <a:r>
            <a:rPr lang="en-US" sz="1400" dirty="0" smtClean="0"/>
            <a:t>child</a:t>
          </a:r>
          <a:endParaRPr lang="en-US" sz="14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400" b="1" dirty="0"/>
            <a:t>Upgrading skills of emergency care </a:t>
          </a:r>
          <a:r>
            <a:rPr lang="en-US" sz="1400" dirty="0"/>
            <a:t>	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US" sz="1400" dirty="0"/>
            <a:t>Training on basic first aid for the teachers</a:t>
          </a:r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 smtClean="0"/>
            <a:t>School </a:t>
          </a:r>
          <a:r>
            <a:rPr lang="en-US" sz="1800" b="1" dirty="0"/>
            <a:t>Health Promotion Activities 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r>
            <a:rPr lang="en-US" sz="1400" b="1" dirty="0"/>
            <a:t>Provision of Services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400" b="1" dirty="0"/>
            <a:t>Health Screening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400" dirty="0"/>
            <a:t>Age appropriate </a:t>
          </a:r>
          <a:r>
            <a:rPr lang="en-US" sz="1400" dirty="0" smtClean="0"/>
            <a:t>learning </a:t>
          </a:r>
          <a:r>
            <a:rPr lang="en-US" sz="1400" dirty="0"/>
            <a:t>for promotion of healthy behavior and prevention of various diseases 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BDCC679A-9D38-438F-B16F-C1419D1B1C8E}">
      <dgm:prSet custT="1"/>
      <dgm:spPr/>
      <dgm:t>
        <a:bodyPr/>
        <a:lstStyle/>
        <a:p>
          <a:pPr algn="l"/>
          <a:r>
            <a:rPr lang="en-US" sz="1400" dirty="0"/>
            <a:t>Delivered through school </a:t>
          </a:r>
          <a:r>
            <a:rPr lang="en-US" sz="1400" dirty="0" smtClean="0"/>
            <a:t>teachers trained as Health Ambassadors in coordination with health department staff.</a:t>
          </a:r>
          <a:endParaRPr lang="en-US" sz="1400" dirty="0"/>
        </a:p>
      </dgm:t>
    </dgm:pt>
    <dgm:pt modelId="{1AB2EADF-2542-4FB1-AECF-AA98A4BAA788}" type="parTrans" cxnId="{D9AF9A91-D3BE-4CC3-8D42-CED7013B2F4F}">
      <dgm:prSet/>
      <dgm:spPr/>
      <dgm:t>
        <a:bodyPr/>
        <a:lstStyle/>
        <a:p>
          <a:endParaRPr lang="en-US" sz="1800"/>
        </a:p>
      </dgm:t>
    </dgm:pt>
    <dgm:pt modelId="{2386D709-F151-42D5-9364-C6FF91751218}" type="sibTrans" cxnId="{D9AF9A91-D3BE-4CC3-8D42-CED7013B2F4F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/>
          <a:r>
            <a:rPr lang="en-US" sz="1400" dirty="0" smtClean="0"/>
            <a:t>Screening </a:t>
          </a:r>
          <a:r>
            <a:rPr lang="en-US" sz="1400" dirty="0"/>
            <a:t>of children </a:t>
          </a:r>
          <a:r>
            <a:rPr lang="en-US" sz="1400" dirty="0" smtClean="0"/>
            <a:t>30 </a:t>
          </a:r>
          <a:r>
            <a:rPr lang="en-US" sz="1400" dirty="0"/>
            <a:t>identified health conditions for early detection, free treatment and management through dedicated </a:t>
          </a:r>
          <a:r>
            <a:rPr lang="en-US" sz="1400" dirty="0" smtClean="0"/>
            <a:t>RBSK </a:t>
          </a:r>
          <a:r>
            <a:rPr lang="en-US" sz="1400" dirty="0"/>
            <a:t>mobile health teams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US" sz="1400" dirty="0"/>
            <a:t>Iron Folic Acid (IFA) tablets, </a:t>
          </a:r>
          <a:r>
            <a:rPr lang="en-US" sz="1400" dirty="0" err="1"/>
            <a:t>Albendazole</a:t>
          </a:r>
          <a:r>
            <a:rPr lang="en-US" sz="1400" dirty="0"/>
            <a:t> administration will be provided by teachers through </a:t>
          </a:r>
          <a:r>
            <a:rPr lang="en-US" sz="1400" dirty="0" smtClean="0"/>
            <a:t>WIFS and National Deworming </a:t>
          </a:r>
          <a:r>
            <a:rPr lang="en-US" sz="1400" dirty="0"/>
            <a:t>Day (NDD) </a:t>
          </a:r>
          <a:r>
            <a:rPr lang="en-US" sz="1400" dirty="0" err="1"/>
            <a:t>programme</a:t>
          </a:r>
          <a:r>
            <a:rPr lang="en-US" sz="1400" dirty="0"/>
            <a:t> respectively.</a:t>
          </a:r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1721D1EB-5D82-41FF-BE40-D41DBB13BC6F}">
      <dgm:prSet custT="1"/>
      <dgm:spPr/>
      <dgm:t>
        <a:bodyPr/>
        <a:lstStyle/>
        <a:p>
          <a:pPr algn="just"/>
          <a:r>
            <a:rPr lang="en-US" sz="1400" dirty="0"/>
            <a:t> </a:t>
          </a:r>
          <a:r>
            <a:rPr lang="en-US" sz="1400" dirty="0" smtClean="0"/>
            <a:t>Provision </a:t>
          </a:r>
          <a:r>
            <a:rPr lang="en-US" sz="1400" dirty="0"/>
            <a:t>of Sanitary </a:t>
          </a:r>
          <a:r>
            <a:rPr lang="en-US" sz="1400" dirty="0" smtClean="0"/>
            <a:t>Napkins.</a:t>
          </a:r>
          <a:endParaRPr lang="en-US" sz="1400" dirty="0"/>
        </a:p>
      </dgm:t>
    </dgm:pt>
    <dgm:pt modelId="{504402D8-7D8C-4908-A848-CE18CCCC72D0}" type="parTrans" cxnId="{FB86AA1B-DA07-41A3-AD01-6EFFD9910EBF}">
      <dgm:prSet/>
      <dgm:spPr/>
      <dgm:t>
        <a:bodyPr/>
        <a:lstStyle/>
        <a:p>
          <a:endParaRPr lang="en-US" sz="1800"/>
        </a:p>
      </dgm:t>
    </dgm:pt>
    <dgm:pt modelId="{25561BDC-323D-4C3B-9BD0-A981948C5B25}" type="sibTrans" cxnId="{FB86AA1B-DA07-41A3-AD01-6EFFD9910EBF}">
      <dgm:prSet/>
      <dgm:spPr/>
      <dgm:t>
        <a:bodyPr/>
        <a:lstStyle/>
        <a:p>
          <a:endParaRPr lang="en-US" sz="1800"/>
        </a:p>
      </dgm:t>
    </dgm:pt>
    <dgm:pt modelId="{DEC7ACD3-106C-461B-8F51-A650F2585A6C}">
      <dgm:prSet custT="1"/>
      <dgm:spPr/>
      <dgm:t>
        <a:bodyPr/>
        <a:lstStyle/>
        <a:p>
          <a:pPr algn="just"/>
          <a:r>
            <a:rPr lang="en-US" sz="1400" dirty="0" smtClean="0"/>
            <a:t>Identification of malnourished and anemic children and appropriate referrals to PHCs and hospitals. The periodicity of such checkups may be increased.</a:t>
          </a:r>
          <a:endParaRPr lang="en-US" sz="1400" dirty="0"/>
        </a:p>
      </dgm:t>
    </dgm:pt>
    <dgm:pt modelId="{86030DB1-D902-4AF9-9B2A-E7C1ED998B2E}" type="parTrans" cxnId="{B439FABC-4026-4B0E-9C50-9A57768E0F97}">
      <dgm:prSet/>
      <dgm:spPr/>
      <dgm:t>
        <a:bodyPr/>
        <a:lstStyle/>
        <a:p>
          <a:endParaRPr lang="en-US" sz="1800"/>
        </a:p>
      </dgm:t>
    </dgm:pt>
    <dgm:pt modelId="{E9B35870-B0F6-479D-A071-8C46BB80BD28}" type="sibTrans" cxnId="{B439FABC-4026-4B0E-9C50-9A57768E0F97}">
      <dgm:prSet/>
      <dgm:spPr/>
      <dgm:t>
        <a:bodyPr/>
        <a:lstStyle/>
        <a:p>
          <a:endParaRPr lang="en-US" sz="1800"/>
        </a:p>
      </dgm:t>
    </dgm:pt>
    <dgm:pt modelId="{75530C06-B4DC-4A85-AF2A-F668DA482AED}">
      <dgm:prSet custT="1"/>
      <dgm:spPr/>
      <dgm:t>
        <a:bodyPr/>
        <a:lstStyle/>
        <a:p>
          <a:pPr algn="just"/>
          <a:r>
            <a:rPr lang="en-US" sz="1400" dirty="0" smtClean="0"/>
            <a:t>Age appropriate vaccination.</a:t>
          </a:r>
          <a:endParaRPr lang="en-US" sz="1400" dirty="0"/>
        </a:p>
      </dgm:t>
    </dgm:pt>
    <dgm:pt modelId="{C98DB44F-0E21-4966-847D-8E7BC2C52979}" type="parTrans" cxnId="{8B7B5632-DF6E-4816-82FA-85B360DAF137}">
      <dgm:prSet/>
      <dgm:spPr/>
      <dgm:t>
        <a:bodyPr/>
        <a:lstStyle/>
        <a:p>
          <a:endParaRPr lang="en-US" sz="1800"/>
        </a:p>
      </dgm:t>
    </dgm:pt>
    <dgm:pt modelId="{D59C5E87-CFD8-4FBE-A460-564CB02D3EFC}" type="sibTrans" cxnId="{8B7B5632-DF6E-4816-82FA-85B360DAF137}">
      <dgm:prSet/>
      <dgm:spPr/>
      <dgm:t>
        <a:bodyPr/>
        <a:lstStyle/>
        <a:p>
          <a:endParaRPr lang="en-US" sz="1800"/>
        </a:p>
      </dgm:t>
    </dgm:pt>
    <dgm:pt modelId="{445214BC-2882-4385-8CBC-5F291D98C24F}">
      <dgm:prSet custT="1"/>
      <dgm:spPr/>
      <dgm:t>
        <a:bodyPr/>
        <a:lstStyle/>
        <a:p>
          <a:pPr algn="just"/>
          <a:r>
            <a:rPr lang="en-US" sz="1400" dirty="0" smtClean="0"/>
            <a:t>Availability of potable drinking water</a:t>
          </a:r>
          <a:endParaRPr lang="en-US" sz="1400" dirty="0"/>
        </a:p>
      </dgm:t>
    </dgm:pt>
    <dgm:pt modelId="{1BFF497C-ECA9-4D06-A8C2-1AE0F73D0105}" type="parTrans" cxnId="{F6052C60-45D6-430F-88D3-3A223D27F6ED}">
      <dgm:prSet/>
      <dgm:spPr/>
      <dgm:t>
        <a:bodyPr/>
        <a:lstStyle/>
        <a:p>
          <a:endParaRPr lang="en-US" sz="1800"/>
        </a:p>
      </dgm:t>
    </dgm:pt>
    <dgm:pt modelId="{98C328CF-6E98-4219-BB53-4F25CB6E8050}" type="sibTrans" cxnId="{F6052C60-45D6-430F-88D3-3A223D27F6ED}">
      <dgm:prSet/>
      <dgm:spPr/>
      <dgm:t>
        <a:bodyPr/>
        <a:lstStyle/>
        <a:p>
          <a:endParaRPr lang="en-US" sz="1800"/>
        </a:p>
      </dgm:t>
    </dgm:pt>
    <dgm:pt modelId="{3895A437-3929-4BDB-99AD-F7E357D2D81E}">
      <dgm:prSet custT="1"/>
      <dgm:spPr/>
      <dgm:t>
        <a:bodyPr/>
        <a:lstStyle/>
        <a:p>
          <a:pPr algn="just"/>
          <a:r>
            <a:rPr lang="en-US" sz="1400" smtClean="0"/>
            <a:t>Yoga </a:t>
          </a:r>
          <a:r>
            <a:rPr lang="en-US" sz="1400" dirty="0" smtClean="0"/>
            <a:t>Meditation</a:t>
          </a:r>
          <a:endParaRPr lang="en-US" sz="1400" dirty="0"/>
        </a:p>
      </dgm:t>
    </dgm:pt>
    <dgm:pt modelId="{A60A4B51-AC6D-4772-8F62-1905C8311C23}" type="parTrans" cxnId="{552B9883-064E-4456-9D10-F83FAD4AC103}">
      <dgm:prSet/>
      <dgm:spPr/>
      <dgm:t>
        <a:bodyPr/>
        <a:lstStyle/>
        <a:p>
          <a:endParaRPr lang="en-IN"/>
        </a:p>
      </dgm:t>
    </dgm:pt>
    <dgm:pt modelId="{98F4ECB4-D92C-4CFA-BE54-E4B767F505BE}" type="sibTrans" cxnId="{552B9883-064E-4456-9D10-F83FAD4AC103}">
      <dgm:prSet/>
      <dgm:spPr/>
      <dgm:t>
        <a:bodyPr/>
        <a:lstStyle/>
        <a:p>
          <a:endParaRPr lang="en-IN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182161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65640" custScaleY="231397" custLinFactNeighborY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20266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270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7" custScaleY="184328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2681" custScaleY="262130" custLinFactNeighborY="-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3" presStyleCnt="5" custScaleX="76327" custScaleY="78523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2681" custScaleY="84849" custLinFactNeighborX="3115" custLinFactNeighborY="-1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70126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93034" custLinFactNeighborY="2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FB86AA1B-DA07-41A3-AD01-6EFFD9910EBF}" srcId="{1C368E23-C205-4BDA-BDCA-2B0EC02439BA}" destId="{1721D1EB-5D82-41FF-BE40-D41DBB13BC6F}" srcOrd="1" destOrd="0" parTransId="{504402D8-7D8C-4908-A848-CE18CCCC72D0}" sibTransId="{25561BDC-323D-4C3B-9BD0-A981948C5B25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B636C1A0-9322-41CC-B4FF-F92A4ADA428C}" type="presOf" srcId="{1D616D02-800C-48F9-B8C0-FAFDCD089647}" destId="{473C8F4B-602D-44C7-A5EF-0EB298883D66}" srcOrd="0" destOrd="0" presId="urn:microsoft.com/office/officeart/2005/8/layout/vList5"/>
    <dgm:cxn modelId="{1904C293-1655-4978-9088-06E0406CE8ED}" type="presOf" srcId="{5EE4D596-9ED4-472C-8E16-C32F0E1185D2}" destId="{D95089AA-EACC-4A6D-8332-0E68B108F8DC}" srcOrd="0" destOrd="0" presId="urn:microsoft.com/office/officeart/2005/8/layout/vList5"/>
    <dgm:cxn modelId="{0E3DB879-99E7-43AD-B4B2-DBFA66A4D07E}" type="presOf" srcId="{A7B7BEA8-FDEA-45E1-9723-309FBE88BB68}" destId="{AAC8AD6C-5EFA-453F-AD8D-42F85762E8D5}" srcOrd="0" destOrd="0" presId="urn:microsoft.com/office/officeart/2005/8/layout/vList5"/>
    <dgm:cxn modelId="{552B9883-064E-4456-9D10-F83FAD4AC103}" srcId="{1C368E23-C205-4BDA-BDCA-2B0EC02439BA}" destId="{3895A437-3929-4BDB-99AD-F7E357D2D81E}" srcOrd="4" destOrd="0" parTransId="{A60A4B51-AC6D-4772-8F62-1905C8311C23}" sibTransId="{98F4ECB4-D92C-4CFA-BE54-E4B767F505BE}"/>
    <dgm:cxn modelId="{F6052C60-45D6-430F-88D3-3A223D27F6ED}" srcId="{1C368E23-C205-4BDA-BDCA-2B0EC02439BA}" destId="{445214BC-2882-4385-8CBC-5F291D98C24F}" srcOrd="3" destOrd="0" parTransId="{1BFF497C-ECA9-4D06-A8C2-1AE0F73D0105}" sibTransId="{98C328CF-6E98-4219-BB53-4F25CB6E8050}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1859A42E-A83E-4050-9605-8CFCE07AF63B}" type="presOf" srcId="{F4021611-4149-4CF3-95CC-7EFEC967DF55}" destId="{EA752DB1-D6A1-4D83-8114-1223FE357855}" srcOrd="0" destOrd="0" presId="urn:microsoft.com/office/officeart/2005/8/layout/vList5"/>
    <dgm:cxn modelId="{74FE3845-7C20-4FCA-88E6-C2F5D7092C90}" type="presOf" srcId="{0AC3ED6E-AADD-4885-9FEF-15636B916EBF}" destId="{EAD9F6A1-B048-417B-ADD5-10E34845BDC3}" srcOrd="0" destOrd="0" presId="urn:microsoft.com/office/officeart/2005/8/layout/vList5"/>
    <dgm:cxn modelId="{764A704A-7B0E-4BF5-B1E7-833BB37D5874}" srcId="{16ED46F1-8A61-49B2-8F34-729040D0F741}" destId="{4AD4B199-2F00-44E1-AD21-63BEDCC87BA4}" srcOrd="3" destOrd="0" parTransId="{85D2605A-6FC0-4097-8A49-67D88C5182AB}" sibTransId="{EFADF196-5BC0-43E0-90A8-7638C8C384A0}"/>
    <dgm:cxn modelId="{96D413F1-E8E7-4DD9-BDCD-26FC5F714AEE}" type="presOf" srcId="{7F368BA0-B9A8-4A03-AA6C-464E5650579B}" destId="{944E1ECD-3A86-4042-932B-27C0349CD91B}" srcOrd="0" destOrd="0" presId="urn:microsoft.com/office/officeart/2005/8/layout/vList5"/>
    <dgm:cxn modelId="{C7CBB9E5-BAAD-46FB-A5EF-6F345D9D3341}" type="presOf" srcId="{5158A189-202B-47C8-BE8B-6625C1D061C6}" destId="{E4C69CEA-D2B4-4245-81CC-6244868797AD}" srcOrd="0" destOrd="0" presId="urn:microsoft.com/office/officeart/2005/8/layout/vList5"/>
    <dgm:cxn modelId="{4E8682A7-4681-472A-B0BE-E27B44772562}" type="presOf" srcId="{BDCC679A-9D38-438F-B16F-C1419D1B1C8E}" destId="{944E1ECD-3A86-4042-932B-27C0349CD91B}" srcOrd="0" destOrd="1" presId="urn:microsoft.com/office/officeart/2005/8/layout/vList5"/>
    <dgm:cxn modelId="{B439FABC-4026-4B0E-9C50-9A57768E0F97}" srcId="{5158A189-202B-47C8-BE8B-6625C1D061C6}" destId="{DEC7ACD3-106C-461B-8F51-A650F2585A6C}" srcOrd="1" destOrd="0" parTransId="{86030DB1-D902-4AF9-9B2A-E7C1ED998B2E}" sibTransId="{E9B35870-B0F6-479D-A071-8C46BB80BD28}"/>
    <dgm:cxn modelId="{B5F4697D-DEFF-4687-AC47-C533BDB6EF10}" type="presOf" srcId="{445214BC-2882-4385-8CBC-5F291D98C24F}" destId="{473C8F4B-602D-44C7-A5EF-0EB298883D66}" srcOrd="0" destOrd="3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A4BB30FF-292A-4B33-97CF-1A5FCB580CC9}" type="presOf" srcId="{16ED46F1-8A61-49B2-8F34-729040D0F741}" destId="{00405C89-0C79-4E98-9EF8-1CE5C01EFC58}" srcOrd="0" destOrd="0" presId="urn:microsoft.com/office/officeart/2005/8/layout/vList5"/>
    <dgm:cxn modelId="{8B7B5632-DF6E-4816-82FA-85B360DAF137}" srcId="{1C368E23-C205-4BDA-BDCA-2B0EC02439BA}" destId="{75530C06-B4DC-4A85-AF2A-F668DA482AED}" srcOrd="2" destOrd="0" parTransId="{C98DB44F-0E21-4966-847D-8E7BC2C52979}" sibTransId="{D59C5E87-CFD8-4FBE-A460-564CB02D3EFC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2ACCB1B0-6FA7-4BD0-9F44-C751B1B28381}" type="presOf" srcId="{3895A437-3929-4BDB-99AD-F7E357D2D81E}" destId="{473C8F4B-602D-44C7-A5EF-0EB298883D66}" srcOrd="0" destOrd="4" presId="urn:microsoft.com/office/officeart/2005/8/layout/vList5"/>
    <dgm:cxn modelId="{67837BAF-2B93-413F-B8FB-76B6A3213DBF}" type="presOf" srcId="{75530C06-B4DC-4A85-AF2A-F668DA482AED}" destId="{473C8F4B-602D-44C7-A5EF-0EB298883D66}" srcOrd="0" destOrd="2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BB814609-308D-454C-94B0-259AFE954039}" type="presOf" srcId="{6660F718-3E31-472D-A9E8-1FC5E718250F}" destId="{28F709A0-81CF-49E5-AC89-9D7CDAD1FA2F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B315356F-6B6C-4375-BB7F-BD6BE50DBBF3}" type="presOf" srcId="{1721D1EB-5D82-41FF-BE40-D41DBB13BC6F}" destId="{473C8F4B-602D-44C7-A5EF-0EB298883D66}" srcOrd="0" destOrd="1" presId="urn:microsoft.com/office/officeart/2005/8/layout/vList5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009F7C92-AAAE-4276-8C61-7FE320613AD6}" type="presOf" srcId="{1C368E23-C205-4BDA-BDCA-2B0EC02439BA}" destId="{02A5CEB2-C911-45CA-B46C-B7A80E9CDE78}" srcOrd="0" destOrd="0" presId="urn:microsoft.com/office/officeart/2005/8/layout/vList5"/>
    <dgm:cxn modelId="{13177C17-0AA0-4B9F-B280-E7F9604DE83B}" type="presOf" srcId="{DEC7ACD3-106C-461B-8F51-A650F2585A6C}" destId="{AAC8AD6C-5EFA-453F-AD8D-42F85762E8D5}" srcOrd="0" destOrd="1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D9AF9A91-D3BE-4CC3-8D42-CED7013B2F4F}" srcId="{5EE4D596-9ED4-472C-8E16-C32F0E1185D2}" destId="{BDCC679A-9D38-438F-B16F-C1419D1B1C8E}" srcOrd="1" destOrd="0" parTransId="{1AB2EADF-2542-4FB1-AECF-AA98A4BAA788}" sibTransId="{2386D709-F151-42D5-9364-C6FF91751218}"/>
    <dgm:cxn modelId="{E6575E69-C7D6-4CCF-AFF9-F260874C78E4}" type="presOf" srcId="{4AD4B199-2F00-44E1-AD21-63BEDCC87BA4}" destId="{1CAFD841-D32E-4B21-BB53-A52E5BA75F8C}" srcOrd="0" destOrd="0" presId="urn:microsoft.com/office/officeart/2005/8/layout/vList5"/>
    <dgm:cxn modelId="{56341DBF-8317-45E2-A96C-AE278D6C766B}" type="presParOf" srcId="{00405C89-0C79-4E98-9EF8-1CE5C01EFC58}" destId="{852B557A-E646-40A1-89F7-C47CED9725CC}" srcOrd="0" destOrd="0" presId="urn:microsoft.com/office/officeart/2005/8/layout/vList5"/>
    <dgm:cxn modelId="{1DB8A7E5-0973-44FF-8800-6FBE19D93EAD}" type="presParOf" srcId="{852B557A-E646-40A1-89F7-C47CED9725CC}" destId="{D95089AA-EACC-4A6D-8332-0E68B108F8DC}" srcOrd="0" destOrd="0" presId="urn:microsoft.com/office/officeart/2005/8/layout/vList5"/>
    <dgm:cxn modelId="{F82F552C-B6C5-48E8-AFE5-4ADB609A98A8}" type="presParOf" srcId="{852B557A-E646-40A1-89F7-C47CED9725CC}" destId="{944E1ECD-3A86-4042-932B-27C0349CD91B}" srcOrd="1" destOrd="0" presId="urn:microsoft.com/office/officeart/2005/8/layout/vList5"/>
    <dgm:cxn modelId="{44E151B6-4F2E-4813-BE8A-130430FA6EF4}" type="presParOf" srcId="{00405C89-0C79-4E98-9EF8-1CE5C01EFC58}" destId="{FAD045EF-3C09-4B63-AC91-DE69E4E25012}" srcOrd="1" destOrd="0" presId="urn:microsoft.com/office/officeart/2005/8/layout/vList5"/>
    <dgm:cxn modelId="{C331D4EC-7A8A-4398-9057-4FBC08F33CDF}" type="presParOf" srcId="{00405C89-0C79-4E98-9EF8-1CE5C01EFC58}" destId="{F9EEA38A-2E46-441B-855E-990AED148710}" srcOrd="2" destOrd="0" presId="urn:microsoft.com/office/officeart/2005/8/layout/vList5"/>
    <dgm:cxn modelId="{6FB5A210-27DD-4140-9190-ADA3A90FA3A8}" type="presParOf" srcId="{F9EEA38A-2E46-441B-855E-990AED148710}" destId="{E4C69CEA-D2B4-4245-81CC-6244868797AD}" srcOrd="0" destOrd="0" presId="urn:microsoft.com/office/officeart/2005/8/layout/vList5"/>
    <dgm:cxn modelId="{77B335FC-25CC-459F-8116-1A3D55ADC07A}" type="presParOf" srcId="{F9EEA38A-2E46-441B-855E-990AED148710}" destId="{AAC8AD6C-5EFA-453F-AD8D-42F85762E8D5}" srcOrd="1" destOrd="0" presId="urn:microsoft.com/office/officeart/2005/8/layout/vList5"/>
    <dgm:cxn modelId="{44E174FD-6CEA-47F6-809E-B39C91A425DC}" type="presParOf" srcId="{00405C89-0C79-4E98-9EF8-1CE5C01EFC58}" destId="{904BA450-6ABD-422F-B04E-C1370E3F9358}" srcOrd="3" destOrd="0" presId="urn:microsoft.com/office/officeart/2005/8/layout/vList5"/>
    <dgm:cxn modelId="{14BEF11D-1B35-4C20-89EE-1F0C9FF35C10}" type="presParOf" srcId="{00405C89-0C79-4E98-9EF8-1CE5C01EFC58}" destId="{C226A346-1727-49CC-8162-2192D69EEE30}" srcOrd="4" destOrd="0" presId="urn:microsoft.com/office/officeart/2005/8/layout/vList5"/>
    <dgm:cxn modelId="{C4B89FA9-677E-4558-9EC6-8C6B335250AE}" type="presParOf" srcId="{C226A346-1727-49CC-8162-2192D69EEE30}" destId="{02A5CEB2-C911-45CA-B46C-B7A80E9CDE78}" srcOrd="0" destOrd="0" presId="urn:microsoft.com/office/officeart/2005/8/layout/vList5"/>
    <dgm:cxn modelId="{DF5088E8-3076-487A-8FB4-28CFFB1C9104}" type="presParOf" srcId="{C226A346-1727-49CC-8162-2192D69EEE30}" destId="{473C8F4B-602D-44C7-A5EF-0EB298883D66}" srcOrd="1" destOrd="0" presId="urn:microsoft.com/office/officeart/2005/8/layout/vList5"/>
    <dgm:cxn modelId="{11BDD22C-0BD3-482A-976A-5F4D90099576}" type="presParOf" srcId="{00405C89-0C79-4E98-9EF8-1CE5C01EFC58}" destId="{3FB74CA0-16D7-44DB-80E8-1D328AF4305E}" srcOrd="5" destOrd="0" presId="urn:microsoft.com/office/officeart/2005/8/layout/vList5"/>
    <dgm:cxn modelId="{AC34F123-3E15-4F1E-A5C7-EF1A19125226}" type="presParOf" srcId="{00405C89-0C79-4E98-9EF8-1CE5C01EFC58}" destId="{11B12FA9-7BD2-4B6E-AECC-2C495D4AD7C2}" srcOrd="6" destOrd="0" presId="urn:microsoft.com/office/officeart/2005/8/layout/vList5"/>
    <dgm:cxn modelId="{5CD49544-D830-4BF2-A1B0-B8594FF3660E}" type="presParOf" srcId="{11B12FA9-7BD2-4B6E-AECC-2C495D4AD7C2}" destId="{1CAFD841-D32E-4B21-BB53-A52E5BA75F8C}" srcOrd="0" destOrd="0" presId="urn:microsoft.com/office/officeart/2005/8/layout/vList5"/>
    <dgm:cxn modelId="{007AA6BA-E262-477A-B567-7C0E5457E337}" type="presParOf" srcId="{11B12FA9-7BD2-4B6E-AECC-2C495D4AD7C2}" destId="{EAD9F6A1-B048-417B-ADD5-10E34845BDC3}" srcOrd="1" destOrd="0" presId="urn:microsoft.com/office/officeart/2005/8/layout/vList5"/>
    <dgm:cxn modelId="{9E0EDB96-5F67-49EC-A9FE-D53721574DE6}" type="presParOf" srcId="{00405C89-0C79-4E98-9EF8-1CE5C01EFC58}" destId="{CA87CA31-3014-43ED-AE5B-A4723D7DF449}" srcOrd="7" destOrd="0" presId="urn:microsoft.com/office/officeart/2005/8/layout/vList5"/>
    <dgm:cxn modelId="{CDDB6AFD-9A7B-4A6E-8E8C-677EB581AA50}" type="presParOf" srcId="{00405C89-0C79-4E98-9EF8-1CE5C01EFC58}" destId="{80B79A40-9C57-4923-8E53-41CAD816483B}" srcOrd="8" destOrd="0" presId="urn:microsoft.com/office/officeart/2005/8/layout/vList5"/>
    <dgm:cxn modelId="{E3AD9251-DAD3-4D9D-9A14-7A490DD1ABB3}" type="presParOf" srcId="{80B79A40-9C57-4923-8E53-41CAD816483B}" destId="{28F709A0-81CF-49E5-AC89-9D7CDAD1FA2F}" srcOrd="0" destOrd="0" presId="urn:microsoft.com/office/officeart/2005/8/layout/vList5"/>
    <dgm:cxn modelId="{7A23BCAF-1CA2-4ED1-A6FB-7A7AE9D14CC3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2DDE18-7773-449C-A88C-63C2F5177FF4}" type="datetimeFigureOut">
              <a:rPr lang="en-IN" smtClean="0"/>
              <a:pPr/>
              <a:t>17-05-2018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24D2B44-AAA3-4BF0-84A7-2368DC3636C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13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804CFC44-3405-4FE9-ACAC-02FD411D7702}" type="datetimeFigureOut">
              <a:rPr lang="en-IN" smtClean="0"/>
              <a:pPr/>
              <a:t>17-05-2018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45113827-57D4-469A-B500-EC1C1649BA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6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8D6AC1-43A6-4B45-AB17-64F4047FBF6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11150-E8B6-41CC-A3E8-173EEBE6D8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A9D49-EB4E-4ED6-928A-08A4B31049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E41D0-E40E-4CDA-8663-EB5E4F8390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87825B-BC4A-443F-B7C9-02D569DD9DEF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087F-EA82-4092-98AE-5F2E24C1EA5C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6366-13CF-4850-AE61-9524BB4FAAA5}" type="slidenum">
              <a:rPr lang="en-IN" smtClean="0">
                <a:solidFill>
                  <a:prstClr val="black"/>
                </a:solidFill>
              </a:rPr>
              <a:pPr/>
              <a:t>19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10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B4AABE-A604-4415-AAA2-1ED94E9D165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10F04-6A4A-4739-88F7-45CF0C5520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65A6E5-4CC0-45A9-9022-EA05E7E0EA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49577-BC9B-4832-B346-06862560FD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3F91C-51C5-4DCF-B4CB-C96288FD4E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3B954-991B-4DAA-B5FD-C3D3DC6003D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3827-57D4-469A-B500-EC1C1649BA45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33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3827-57D4-469A-B500-EC1C1649BA45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24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2AFF9-7B3B-4D39-AE2F-40211E9A3688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32088-C864-4FA6-95A3-AC828BBBE7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78905-D268-4CC0-905F-CCFD7FEAFEDD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26F09-1E4C-4A13-852B-C83673E3F6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8AD9C-6E2D-4E90-880E-399DD3D639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9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BF0E-5E48-4B9C-92E1-03771AB2FB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33B-7428-4DD4-BD44-E415F98B1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A9B9-67C1-46B8-B6AE-1A6EEF9270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6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8225-AF04-40EC-9002-D7544144C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2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ABD0-3EAD-440F-A2BD-EB8C2EEE4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828-E129-40D5-9DB9-7E053F3286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7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F87-7EA2-4F50-B8AE-D690A26D26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7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71A-4744-4E48-BDA0-E94F75B822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2056-92E0-402F-AE85-A72F25CE8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90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998-724E-451B-899A-15FE68B1D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022F-792C-4C0A-82EA-54055FB44E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0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6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4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3555-BC19-4C1F-9637-FC787A369F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jpeg"/><Relationship Id="rId12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Microsoft_Excel_97-2003_Worksheet9.xls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Microsoft_Excel_97-2003_Worksheet10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13.xls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2388" y="61595"/>
            <a:ext cx="9158288" cy="15081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MDM-PAB Meeting-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Nagaland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17.05.2018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1508" name="Picture 6" descr="National Emblem of In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"/>
            <a:ext cx="1369046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660" y="64008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Ministry of HRD, Govt. of India</a:t>
            </a:r>
          </a:p>
        </p:txBody>
      </p:sp>
      <p:pic>
        <p:nvPicPr>
          <p:cNvPr id="108547" name="Picture 3" descr="C:\Users\Lokender\Desktop\IMG_1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8280000" cy="5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C:\Users\Lokender\Desktop\IMG_13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31871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33114" cy="8683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 of cost of Food grains to FCI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645532"/>
              </p:ext>
            </p:extLst>
          </p:nvPr>
        </p:nvGraphicFramePr>
        <p:xfrm>
          <a:off x="1081216" y="1447801"/>
          <a:ext cx="7086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2" name="Worksheet" r:id="rId5" imgW="6972303" imgH="3048090" progId="Excel.Sheet.8">
                  <p:embed/>
                </p:oleObj>
              </mc:Choice>
              <mc:Fallback>
                <p:oleObj name="Worksheet" r:id="rId5" imgW="6972303" imgH="304809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216" y="1447801"/>
                        <a:ext cx="7086600" cy="449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715000" y="1676400"/>
            <a:ext cx="289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IN" sz="1600" b="1" u="sng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832" y="1752600"/>
            <a:ext cx="461665" cy="4191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 Cost of Food Grain (Rs. In </a:t>
            </a:r>
            <a:r>
              <a:rPr lang="en-US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Lakh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2133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en-IN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2267922"/>
              </p:ext>
            </p:extLst>
          </p:nvPr>
        </p:nvGraphicFramePr>
        <p:xfrm>
          <a:off x="815975" y="1295401"/>
          <a:ext cx="751046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6" name="Worksheet" r:id="rId5" imgW="5467382" imgH="2276350" progId="Excel.Sheet.8">
                  <p:embed/>
                </p:oleObj>
              </mc:Choice>
              <mc:Fallback>
                <p:oleObj name="Worksheet" r:id="rId5" imgW="5467382" imgH="22763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295401"/>
                        <a:ext cx="7510463" cy="472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11"/>
          <p:cNvSpPr txBox="1">
            <a:spLocks noChangeArrowheads="1"/>
          </p:cNvSpPr>
          <p:nvPr/>
        </p:nvSpPr>
        <p:spPr bwMode="auto">
          <a:xfrm rot="10800000">
            <a:off x="115660" y="1447800"/>
            <a:ext cx="49244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Rs</a:t>
            </a:r>
            <a:r>
              <a:rPr lang="en-US" sz="2000" b="1" dirty="0">
                <a:solidFill>
                  <a:prstClr val="black"/>
                </a:solidFill>
              </a:rPr>
              <a:t> in </a:t>
            </a:r>
            <a:r>
              <a:rPr lang="en-US" sz="2000" b="1" dirty="0" smtClean="0">
                <a:solidFill>
                  <a:prstClr val="black"/>
                </a:solidFill>
              </a:rPr>
              <a:t>Crore</a:t>
            </a:r>
            <a:endParaRPr lang="en-IN" sz="2000" b="1" dirty="0">
              <a:solidFill>
                <a:prstClr val="black"/>
              </a:solidFill>
            </a:endParaRP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0" y="311943"/>
            <a:ext cx="9143999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 COST: ALLOCATION vs UTILISATION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2667000" y="374464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prstClr val="black"/>
                </a:solidFill>
              </a:rPr>
              <a:t>51%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7241146" y="374464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prstClr val="black"/>
                </a:solidFill>
              </a:rPr>
              <a:t>100%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5012028" y="3754438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prstClr val="black"/>
                </a:solidFill>
              </a:rPr>
              <a:t>61%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4210737"/>
              </p:ext>
            </p:extLst>
          </p:nvPr>
        </p:nvGraphicFramePr>
        <p:xfrm>
          <a:off x="969963" y="1143000"/>
          <a:ext cx="74120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0" name="Worksheet" r:id="rId5" imgW="6076909" imgH="2619435" progId="Excel.Sheet.8">
                  <p:embed/>
                </p:oleObj>
              </mc:Choice>
              <mc:Fallback>
                <p:oleObj name="Worksheet" r:id="rId5" imgW="6076909" imgH="261943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143000"/>
                        <a:ext cx="7412037" cy="495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11"/>
          <p:cNvSpPr txBox="1">
            <a:spLocks noChangeArrowheads="1"/>
          </p:cNvSpPr>
          <p:nvPr/>
        </p:nvSpPr>
        <p:spPr bwMode="auto">
          <a:xfrm rot="10800000">
            <a:off x="399173" y="1676400"/>
            <a:ext cx="46166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prstClr val="black"/>
                </a:solidFill>
                <a:latin typeface="Bookman Old Style" pitchFamily="18" charset="0"/>
              </a:rPr>
              <a:t>Rs</a:t>
            </a:r>
            <a:r>
              <a:rPr lang="en-US" b="1" dirty="0">
                <a:solidFill>
                  <a:prstClr val="black"/>
                </a:solidFill>
                <a:latin typeface="Bookman Old Style" pitchFamily="18" charset="0"/>
              </a:rPr>
              <a:t> in </a:t>
            </a:r>
            <a:r>
              <a:rPr lang="en-US" b="1" dirty="0" smtClean="0">
                <a:solidFill>
                  <a:prstClr val="black"/>
                </a:solidFill>
                <a:latin typeface="Bookman Old Style" pitchFamily="18" charset="0"/>
              </a:rPr>
              <a:t>Crore</a:t>
            </a:r>
            <a:endParaRPr lang="en-IN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38556" y="357832"/>
            <a:ext cx="9130844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Assistance : Allocation vs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Utilisation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2546675" y="2133600"/>
            <a:ext cx="68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</a:rPr>
              <a:t>41%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7086600" y="2133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</a:rPr>
              <a:t>100%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4800600" y="2149980"/>
            <a:ext cx="68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</a:rPr>
              <a:t>64%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4947684"/>
              </p:ext>
            </p:extLst>
          </p:nvPr>
        </p:nvGraphicFramePr>
        <p:xfrm>
          <a:off x="914400" y="1007533"/>
          <a:ext cx="7239000" cy="501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2" name="Worksheet" r:id="rId5" imgW="6067461" imgH="3210050" progId="Excel.Sheet.8">
                  <p:embed/>
                </p:oleObj>
              </mc:Choice>
              <mc:Fallback>
                <p:oleObj name="Worksheet" r:id="rId5" imgW="6067461" imgH="32100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07533"/>
                        <a:ext cx="7239000" cy="5012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11"/>
          <p:cNvSpPr txBox="1">
            <a:spLocks noChangeArrowheads="1"/>
          </p:cNvSpPr>
          <p:nvPr/>
        </p:nvSpPr>
        <p:spPr bwMode="auto">
          <a:xfrm rot="10800000">
            <a:off x="248104" y="1600200"/>
            <a:ext cx="492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prstClr val="black"/>
                </a:solidFill>
                <a:latin typeface="Bookman Old Style" pitchFamily="18" charset="0"/>
              </a:rPr>
              <a:t>Rs</a:t>
            </a:r>
            <a:r>
              <a:rPr lang="en-US" sz="2000" b="1" dirty="0">
                <a:solidFill>
                  <a:prstClr val="black"/>
                </a:solidFill>
                <a:latin typeface="Bookman Old Style" pitchFamily="18" charset="0"/>
              </a:rPr>
              <a:t> in Lakh</a:t>
            </a:r>
            <a:endParaRPr lang="en-IN" sz="20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185738"/>
            <a:ext cx="914400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MME : ALLOCATION vs UTILISATION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2834672" y="2209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20%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4978400" y="2209800"/>
            <a:ext cx="81748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59%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6858000" y="1600200"/>
            <a:ext cx="76725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96%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762000" y="5715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prstClr val="black"/>
                </a:solidFill>
              </a:rPr>
              <a:t>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Kitchen cum Stores</a:t>
            </a:r>
            <a:endParaRPr lang="en-US" alt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053283"/>
              </p:ext>
            </p:extLst>
          </p:nvPr>
        </p:nvGraphicFramePr>
        <p:xfrm>
          <a:off x="844550" y="1501775"/>
          <a:ext cx="776287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6" name="Worksheet" r:id="rId5" imgW="3650032" imgH="2026877" progId="Excel.Sheet.8">
                  <p:embed/>
                </p:oleObj>
              </mc:Choice>
              <mc:Fallback>
                <p:oleObj name="Worksheet" r:id="rId5" imgW="3650032" imgH="202687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501775"/>
                        <a:ext cx="7762875" cy="431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362200"/>
            <a:ext cx="523220" cy="1905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0000"/>
                </a:solidFill>
              </a:rPr>
              <a:t>Progress (in %)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911725" y="1519238"/>
            <a:ext cx="3206750" cy="64770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Total Sanctioned :  2223 Kitchen Cum Stores</a:t>
            </a:r>
            <a:endParaRPr lang="en-IN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3832029"/>
            <a:ext cx="8001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2223</a:t>
            </a:r>
            <a:endParaRPr lang="en-IN" sz="2000" dirty="0">
              <a:solidFill>
                <a:prstClr val="black"/>
              </a:solidFill>
            </a:endParaRPr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0886" y="152400"/>
            <a:ext cx="91440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 : RBSK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604768"/>
              </p:ext>
            </p:extLst>
          </p:nvPr>
        </p:nvGraphicFramePr>
        <p:xfrm>
          <a:off x="152400" y="1066800"/>
          <a:ext cx="8915400" cy="472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780"/>
                <a:gridCol w="2894537"/>
                <a:gridCol w="2804083"/>
              </a:tblGrid>
              <a:tr h="6638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Details</a:t>
                      </a:r>
                      <a:endParaRPr lang="en-IN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Total Institutions</a:t>
                      </a:r>
                      <a:endParaRPr lang="en-IN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Children</a:t>
                      </a:r>
                      <a:endParaRPr lang="en-IN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9311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Total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in State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2059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163701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94689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Health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Check-up</a:t>
                      </a:r>
                      <a:endParaRPr lang="en-IN" sz="2400" b="1" dirty="0"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2059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103007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(63%)</a:t>
                      </a:r>
                      <a:endParaRPr lang="en-IN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94689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IFA Distribution</a:t>
                      </a:r>
                      <a:endParaRPr lang="en-IN" sz="2400" b="1" dirty="0"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2059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24525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(15%)</a:t>
                      </a:r>
                      <a:endParaRPr lang="en-IN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94689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Deworming Tablets</a:t>
                      </a:r>
                      <a:endParaRPr lang="en-IN" sz="2400" b="1" dirty="0"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2059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37605</a:t>
                      </a:r>
                    </a:p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(23%)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2507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Spectacles</a:t>
                      </a:r>
                      <a:endParaRPr lang="en-IN" sz="2400" b="1" dirty="0"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2059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0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5660" y="6488668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6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00925" y="5719517"/>
            <a:ext cx="539354" cy="259556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A2923F38-85FD-41D2-A422-3A687593ED59}" type="slidenum">
              <a:rPr lang="es-ES" altLang="en-US" b="1">
                <a:solidFill>
                  <a:prstClr val="white"/>
                </a:solidFill>
                <a:cs typeface="Arial" panose="020B0604020202020204" pitchFamily="34" charset="0"/>
              </a:rPr>
              <a:pPr defTabSz="685800">
                <a:defRPr/>
              </a:pPr>
              <a:t>16</a:t>
            </a:fld>
            <a:endParaRPr lang="es-ES" altLang="en-US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1234975" y="63384"/>
            <a:ext cx="6858000" cy="628650"/>
          </a:xfrm>
          <a:prstGeom prst="rect">
            <a:avLst/>
          </a:prstGeom>
          <a:solidFill>
            <a:srgbClr val="666699"/>
          </a:solidFill>
        </p:spPr>
        <p:txBody>
          <a:bodyPr vert="horz" lIns="68580" tIns="34290" rIns="68580" bIns="34290" rtlCol="0" anchor="ctr">
            <a:no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       Elements of </a:t>
            </a:r>
            <a:r>
              <a:rPr lang="en-US" sz="2700" dirty="0" err="1"/>
              <a:t>Ayushman</a:t>
            </a:r>
            <a:r>
              <a:rPr lang="en-US" sz="2700" dirty="0"/>
              <a:t> Bharat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0122746"/>
              </p:ext>
            </p:extLst>
          </p:nvPr>
        </p:nvGraphicFramePr>
        <p:xfrm>
          <a:off x="1234975" y="762001"/>
          <a:ext cx="6766025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3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1" y="15240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Availability of safe drinking water </a:t>
            </a:r>
            <a:endParaRPr lang="en-IN" dirty="0"/>
          </a:p>
        </p:txBody>
      </p:sp>
      <p:pic>
        <p:nvPicPr>
          <p:cNvPr id="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50229"/>
              </p:ext>
            </p:extLst>
          </p:nvPr>
        </p:nvGraphicFramePr>
        <p:xfrm>
          <a:off x="914400" y="1524000"/>
          <a:ext cx="7239000" cy="441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454409">
                <a:tc>
                  <a:txBody>
                    <a:bodyPr/>
                    <a:lstStyle/>
                    <a:p>
                      <a:r>
                        <a:rPr lang="en-US" dirty="0" smtClean="0"/>
                        <a:t>Schools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 of Schools</a:t>
                      </a:r>
                      <a:endParaRPr lang="en-IN" dirty="0"/>
                    </a:p>
                  </a:txBody>
                  <a:tcPr/>
                </a:tc>
              </a:tr>
              <a:tr h="45440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Schools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2059</a:t>
                      </a:r>
                      <a:endParaRPr lang="en-IN" dirty="0"/>
                    </a:p>
                  </a:txBody>
                  <a:tcPr/>
                </a:tc>
              </a:tr>
              <a:tr h="454409">
                <a:tc>
                  <a:txBody>
                    <a:bodyPr/>
                    <a:lstStyle/>
                    <a:p>
                      <a:r>
                        <a:rPr lang="en-US" dirty="0" smtClean="0"/>
                        <a:t>Schools having drinking water facility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1118   (55%)</a:t>
                      </a:r>
                      <a:endParaRPr lang="en-IN" dirty="0"/>
                    </a:p>
                  </a:txBody>
                  <a:tcPr/>
                </a:tc>
              </a:tr>
              <a:tr h="784323">
                <a:tc>
                  <a:txBody>
                    <a:bodyPr/>
                    <a:lstStyle/>
                    <a:p>
                      <a:r>
                        <a:rPr lang="en-US" dirty="0" smtClean="0"/>
                        <a:t>Schools having Safe drinking  wate</a:t>
                      </a:r>
                      <a:r>
                        <a:rPr lang="en-US" baseline="0" dirty="0" smtClean="0"/>
                        <a:t>r facility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54409">
                <a:tc>
                  <a:txBody>
                    <a:bodyPr/>
                    <a:lstStyle/>
                    <a:p>
                      <a:r>
                        <a:rPr lang="en-US" dirty="0" smtClean="0"/>
                        <a:t>Having water filtrations facility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54409">
                <a:tc>
                  <a:txBody>
                    <a:bodyPr/>
                    <a:lstStyle/>
                    <a:p>
                      <a:r>
                        <a:rPr lang="en-US" dirty="0" smtClean="0"/>
                        <a:t>Membrane (UV+RO)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54409">
                <a:tc>
                  <a:txBody>
                    <a:bodyPr/>
                    <a:lstStyle/>
                    <a:p>
                      <a:r>
                        <a:rPr lang="en-US" dirty="0" smtClean="0"/>
                        <a:t>UV purification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54409">
                <a:tc>
                  <a:txBody>
                    <a:bodyPr/>
                    <a:lstStyle/>
                    <a:p>
                      <a:r>
                        <a:rPr lang="en-US" dirty="0" smtClean="0"/>
                        <a:t>Candle filter purifier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1118</a:t>
                      </a:r>
                    </a:p>
                  </a:txBody>
                  <a:tcPr/>
                </a:tc>
              </a:tr>
              <a:tr h="454409">
                <a:tc>
                  <a:txBody>
                    <a:bodyPr/>
                    <a:lstStyle/>
                    <a:p>
                      <a:r>
                        <a:rPr lang="en-US" dirty="0" smtClean="0"/>
                        <a:t>Activated carbon</a:t>
                      </a:r>
                      <a:r>
                        <a:rPr lang="en-US" baseline="0" dirty="0" smtClean="0"/>
                        <a:t>  purifier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ctr" eaLnBrk="1" hangingPunct="1">
              <a:defRPr sz="2800" b="1">
                <a:latin typeface="Cambria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Comparison of data: MIS vs AWP&amp;B</a:t>
            </a:r>
          </a:p>
        </p:txBody>
      </p:sp>
      <p:pic>
        <p:nvPicPr>
          <p:cNvPr id="2051" name="Picture 7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9" t="13121" r="27777" b="10283"/>
          <a:stretch>
            <a:fillRect/>
          </a:stretch>
        </p:blipFill>
        <p:spPr bwMode="auto">
          <a:xfrm>
            <a:off x="8489950" y="9525"/>
            <a:ext cx="654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0" y="645795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00CC"/>
                </a:solidFill>
                <a:latin typeface="Cambria" pitchFamily="18" charset="0"/>
              </a:rPr>
              <a:t>Ministry of HRD, Govt. of India</a:t>
            </a:r>
          </a:p>
        </p:txBody>
      </p:sp>
      <p:pic>
        <p:nvPicPr>
          <p:cNvPr id="106585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9260"/>
            <a:ext cx="7467600" cy="47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465952"/>
              </p:ext>
            </p:extLst>
          </p:nvPr>
        </p:nvGraphicFramePr>
        <p:xfrm>
          <a:off x="1981200" y="742950"/>
          <a:ext cx="5064125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1" name="Worksheet" r:id="rId5" imgW="4076647" imgH="1895474" progId="Excel.Sheet.8">
                  <p:embed followColorScheme="full"/>
                </p:oleObj>
              </mc:Choice>
              <mc:Fallback>
                <p:oleObj name="Worksheet" r:id="rId5" imgW="4076647" imgH="1895474" progId="Excel.Shee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42950"/>
                        <a:ext cx="5064125" cy="293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6"/>
            <a:ext cx="9144000" cy="5276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Year scorecard at a glance</a:t>
            </a:r>
            <a:endParaRPr lang="en-I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61720" y="558957"/>
            <a:ext cx="16916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FY : 2017-18</a:t>
            </a:r>
            <a:endParaRPr lang="en-IN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26335"/>
              </p:ext>
            </p:extLst>
          </p:nvPr>
        </p:nvGraphicFramePr>
        <p:xfrm>
          <a:off x="4724400" y="3747918"/>
          <a:ext cx="4283075" cy="3030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2" name="Worksheet" r:id="rId9" imgW="4286121" imgH="2771678" progId="Excel.Sheet.8">
                  <p:embed followColorScheme="full"/>
                </p:oleObj>
              </mc:Choice>
              <mc:Fallback>
                <p:oleObj name="Worksheet" r:id="rId9" imgW="4286121" imgH="2771678" progId="Excel.Shee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47918"/>
                        <a:ext cx="4283075" cy="3030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47649"/>
              </p:ext>
            </p:extLst>
          </p:nvPr>
        </p:nvGraphicFramePr>
        <p:xfrm>
          <a:off x="381000" y="3842266"/>
          <a:ext cx="418782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3" name="Worksheet" r:id="rId12" imgW="8143846" imgH="5076911" progId="Excel.Sheet.8">
                  <p:embed/>
                </p:oleObj>
              </mc:Choice>
              <mc:Fallback>
                <p:oleObj name="Worksheet" r:id="rId12" imgW="8143846" imgH="507691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42266"/>
                        <a:ext cx="4187825" cy="289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96200" y="3657600"/>
            <a:ext cx="12460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FY-2014-15</a:t>
            </a:r>
            <a:endParaRPr lang="en-IN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02873"/>
            <a:ext cx="13607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FY-2016-17</a:t>
            </a:r>
            <a:endParaRPr lang="en-IN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3629"/>
            <a:ext cx="9144000" cy="6858000"/>
          </a:xfrm>
          <a:solidFill>
            <a:schemeClr val="bg1"/>
          </a:solidFill>
          <a:scene3d>
            <a:camera prst="perspective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/>
            <a:r>
              <a:rPr lang="en-US" altLang="en-US" sz="4400" b="1" dirty="0" smtClean="0">
                <a:latin typeface="Stencil" panose="040409050D0802020404" pitchFamily="82" charset="0"/>
              </a:rPr>
              <a:t>Review of Implementation of MDMS in NAGALAND </a:t>
            </a:r>
            <a:br>
              <a:rPr lang="en-US" altLang="en-US" sz="4400" b="1" dirty="0" smtClean="0">
                <a:latin typeface="Stencil" panose="040409050D0802020404" pitchFamily="82" charset="0"/>
              </a:rPr>
            </a:br>
            <a:r>
              <a:rPr lang="en-US" altLang="en-US" sz="2400" b="1" dirty="0" smtClean="0">
                <a:solidFill>
                  <a:srgbClr val="C00000"/>
                </a:solidFill>
                <a:latin typeface="Algerian" pitchFamily="82" charset="0"/>
              </a:rPr>
              <a:t>(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Primary + Upper Primary)</a:t>
            </a: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1.4.2017 to 31.03.2018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660" y="64008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11954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209800"/>
          </a:xfrm>
        </p:spPr>
        <p:txBody>
          <a:bodyPr/>
          <a:lstStyle/>
          <a:p>
            <a:pPr algn="ctr" eaLnBrk="1" hangingPunct="1"/>
            <a:r>
              <a:rPr lang="en-US" altLang="en-US" sz="6600" b="1" dirty="0" smtClean="0"/>
              <a:t>Analysis of State’s Proposal for 2018-19</a:t>
            </a: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2018-19 : Children (Primary)</a:t>
            </a:r>
            <a:endParaRPr lang="en-US" altLang="en-US" sz="2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29753"/>
              </p:ext>
            </p:extLst>
          </p:nvPr>
        </p:nvGraphicFramePr>
        <p:xfrm>
          <a:off x="1225550" y="1549400"/>
          <a:ext cx="6832600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4" name="Worksheet" r:id="rId5" imgW="4352797" imgH="2790843" progId="Excel.Sheet.8">
                  <p:embed/>
                </p:oleObj>
              </mc:Choice>
              <mc:Fallback>
                <p:oleObj name="Worksheet" r:id="rId5" imgW="4352797" imgH="2790843" progId="Excel.Sheet.8">
                  <p:embed/>
                  <p:pic>
                    <p:nvPicPr>
                      <p:cNvPr id="0" name="Picture 14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1549400"/>
                        <a:ext cx="6832600" cy="4379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E0A02-9B6D-4E25-BB85-20CA2832F15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523220" cy="3352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No. of children (in </a:t>
            </a:r>
            <a:r>
              <a:rPr lang="en-US" sz="2200" b="1" dirty="0" err="1">
                <a:latin typeface="+mn-lt"/>
                <a:cs typeface="+mn-cs"/>
              </a:rPr>
              <a:t>lakhs</a:t>
            </a:r>
            <a:r>
              <a:rPr lang="en-US" sz="2200" b="1" dirty="0">
                <a:latin typeface="+mn-lt"/>
                <a:cs typeface="+mn-cs"/>
              </a:rPr>
              <a:t>)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 rot="16200000">
            <a:off x="6009537" y="4312949"/>
            <a:ext cx="2362404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 b="1" dirty="0">
                <a:latin typeface="Arial" charset="0"/>
              </a:rPr>
              <a:t>P</a:t>
            </a:r>
            <a:r>
              <a:rPr lang="en-US" altLang="en-US" sz="1600" b="1" dirty="0">
                <a:latin typeface="Arial" charset="0"/>
              </a:rPr>
              <a:t>roposal for </a:t>
            </a:r>
            <a:r>
              <a:rPr lang="en-US" altLang="en-US" sz="1600" b="1" dirty="0" smtClean="0">
                <a:latin typeface="Arial" charset="0"/>
              </a:rPr>
              <a:t>2018-19</a:t>
            </a:r>
            <a:endParaRPr lang="en-US" altLang="en-US" sz="1600" b="1" dirty="0">
              <a:latin typeface="Arial" charset="0"/>
            </a:endParaRP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 rot="16200000">
            <a:off x="3771346" y="4329618"/>
            <a:ext cx="228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Availed MDM in Q-3</a:t>
            </a:r>
          </a:p>
        </p:txBody>
      </p:sp>
      <p:sp>
        <p:nvSpPr>
          <p:cNvPr id="21513" name="TextBox 7"/>
          <p:cNvSpPr txBox="1">
            <a:spLocks noChangeArrowheads="1"/>
          </p:cNvSpPr>
          <p:nvPr/>
        </p:nvSpPr>
        <p:spPr bwMode="auto">
          <a:xfrm rot="16200000">
            <a:off x="3331696" y="4387801"/>
            <a:ext cx="2230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Availed MDM in Q-2</a:t>
            </a: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 rot="16200000">
            <a:off x="2902019" y="4224740"/>
            <a:ext cx="215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Availed MDM in Q-1</a:t>
            </a:r>
          </a:p>
        </p:txBody>
      </p:sp>
      <p:sp>
        <p:nvSpPr>
          <p:cNvPr id="21515" name="TextBox 7"/>
          <p:cNvSpPr txBox="1">
            <a:spLocks noChangeArrowheads="1"/>
          </p:cNvSpPr>
          <p:nvPr/>
        </p:nvSpPr>
        <p:spPr bwMode="auto">
          <a:xfrm rot="16200000">
            <a:off x="4990813" y="4596515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 b="1" dirty="0">
                <a:latin typeface="Arial" charset="0"/>
              </a:rPr>
              <a:t>Enrolment</a:t>
            </a:r>
          </a:p>
        </p:txBody>
      </p:sp>
      <p:sp>
        <p:nvSpPr>
          <p:cNvPr id="21516" name="TextBox 7"/>
          <p:cNvSpPr txBox="1">
            <a:spLocks noChangeArrowheads="1"/>
          </p:cNvSpPr>
          <p:nvPr/>
        </p:nvSpPr>
        <p:spPr bwMode="auto">
          <a:xfrm rot="16200000">
            <a:off x="1959066" y="4364831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Availed </a:t>
            </a:r>
          </a:p>
        </p:txBody>
      </p:sp>
      <p:sp>
        <p:nvSpPr>
          <p:cNvPr id="21517" name="TextBox 7"/>
          <p:cNvSpPr txBox="1">
            <a:spLocks noChangeArrowheads="1"/>
          </p:cNvSpPr>
          <p:nvPr/>
        </p:nvSpPr>
        <p:spPr bwMode="auto">
          <a:xfrm rot="16200000">
            <a:off x="1346451" y="4328822"/>
            <a:ext cx="2524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PAB Approval </a:t>
            </a:r>
            <a:r>
              <a:rPr lang="en-US" altLang="en-US" sz="1600" b="1" dirty="0" smtClean="0">
                <a:latin typeface="Arial" charset="0"/>
              </a:rPr>
              <a:t>17-18</a:t>
            </a:r>
            <a:endParaRPr lang="en-US" altLang="en-US" sz="1600" b="1" dirty="0">
              <a:latin typeface="Arial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16200000">
            <a:off x="5486835" y="431402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 b="1" dirty="0" smtClean="0">
                <a:latin typeface="Arial" charset="0"/>
              </a:rPr>
              <a:t>Proposed by State</a:t>
            </a:r>
            <a:endParaRPr lang="en-US" altLang="en-US" sz="1800" b="1" dirty="0">
              <a:latin typeface="Arial" charset="0"/>
            </a:endParaRPr>
          </a:p>
        </p:txBody>
      </p:sp>
      <p:pic>
        <p:nvPicPr>
          <p:cNvPr id="1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 rot="16200000">
            <a:off x="4244788" y="4393468"/>
            <a:ext cx="2157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Availed MDM in </a:t>
            </a:r>
            <a:r>
              <a:rPr lang="en-US" altLang="en-US" sz="1600" b="1" dirty="0" smtClean="0">
                <a:latin typeface="Arial" charset="0"/>
              </a:rPr>
              <a:t>Q-4</a:t>
            </a:r>
            <a:endParaRPr lang="en-US" alt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2018-19:  Children (Upper Primary) </a:t>
            </a:r>
            <a:endParaRPr lang="en-US" sz="2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438546"/>
              </p:ext>
            </p:extLst>
          </p:nvPr>
        </p:nvGraphicFramePr>
        <p:xfrm>
          <a:off x="797243" y="1007533"/>
          <a:ext cx="7508556" cy="488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7" name="Worksheet" r:id="rId5" imgW="3752718" imgH="2428862" progId="Excel.Sheet.8">
                  <p:embed/>
                </p:oleObj>
              </mc:Choice>
              <mc:Fallback>
                <p:oleObj name="Worksheet" r:id="rId5" imgW="3752718" imgH="2428862" progId="Excel.Sheet.8">
                  <p:embed/>
                  <p:pic>
                    <p:nvPicPr>
                      <p:cNvPr id="0" name="Picture 14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3" y="1007533"/>
                        <a:ext cx="7508556" cy="48839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945A0-6DC6-4388-9C8C-0CE0020F745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878196"/>
            <a:ext cx="492443" cy="3581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No. of children (in </a:t>
            </a:r>
            <a:r>
              <a:rPr lang="en-US" sz="2000" b="1" dirty="0" err="1">
                <a:latin typeface="+mn-lt"/>
                <a:cs typeface="+mn-cs"/>
              </a:rPr>
              <a:t>Lakhs</a:t>
            </a:r>
            <a:r>
              <a:rPr lang="en-US" sz="2000" b="1" dirty="0">
                <a:latin typeface="+mn-lt"/>
                <a:cs typeface="+mn-cs"/>
              </a:rPr>
              <a:t>)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 rot="16200000">
            <a:off x="6162821" y="3792538"/>
            <a:ext cx="2438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Proposal for </a:t>
            </a:r>
            <a:r>
              <a:rPr lang="en-US" altLang="en-US" sz="1600" b="1" dirty="0" smtClean="0">
                <a:latin typeface="Arial" charset="0"/>
              </a:rPr>
              <a:t>2018-19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 rot="16200000">
            <a:off x="3575252" y="4067996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 Availed MDM in Q-3</a:t>
            </a: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 rot="16200000">
            <a:off x="3559377" y="4026122"/>
            <a:ext cx="2476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   Availed MDM in Q-2</a:t>
            </a:r>
          </a:p>
        </p:txBody>
      </p:sp>
      <p:sp>
        <p:nvSpPr>
          <p:cNvPr id="22538" name="TextBox 7"/>
          <p:cNvSpPr txBox="1">
            <a:spLocks noChangeArrowheads="1"/>
          </p:cNvSpPr>
          <p:nvPr/>
        </p:nvSpPr>
        <p:spPr bwMode="auto">
          <a:xfrm rot="16200000">
            <a:off x="3084597" y="3971588"/>
            <a:ext cx="2282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Availed </a:t>
            </a:r>
            <a:r>
              <a:rPr lang="en-US" altLang="en-US" sz="1400" b="1" dirty="0">
                <a:latin typeface="Arial" charset="0"/>
              </a:rPr>
              <a:t>MDN</a:t>
            </a:r>
            <a:r>
              <a:rPr lang="en-US" altLang="en-US" sz="1600" b="1" dirty="0">
                <a:latin typeface="Arial" charset="0"/>
              </a:rPr>
              <a:t> in Q-1</a:t>
            </a:r>
          </a:p>
        </p:txBody>
      </p:sp>
      <p:sp>
        <p:nvSpPr>
          <p:cNvPr id="22539" name="TextBox 7"/>
          <p:cNvSpPr txBox="1">
            <a:spLocks noChangeArrowheads="1"/>
          </p:cNvSpPr>
          <p:nvPr/>
        </p:nvSpPr>
        <p:spPr bwMode="auto">
          <a:xfrm rot="16200000">
            <a:off x="4921729" y="3916581"/>
            <a:ext cx="304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 b="1" dirty="0">
                <a:latin typeface="Arial" charset="0"/>
              </a:rPr>
              <a:t>Enrolment </a:t>
            </a:r>
          </a:p>
        </p:txBody>
      </p:sp>
      <p:sp>
        <p:nvSpPr>
          <p:cNvPr id="22540" name="TextBox 7"/>
          <p:cNvSpPr txBox="1">
            <a:spLocks noChangeArrowheads="1"/>
          </p:cNvSpPr>
          <p:nvPr/>
        </p:nvSpPr>
        <p:spPr bwMode="auto">
          <a:xfrm rot="16200000">
            <a:off x="1949117" y="3972108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Arial" charset="0"/>
              </a:rPr>
              <a:t>Availed </a:t>
            </a:r>
            <a:r>
              <a:rPr lang="en-US" altLang="en-US" sz="1400" b="1" dirty="0" smtClean="0">
                <a:latin typeface="Arial" charset="0"/>
              </a:rPr>
              <a:t> </a:t>
            </a:r>
            <a:endParaRPr lang="en-US" altLang="en-US" sz="1400" b="1" dirty="0">
              <a:latin typeface="Arial" charset="0"/>
            </a:endParaRPr>
          </a:p>
        </p:txBody>
      </p:sp>
      <p:sp>
        <p:nvSpPr>
          <p:cNvPr id="22541" name="TextBox 7"/>
          <p:cNvSpPr txBox="1">
            <a:spLocks noChangeArrowheads="1"/>
          </p:cNvSpPr>
          <p:nvPr/>
        </p:nvSpPr>
        <p:spPr bwMode="auto">
          <a:xfrm rot="16200000">
            <a:off x="1017733" y="4071326"/>
            <a:ext cx="2895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PAB </a:t>
            </a:r>
            <a:r>
              <a:rPr lang="en-US" altLang="en-US" sz="1200" b="1" dirty="0">
                <a:latin typeface="Arial" charset="0"/>
              </a:rPr>
              <a:t>Approval</a:t>
            </a:r>
            <a:r>
              <a:rPr lang="en-US" altLang="en-US" sz="1600" b="1" dirty="0">
                <a:latin typeface="Arial" charset="0"/>
              </a:rPr>
              <a:t> for </a:t>
            </a:r>
            <a:r>
              <a:rPr lang="en-US" altLang="en-US" sz="1600" b="1" dirty="0" smtClean="0">
                <a:latin typeface="Arial" charset="0"/>
              </a:rPr>
              <a:t>17-18</a:t>
            </a:r>
            <a:endParaRPr lang="en-US" altLang="en-US" sz="1600" b="1" dirty="0">
              <a:latin typeface="Arial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16200000">
            <a:off x="5756422" y="3930869"/>
            <a:ext cx="2438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latin typeface="Arial" charset="0"/>
              </a:rPr>
              <a:t>Proposed by State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4057" y="1878196"/>
            <a:ext cx="81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0.41</a:t>
            </a:r>
            <a:endParaRPr lang="en-IN" b="1" dirty="0"/>
          </a:p>
        </p:txBody>
      </p:sp>
      <p:pic>
        <p:nvPicPr>
          <p:cNvPr id="1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 rot="16200000">
            <a:off x="3986975" y="4159470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 Availed MDM in </a:t>
            </a:r>
            <a:r>
              <a:rPr lang="en-US" altLang="en-US" sz="1600" b="1" dirty="0" smtClean="0">
                <a:latin typeface="Arial" charset="0"/>
              </a:rPr>
              <a:t>Q-4</a:t>
            </a:r>
            <a:endParaRPr lang="en-US" alt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6286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 and Recommendations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995FE-501B-4B32-932B-93DB942E11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18053"/>
              </p:ext>
            </p:extLst>
          </p:nvPr>
        </p:nvGraphicFramePr>
        <p:xfrm>
          <a:off x="452504" y="685800"/>
          <a:ext cx="8395402" cy="5921527"/>
        </p:xfrm>
        <a:graphic>
          <a:graphicData uri="http://schemas.openxmlformats.org/drawingml/2006/table">
            <a:tbl>
              <a:tblPr/>
              <a:tblGrid>
                <a:gridCol w="609600"/>
                <a:gridCol w="1981200"/>
                <a:gridCol w="1761383"/>
                <a:gridCol w="1972417"/>
                <a:gridCol w="2070802"/>
              </a:tblGrid>
              <a:tr h="464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Component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PAB Approval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2017-18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Proposal for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2018-19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Recommendation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3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Children (Pry)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121634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123391</a:t>
                      </a:r>
                      <a:endParaRPr lang="en-IN" sz="1400" b="1" dirty="0"/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122117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8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Children  (U Pry)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36858</a:t>
                      </a:r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40111</a:t>
                      </a:r>
                      <a:endParaRPr lang="en-IN" sz="1400" b="1" dirty="0"/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39603</a:t>
                      </a:r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Children (STC)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957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2200</a:t>
                      </a:r>
                      <a:endParaRPr lang="en-IN" sz="1400" b="1" dirty="0"/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1981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20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Working Days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Pry_220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Upry_220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NCLP_312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Pry_220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Upry_220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NCLP_312</a:t>
                      </a:r>
                    </a:p>
                    <a:p>
                      <a:endParaRPr lang="en-IN" sz="1400" b="1" dirty="0"/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Pry_220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Upry_220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NCLP_312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 cum Store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845</a:t>
                      </a:r>
                      <a:endParaRPr lang="en-IN" sz="1400" b="1" dirty="0"/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Cook cum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Helpers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(Reduction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of 414)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4695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(Additional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Pry-48+U.Pry5=52)</a:t>
                      </a:r>
                      <a:endParaRPr lang="en-IN" sz="1400" b="1" dirty="0"/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(Additional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Pry-48+U.Pry5=52)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Devices (New)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Nil</a:t>
                      </a:r>
                      <a:endParaRPr lang="en-IN" sz="1400" b="1" dirty="0"/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Devices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Replacement)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541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1044</a:t>
                      </a:r>
                      <a:endParaRPr lang="en-IN" sz="1400" b="1" dirty="0"/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MME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In lakh)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37.21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39.40</a:t>
                      </a:r>
                      <a:endParaRPr lang="en-IN" sz="1400" b="1" dirty="0"/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38.97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0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 –cum-Store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845</a:t>
                      </a:r>
                      <a:endParaRPr lang="en-IN" sz="1400" b="1" dirty="0"/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99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Notional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Requirement of Central Assistance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In Crore)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21.88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22.27</a:t>
                      </a:r>
                      <a:endParaRPr lang="en-IN" sz="1400" b="1" dirty="0"/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22.04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70938" y="3629"/>
            <a:ext cx="562175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1219200"/>
            <a:ext cx="746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8000" b="1" i="1" kern="0" dirty="0">
                <a:solidFill>
                  <a:srgbClr val="FF0000"/>
                </a:solidFill>
                <a:latin typeface="Arial Narrow"/>
                <a:cs typeface="Arial" pitchFamily="34" charset="0"/>
              </a:rPr>
              <a:t>Thank You</a:t>
            </a: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practices in Implementation</a:t>
            </a:r>
            <a:endParaRPr lang="en-IN" altLang="en-US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660" y="6418552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49296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900" dirty="0">
                <a:latin typeface="Times New Roman"/>
                <a:ea typeface="Times New Roman"/>
              </a:rPr>
              <a:t>Community contributes seasonal fruits, vegetables </a:t>
            </a:r>
            <a:r>
              <a:rPr lang="en-US" sz="2900" dirty="0">
                <a:latin typeface="Times New Roman"/>
                <a:ea typeface="Times New Roman"/>
              </a:rPr>
              <a:t>as a supplement to the meals served to children</a:t>
            </a:r>
            <a:r>
              <a:rPr lang="en-GB" sz="2900" dirty="0">
                <a:latin typeface="Times New Roman"/>
                <a:ea typeface="Times New Roman"/>
              </a:rPr>
              <a:t>.</a:t>
            </a:r>
            <a:endParaRPr lang="en-IN" sz="29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900" dirty="0">
                <a:latin typeface="Times New Roman"/>
                <a:ea typeface="Times New Roman"/>
              </a:rPr>
              <a:t>Community is providing dining tables for serving MDM in some of the schools. </a:t>
            </a:r>
            <a:endParaRPr lang="en-IN" sz="29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GB" sz="2900" dirty="0">
                <a:latin typeface="Times New Roman"/>
                <a:ea typeface="Times New Roman"/>
              </a:rPr>
              <a:t>Kitchen garden in schools for giving the children more nutritious food.(358 kitchen garden in schools)</a:t>
            </a:r>
            <a:endParaRPr lang="en-IN" sz="29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900" spc="-10" dirty="0">
                <a:latin typeface="Times New Roman"/>
                <a:ea typeface="Arial"/>
              </a:rPr>
              <a:t>To strengthen monitoring of MDM scheme in the blocks, 134 officers have been designated as Area Education Officers for effective inspection &amp; monitoring of the scheme</a:t>
            </a:r>
            <a:endParaRPr lang="en-IN" sz="29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900" spc="-10" dirty="0">
                <a:latin typeface="Times New Roman"/>
                <a:ea typeface="Arial"/>
              </a:rPr>
              <a:t>Sense of ownership has come up among the community for implementation</a:t>
            </a:r>
            <a:endParaRPr lang="en-IN" sz="29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900" spc="-10" dirty="0">
                <a:latin typeface="Times New Roman"/>
                <a:ea typeface="Arial"/>
              </a:rPr>
              <a:t>Church gives loans in form of fund &amp; food grain from its resources when there are delays.</a:t>
            </a:r>
            <a:endParaRPr lang="en-IN" sz="29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just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130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51257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n-GB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en-GB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660" y="6488668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3898" y="1130412"/>
            <a:ext cx="8610600" cy="539326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800" dirty="0">
                <a:latin typeface="Times New Roman"/>
                <a:ea typeface="Times New Roman"/>
              </a:rPr>
              <a:t>I</a:t>
            </a:r>
            <a:r>
              <a:rPr lang="en-GB" sz="2800" dirty="0" smtClean="0">
                <a:latin typeface="Times New Roman"/>
                <a:ea typeface="Times New Roman"/>
              </a:rPr>
              <a:t>nsufficient </a:t>
            </a:r>
            <a:r>
              <a:rPr lang="en-GB" sz="2800" dirty="0">
                <a:latin typeface="Times New Roman"/>
                <a:ea typeface="Times New Roman"/>
              </a:rPr>
              <a:t>provision of safe drinking </a:t>
            </a:r>
            <a:r>
              <a:rPr lang="en-GB" sz="2800" dirty="0" smtClean="0">
                <a:latin typeface="Times New Roman"/>
                <a:ea typeface="Times New Roman"/>
              </a:rPr>
              <a:t>water (54</a:t>
            </a:r>
            <a:r>
              <a:rPr lang="en-GB" sz="2800" dirty="0">
                <a:latin typeface="Times New Roman"/>
                <a:ea typeface="Times New Roman"/>
              </a:rPr>
              <a:t>%) only. </a:t>
            </a:r>
            <a:endParaRPr lang="en-IN" sz="28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800" dirty="0" smtClean="0">
                <a:latin typeface="Times New Roman"/>
                <a:ea typeface="Times New Roman"/>
              </a:rPr>
              <a:t>Very </a:t>
            </a:r>
            <a:r>
              <a:rPr lang="en-GB" sz="2800" dirty="0">
                <a:latin typeface="Times New Roman"/>
                <a:ea typeface="Times New Roman"/>
              </a:rPr>
              <a:t>poor reporting under AMS </a:t>
            </a:r>
            <a:r>
              <a:rPr lang="en-GB" sz="2800" dirty="0" smtClean="0">
                <a:latin typeface="Times New Roman"/>
                <a:ea typeface="Times New Roman"/>
              </a:rPr>
              <a:t>(1.14%) only.</a:t>
            </a:r>
            <a:endParaRPr lang="en-IN" sz="28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</a:rPr>
              <a:t>M</a:t>
            </a:r>
            <a:r>
              <a:rPr lang="en-US" sz="2800" dirty="0" smtClean="0">
                <a:latin typeface="Times New Roman"/>
                <a:ea typeface="Times New Roman"/>
              </a:rPr>
              <a:t>ismatch </a:t>
            </a:r>
            <a:r>
              <a:rPr lang="en-US" sz="2800" dirty="0">
                <a:latin typeface="Times New Roman"/>
                <a:ea typeface="Times New Roman"/>
              </a:rPr>
              <a:t>in data of MDM-MIS and AWP&amp;B.</a:t>
            </a:r>
            <a:endParaRPr lang="en-IN" sz="28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800" dirty="0">
                <a:latin typeface="Times New Roman"/>
                <a:ea typeface="Times New Roman"/>
              </a:rPr>
              <a:t>Delay in submission of required information by State Govt. (viz. QPRs, information of unspent balance etc.) </a:t>
            </a:r>
            <a:endParaRPr lang="en-GB" sz="2800" dirty="0" smtClean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800" dirty="0">
                <a:latin typeface="Times New Roman"/>
                <a:ea typeface="Times New Roman"/>
              </a:rPr>
              <a:t>Social audit not yet conducted as per MHRD Guide line</a:t>
            </a:r>
            <a:r>
              <a:rPr lang="en-GB" sz="2800" dirty="0" smtClean="0">
                <a:latin typeface="Times New Roman"/>
                <a:ea typeface="Times New Roman"/>
              </a:rPr>
              <a:t>.</a:t>
            </a:r>
            <a:endParaRPr lang="en-IN" sz="28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800" dirty="0">
                <a:latin typeface="Times New Roman"/>
                <a:ea typeface="Times New Roman"/>
              </a:rPr>
              <a:t>CCH are being paid in cash by SMC (55%) &amp; E-Transfer in bank account ( 45%)</a:t>
            </a:r>
            <a:endParaRPr lang="en-IN" sz="2800" dirty="0"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95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52402"/>
            <a:ext cx="6172200" cy="563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Innovations etc. </a:t>
            </a:r>
            <a:endParaRPr lang="en-US" b="1" dirty="0"/>
          </a:p>
        </p:txBody>
      </p:sp>
      <p:pic>
        <p:nvPicPr>
          <p:cNvPr id="19459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7330678" y="2"/>
            <a:ext cx="670322" cy="904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2605" y="1143002"/>
            <a:ext cx="8222381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4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It is proposed that the States and UTs may also be given flexibility to utilize, with prior approval of MHRD, 5% of their Annual Work Plan &amp; Budget for new interventions provided they are not included under any of the Central or State Schemes and there is no overlapping of activities. This is subject to CCEA approval.</a:t>
            </a:r>
          </a:p>
          <a:p>
            <a:pPr marL="469900" indent="-469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4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Some of the suggested innovation may be in the field of </a:t>
            </a:r>
            <a:r>
              <a:rPr lang="en-IN" sz="2400" i="1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Water filters, kitchen gardens, provision of LPG connections, use of millets </a:t>
            </a:r>
            <a:r>
              <a:rPr lang="en-IN" sz="24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etc. These are only illustrative and not exhaustive</a:t>
            </a:r>
            <a:r>
              <a:rPr lang="en-IN" sz="2400" kern="0" dirty="0" smtClean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.</a:t>
            </a:r>
          </a:p>
          <a:p>
            <a:pPr marL="469900" indent="-469900" algn="just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o"/>
              <a:defRPr/>
            </a:pPr>
            <a:r>
              <a:rPr lang="en-IN" sz="2400" kern="0" dirty="0">
                <a:solidFill>
                  <a:prstClr val="black"/>
                </a:solidFill>
              </a:rPr>
              <a:t>Community participation.</a:t>
            </a:r>
          </a:p>
          <a:p>
            <a:pPr marL="469900" indent="-469900" algn="just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o"/>
              <a:defRPr/>
            </a:pPr>
            <a:r>
              <a:rPr lang="en-IN" sz="2400" kern="0" dirty="0">
                <a:solidFill>
                  <a:prstClr val="black"/>
                </a:solidFill>
              </a:rPr>
              <a:t>Meetings of District committee headed by Dist. Collector.</a:t>
            </a:r>
          </a:p>
          <a:p>
            <a:pPr marL="469900" indent="-469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8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469900" indent="-469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8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: Children (Pry) during last 3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endParaRPr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1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177976"/>
              </p:ext>
            </p:extLst>
          </p:nvPr>
        </p:nvGraphicFramePr>
        <p:xfrm>
          <a:off x="1216025" y="1447800"/>
          <a:ext cx="7427913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" name="Worksheet" r:id="rId5" imgW="4610050" imgH="1752679" progId="Excel.Sheet.8">
                  <p:embed/>
                </p:oleObj>
              </mc:Choice>
              <mc:Fallback>
                <p:oleObj name="Worksheet" r:id="rId5" imgW="4610050" imgH="1752679" progId="Excel.Sheet.8">
                  <p:embed/>
                  <p:pic>
                    <p:nvPicPr>
                      <p:cNvPr id="0" name="Picture 47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1447800"/>
                        <a:ext cx="7427913" cy="4419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11"/>
          <p:cNvSpPr txBox="1">
            <a:spLocks noChangeArrowheads="1"/>
          </p:cNvSpPr>
          <p:nvPr/>
        </p:nvSpPr>
        <p:spPr bwMode="auto">
          <a:xfrm rot="10800000">
            <a:off x="353527" y="1719679"/>
            <a:ext cx="46166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No. of Children </a:t>
            </a:r>
            <a:r>
              <a:rPr lang="en-US" altLang="en-US" b="1" dirty="0" smtClean="0"/>
              <a:t>(in lakh)</a:t>
            </a:r>
            <a:endParaRPr lang="en-IN" altLang="en-US" b="1" dirty="0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2851475" y="1719679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 smtClean="0"/>
              <a:t>91%</a:t>
            </a:r>
            <a:endParaRPr lang="en-US" altLang="en-US" b="1" dirty="0"/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4957536" y="1724886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 smtClean="0"/>
              <a:t>98%</a:t>
            </a:r>
            <a:endParaRPr lang="en-US" altLang="en-US" b="1" dirty="0"/>
          </a:p>
        </p:txBody>
      </p:sp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7037802" y="1724886"/>
            <a:ext cx="96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 smtClean="0"/>
              <a:t>98%</a:t>
            </a:r>
            <a:endParaRPr lang="en-US" altLang="en-US" b="1" dirty="0"/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990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National </a:t>
            </a:r>
            <a:r>
              <a:rPr kumimoji="0" lang="en-US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Avg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76%</a:t>
            </a:r>
          </a:p>
        </p:txBody>
      </p:sp>
    </p:spTree>
    <p:extLst>
      <p:ext uri="{BB962C8B-B14F-4D97-AF65-F5344CB8AC3E}">
        <p14:creationId xmlns:p14="http://schemas.microsoft.com/office/powerpoint/2010/main" val="5896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itle 2"/>
          <p:cNvSpPr>
            <a:spLocks noGrp="1"/>
          </p:cNvSpPr>
          <p:nvPr>
            <p:ph type="title"/>
          </p:nvPr>
        </p:nvSpPr>
        <p:spPr>
          <a:xfrm>
            <a:off x="0" y="185964"/>
            <a:ext cx="91440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2800" b="1" dirty="0" smtClean="0"/>
              <a:t>Coverage :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n-US" altLang="en-US" sz="2800" b="1" dirty="0" smtClean="0"/>
              <a:t> (Up. Pry) during last 3 </a:t>
            </a:r>
            <a:r>
              <a:rPr lang="en-US" altLang="en-US" sz="2800" b="1" dirty="0" err="1" smtClean="0"/>
              <a:t>yrs</a:t>
            </a:r>
            <a:endParaRPr lang="en-US" altLang="en-US" sz="2800" dirty="0" smtClean="0"/>
          </a:p>
        </p:txBody>
      </p:sp>
      <p:graphicFrame>
        <p:nvGraphicFramePr>
          <p:cNvPr id="1126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921229"/>
              </p:ext>
            </p:extLst>
          </p:nvPr>
        </p:nvGraphicFramePr>
        <p:xfrm>
          <a:off x="1165225" y="1360488"/>
          <a:ext cx="7369175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8" name="Worksheet" r:id="rId5" imgW="5886331" imgH="2314680" progId="Excel.Sheet.8">
                  <p:embed/>
                </p:oleObj>
              </mc:Choice>
              <mc:Fallback>
                <p:oleObj name="Worksheet" r:id="rId5" imgW="5886331" imgH="2314680" progId="Excel.Sheet.8">
                  <p:embed/>
                  <p:pic>
                    <p:nvPicPr>
                      <p:cNvPr id="0" name="Picture 47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1360488"/>
                        <a:ext cx="7369175" cy="458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11"/>
          <p:cNvSpPr txBox="1">
            <a:spLocks noChangeArrowheads="1"/>
          </p:cNvSpPr>
          <p:nvPr/>
        </p:nvSpPr>
        <p:spPr bwMode="auto">
          <a:xfrm rot="10800000">
            <a:off x="336551" y="1676400"/>
            <a:ext cx="46166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No. of Children (in lakh)</a:t>
            </a:r>
            <a:endParaRPr lang="en-IN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2667000" y="2196319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6781800" y="2211864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93%</a:t>
            </a:r>
          </a:p>
        </p:txBody>
      </p:sp>
      <p:sp>
        <p:nvSpPr>
          <p:cNvPr id="11272" name="TextBox 13"/>
          <p:cNvSpPr txBox="1">
            <a:spLocks noChangeArrowheads="1"/>
          </p:cNvSpPr>
          <p:nvPr/>
        </p:nvSpPr>
        <p:spPr bwMode="auto">
          <a:xfrm>
            <a:off x="4718383" y="2211864"/>
            <a:ext cx="902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95%</a:t>
            </a:r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5717" y="6462474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990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National </a:t>
            </a:r>
            <a:r>
              <a:rPr kumimoji="0" lang="en-US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Avg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76%</a:t>
            </a:r>
          </a:p>
        </p:txBody>
      </p:sp>
    </p:spTree>
    <p:extLst>
      <p:ext uri="{BB962C8B-B14F-4D97-AF65-F5344CB8AC3E}">
        <p14:creationId xmlns:p14="http://schemas.microsoft.com/office/powerpoint/2010/main" val="31156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0546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err="1" smtClean="0"/>
              <a:t>Aadhaar</a:t>
            </a:r>
            <a:r>
              <a:rPr lang="en-US" sz="2800" b="1" dirty="0" smtClean="0"/>
              <a:t> Enrollment as on 31.03.18</a:t>
            </a:r>
            <a:endParaRPr lang="en-IN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050251"/>
              </p:ext>
            </p:extLst>
          </p:nvPr>
        </p:nvGraphicFramePr>
        <p:xfrm>
          <a:off x="457200" y="1600200"/>
          <a:ext cx="8229600" cy="422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Details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Children</a:t>
                      </a:r>
                      <a:endParaRPr lang="en-IN" sz="3200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 Enrolment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163502</a:t>
                      </a:r>
                      <a:endParaRPr lang="en-IN" sz="3200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Number of children </a:t>
                      </a:r>
                      <a:r>
                        <a:rPr lang="en-US" sz="3200" dirty="0" err="1" smtClean="0"/>
                        <a:t>Aadhaar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63286 (39%)</a:t>
                      </a:r>
                      <a:endParaRPr lang="en-IN" sz="3200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Number of Children without </a:t>
                      </a:r>
                      <a:r>
                        <a:rPr lang="en-US" sz="3200" dirty="0" err="1" smtClean="0"/>
                        <a:t>Aadhaar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100216(61%)</a:t>
                      </a:r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76200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717" y="6462474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9363487"/>
              </p:ext>
            </p:extLst>
          </p:nvPr>
        </p:nvGraphicFramePr>
        <p:xfrm>
          <a:off x="1077913" y="1219200"/>
          <a:ext cx="7521575" cy="472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1" name="Worksheet" r:id="rId5" imgW="4857856" imgH="1914639" progId="Excel.Sheet.8">
                  <p:embed/>
                </p:oleObj>
              </mc:Choice>
              <mc:Fallback>
                <p:oleObj name="Worksheet" r:id="rId5" imgW="4857856" imgH="191463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1219200"/>
                        <a:ext cx="7521575" cy="47243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11"/>
          <p:cNvSpPr txBox="1">
            <a:spLocks noChangeArrowheads="1"/>
          </p:cNvSpPr>
          <p:nvPr/>
        </p:nvSpPr>
        <p:spPr bwMode="auto">
          <a:xfrm rot="10800000">
            <a:off x="381227" y="1891143"/>
            <a:ext cx="46166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Bookman Old Style" pitchFamily="18" charset="0"/>
              </a:rPr>
              <a:t>Quantity in </a:t>
            </a:r>
            <a:r>
              <a:rPr lang="en-US" b="1" dirty="0" smtClean="0">
                <a:solidFill>
                  <a:prstClr val="black"/>
                </a:solidFill>
              </a:rPr>
              <a:t>Hundred  </a:t>
            </a:r>
            <a:r>
              <a:rPr lang="en-US" b="1" dirty="0">
                <a:solidFill>
                  <a:prstClr val="black"/>
                </a:solidFill>
              </a:rPr>
              <a:t>MTs</a:t>
            </a:r>
            <a:endParaRPr lang="en-IN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836379" y="3751169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prstClr val="black"/>
                </a:solidFill>
              </a:rPr>
              <a:t>72%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4876800" y="3751169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prstClr val="black"/>
                </a:solidFill>
              </a:rPr>
              <a:t>74%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6858000" y="3719943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prstClr val="black"/>
                </a:solidFill>
              </a:rPr>
              <a:t>100%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140382" y="274748"/>
            <a:ext cx="914400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GRAIN : ALLOCATION vs UTILISATION 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1159</Words>
  <Application>Microsoft Office PowerPoint</Application>
  <PresentationFormat>On-screen Show (4:3)</PresentationFormat>
  <Paragraphs>272</Paragraphs>
  <Slides>24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Worksheet</vt:lpstr>
      <vt:lpstr>PowerPoint Presentation</vt:lpstr>
      <vt:lpstr>Review of Implementation of MDMS in NAGALAND  (Primary + Upper Primary) (1.4.2017 to 31.03.2018)</vt:lpstr>
      <vt:lpstr>Good practices in Implementation</vt:lpstr>
      <vt:lpstr>     Issues     </vt:lpstr>
      <vt:lpstr>Innovations etc. </vt:lpstr>
      <vt:lpstr>Coverage : Children (Pry) during last 3 yrs</vt:lpstr>
      <vt:lpstr>Coverage : Children (Up. Pry) during last 3 yrs</vt:lpstr>
      <vt:lpstr>Aadhaar Enrollment as on 31.03.18</vt:lpstr>
      <vt:lpstr>PowerPoint Presentation</vt:lpstr>
      <vt:lpstr>Payment of cost of Food grains to FCI</vt:lpstr>
      <vt:lpstr>PowerPoint Presentation</vt:lpstr>
      <vt:lpstr>PowerPoint Presentation</vt:lpstr>
      <vt:lpstr>PowerPoint Presentation</vt:lpstr>
      <vt:lpstr> Construction of Kitchen cum Stores</vt:lpstr>
      <vt:lpstr>Coverage : RBSK</vt:lpstr>
      <vt:lpstr>       Elements of Ayushman Bharat</vt:lpstr>
      <vt:lpstr>Availability of safe drinking water </vt:lpstr>
      <vt:lpstr>PowerPoint Presentation</vt:lpstr>
      <vt:lpstr>Three Year scorecard at a glance</vt:lpstr>
      <vt:lpstr>Analysis of State’s Proposal for 2018-19</vt:lpstr>
      <vt:lpstr>Proposal for 2018-19 : Children (Primary)</vt:lpstr>
      <vt:lpstr>Proposal for 2018-19:  Children (Upper Primary) </vt:lpstr>
      <vt:lpstr>Proposals and Recommendations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Day Meal Scheme</dc:title>
  <dc:creator>hp</dc:creator>
  <cp:lastModifiedBy>Lokender</cp:lastModifiedBy>
  <cp:revision>589</cp:revision>
  <cp:lastPrinted>2018-05-15T06:38:25Z</cp:lastPrinted>
  <dcterms:created xsi:type="dcterms:W3CDTF">2006-08-16T00:00:00Z</dcterms:created>
  <dcterms:modified xsi:type="dcterms:W3CDTF">2018-05-17T08:53:00Z</dcterms:modified>
</cp:coreProperties>
</file>