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425" r:id="rId1"/>
  </p:sldMasterIdLst>
  <p:notesMasterIdLst>
    <p:notesMasterId r:id="rId23"/>
  </p:notesMasterIdLst>
  <p:handoutMasterIdLst>
    <p:handoutMasterId r:id="rId24"/>
  </p:handoutMasterIdLst>
  <p:sldIdLst>
    <p:sldId id="595" r:id="rId2"/>
    <p:sldId id="596" r:id="rId3"/>
    <p:sldId id="620" r:id="rId4"/>
    <p:sldId id="601" r:id="rId5"/>
    <p:sldId id="621" r:id="rId6"/>
    <p:sldId id="622" r:id="rId7"/>
    <p:sldId id="625" r:id="rId8"/>
    <p:sldId id="627" r:id="rId9"/>
    <p:sldId id="597" r:id="rId10"/>
    <p:sldId id="598" r:id="rId11"/>
    <p:sldId id="619" r:id="rId12"/>
    <p:sldId id="618" r:id="rId13"/>
    <p:sldId id="591" r:id="rId14"/>
    <p:sldId id="592" r:id="rId15"/>
    <p:sldId id="594" r:id="rId16"/>
    <p:sldId id="629" r:id="rId17"/>
    <p:sldId id="630" r:id="rId18"/>
    <p:sldId id="603" r:id="rId19"/>
    <p:sldId id="628" r:id="rId20"/>
    <p:sldId id="624" r:id="rId21"/>
    <p:sldId id="525" r:id="rId22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006600"/>
    <a:srgbClr val="FF99CC"/>
    <a:srgbClr val="66FF66"/>
    <a:srgbClr val="8C3FC5"/>
    <a:srgbClr val="FFFFFF"/>
    <a:srgbClr val="E98181"/>
    <a:srgbClr val="FB6F6F"/>
    <a:srgbClr val="FF6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3134" autoAdjust="0"/>
  </p:normalViewPr>
  <p:slideViewPr>
    <p:cSldViewPr>
      <p:cViewPr varScale="1">
        <p:scale>
          <a:sx n="63" d="100"/>
          <a:sy n="63" d="100"/>
        </p:scale>
        <p:origin x="16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6BA80F-5C3E-4662-858D-B193D4B46701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FDBED4-EFB5-4E70-931D-0F09F0949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A2DBF2-2F39-4F10-8AB7-9020AA9EA8A3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7713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0" tIns="46824" rIns="93650" bIns="468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3650" tIns="46824" rIns="93650" bIns="468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DFBDD6-8691-40CE-86F8-FBC0940D9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BDD6-8691-40CE-86F8-FBC0940D90C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BDD6-8691-40CE-86F8-FBC0940D90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6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BDD6-8691-40CE-86F8-FBC0940D90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6B23D-D1BB-4545-BC53-1444954E77FA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D62E6-0B6A-400A-A0E4-0B075F1353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B1B52-C331-4E93-A16F-4F6F6F374A1E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C5600-B165-442C-A3CC-6132ADBB1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34093-04A7-48A8-B018-AA3D8D1D7DBF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3997A-E3B5-4E8E-8048-DA6C5E5A2A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ECEC-48FD-49AD-BABE-B7547C084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B5425-DD5D-490C-8EE5-ED1E40B002FC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ADD7E-311B-48A9-B08F-0335F6F870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1879F-4873-4A81-8F2B-53886662D08E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D05A7-BC56-42B3-B0D6-18D330A3DC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0A209-3BA0-41D8-97DC-FD304B98D713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3EA8E-3C39-4873-BD2D-59B46CC63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52A95-C9BA-443F-A58F-65D16CDF046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6FEE1-A73D-47CB-BF5D-4CECBE1B68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2D7BF-1301-42DB-AEF5-DB3F9B8689B0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15B0-4E9D-49C5-9296-5526975BD4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9C8D1-6D04-4D89-A1A2-AF33A82E7F5B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0ADA1-E658-4E40-AA1E-0293B0F032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C20FC-8F86-4862-BBDF-FEE2627DFAD8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A0155-CFC9-4B16-9724-6430EFB94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60A15-9806-4415-B4DA-A92D2010E85F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F2BE-1626-4AA3-8392-83C3C4A2B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E73C1B-1D86-4D6F-888C-1137B0566262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84A19-8C59-4F48-96ED-F3341E57DB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26" r:id="rId1"/>
    <p:sldLayoutId id="2147488427" r:id="rId2"/>
    <p:sldLayoutId id="2147488428" r:id="rId3"/>
    <p:sldLayoutId id="2147488429" r:id="rId4"/>
    <p:sldLayoutId id="2147488430" r:id="rId5"/>
    <p:sldLayoutId id="2147488431" r:id="rId6"/>
    <p:sldLayoutId id="2147488432" r:id="rId7"/>
    <p:sldLayoutId id="2147488433" r:id="rId8"/>
    <p:sldLayoutId id="2147488434" r:id="rId9"/>
    <p:sldLayoutId id="2147488435" r:id="rId10"/>
    <p:sldLayoutId id="2147488436" r:id="rId11"/>
    <p:sldLayoutId id="2147488437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3733800" y="2"/>
            <a:ext cx="1524000" cy="157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0" y="3276600"/>
            <a:ext cx="91440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</a:rPr>
              <a:t>MDM - PAB Meeting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>
                <a:solidFill>
                  <a:srgbClr val="002060"/>
                </a:solidFill>
              </a:rPr>
              <a:t>07.05.2019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1752600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Annual Work Plan &amp; Budget, 2019-20 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[Mid Day Meal Scheme]</a:t>
            </a:r>
            <a:endParaRPr lang="en-US" sz="36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5080" y="4677489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Arunachal Pradesh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643611"/>
              </p:ext>
            </p:extLst>
          </p:nvPr>
        </p:nvGraphicFramePr>
        <p:xfrm>
          <a:off x="152399" y="381000"/>
          <a:ext cx="8043863" cy="2620485"/>
        </p:xfrm>
        <a:graphic>
          <a:graphicData uri="http://schemas.openxmlformats.org/drawingml/2006/table">
            <a:tbl>
              <a:tblPr/>
              <a:tblGrid>
                <a:gridCol w="804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MDM being served…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439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GMS, </a:t>
            </a:r>
            <a:r>
              <a:rPr lang="en-US" sz="1400" b="1" dirty="0" err="1">
                <a:solidFill>
                  <a:srgbClr val="0000CC"/>
                </a:solidFill>
              </a:rPr>
              <a:t>Thembang</a:t>
            </a:r>
            <a:r>
              <a:rPr lang="en-US" sz="1400" b="1" dirty="0">
                <a:solidFill>
                  <a:srgbClr val="0000CC"/>
                </a:solidFill>
              </a:rPr>
              <a:t> (West </a:t>
            </a:r>
            <a:r>
              <a:rPr lang="en-US" sz="1400" b="1" dirty="0" err="1">
                <a:solidFill>
                  <a:srgbClr val="0000CC"/>
                </a:solidFill>
              </a:rPr>
              <a:t>Kameng</a:t>
            </a:r>
            <a:r>
              <a:rPr lang="en-US" sz="1400" b="1" dirty="0">
                <a:solidFill>
                  <a:srgbClr val="0000CC"/>
                </a:solidFill>
              </a:rPr>
              <a:t> District)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CD0A9-9124-4AFF-94BA-AE03FD51D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1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81000" y="621747"/>
            <a:ext cx="7744143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MDM being served…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BB795-C001-474B-B280-6F0031D83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66799"/>
            <a:ext cx="8492066" cy="5459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76253-55E6-4614-A3BA-F91997E9D288}"/>
              </a:ext>
            </a:extLst>
          </p:cNvPr>
          <p:cNvSpPr txBox="1"/>
          <p:nvPr/>
        </p:nvSpPr>
        <p:spPr>
          <a:xfrm>
            <a:off x="381000" y="650240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rgbClr val="0000CC"/>
                </a:solidFill>
              </a:rPr>
              <a:t>Govt. Upper Primary School, Bank Colony, </a:t>
            </a:r>
            <a:r>
              <a:rPr lang="en-IN" sz="1200" b="1" dirty="0" err="1">
                <a:solidFill>
                  <a:srgbClr val="0000CC"/>
                </a:solidFill>
              </a:rPr>
              <a:t>Khonsa</a:t>
            </a:r>
            <a:endParaRPr lang="en-IN" sz="1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3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52399" y="570948"/>
            <a:ext cx="8043863" cy="4247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of Menu, MDM Logo &amp; Kitchen Garden</a:t>
            </a:r>
            <a:endParaRPr lang="en-IN" sz="2400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D7AD7F-91F4-4E84-BA94-E2A74C3E4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990600"/>
            <a:ext cx="8839204" cy="5867400"/>
          </a:xfrm>
          <a:prstGeom prst="rect">
            <a:avLst/>
          </a:prstGeom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48FA1B9D-9116-4007-AF07-C67DE095EDC8}"/>
              </a:ext>
            </a:extLst>
          </p:cNvPr>
          <p:cNvSpPr/>
          <p:nvPr/>
        </p:nvSpPr>
        <p:spPr>
          <a:xfrm>
            <a:off x="7467600" y="1561548"/>
            <a:ext cx="1371600" cy="3848652"/>
          </a:xfrm>
          <a:prstGeom prst="curvedLeftArrow">
            <a:avLst>
              <a:gd name="adj1" fmla="val 14488"/>
              <a:gd name="adj2" fmla="val 33971"/>
              <a:gd name="adj3" fmla="val 308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6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21920" y="64552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BEST PRACTICES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224451"/>
              </p:ext>
            </p:extLst>
          </p:nvPr>
        </p:nvGraphicFramePr>
        <p:xfrm>
          <a:off x="121920" y="467360"/>
          <a:ext cx="8074343" cy="2199640"/>
        </p:xfrm>
        <a:graphic>
          <a:graphicData uri="http://schemas.openxmlformats.org/drawingml/2006/table">
            <a:tbl>
              <a:tblPr/>
              <a:tblGrid>
                <a:gridCol w="807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Garden to supplement MDM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43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47551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Govt. Secondary School, </a:t>
            </a:r>
            <a:r>
              <a:rPr lang="en-US" sz="1400" b="1" dirty="0" err="1">
                <a:solidFill>
                  <a:srgbClr val="0000CC"/>
                </a:solidFill>
              </a:rPr>
              <a:t>Kiyit</a:t>
            </a:r>
            <a:r>
              <a:rPr lang="en-US" sz="1400" b="1" dirty="0">
                <a:solidFill>
                  <a:srgbClr val="0000CC"/>
                </a:solidFill>
              </a:rPr>
              <a:t> (East Siang District)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5F185-9DF6-4389-8709-12BFD6392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90600"/>
            <a:ext cx="8940800" cy="540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" y="101048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BEST PRACTICES….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032528"/>
              </p:ext>
            </p:extLst>
          </p:nvPr>
        </p:nvGraphicFramePr>
        <p:xfrm>
          <a:off x="78423" y="448661"/>
          <a:ext cx="8153400" cy="2620485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Garden to supplement MDM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43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GMS, </a:t>
            </a:r>
            <a:r>
              <a:rPr lang="en-US" sz="1400" b="1" dirty="0" err="1">
                <a:solidFill>
                  <a:srgbClr val="0000CC"/>
                </a:solidFill>
              </a:rPr>
              <a:t>Alinye</a:t>
            </a:r>
            <a:r>
              <a:rPr lang="en-US" sz="1400" b="1" dirty="0">
                <a:solidFill>
                  <a:srgbClr val="0000CC"/>
                </a:solidFill>
              </a:rPr>
              <a:t> (</a:t>
            </a:r>
            <a:r>
              <a:rPr lang="en-US" sz="1400" b="1" dirty="0" err="1">
                <a:solidFill>
                  <a:srgbClr val="0000CC"/>
                </a:solidFill>
              </a:rPr>
              <a:t>Dibang</a:t>
            </a:r>
            <a:r>
              <a:rPr lang="en-US" sz="1400" b="1" dirty="0">
                <a:solidFill>
                  <a:srgbClr val="0000CC"/>
                </a:solidFill>
              </a:rPr>
              <a:t> Valley District)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19553-EC3C-45CB-AB49-FB13179E4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990600"/>
            <a:ext cx="8989377" cy="5334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" y="70568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BEST PRACTICES….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39707"/>
              </p:ext>
            </p:extLst>
          </p:nvPr>
        </p:nvGraphicFramePr>
        <p:xfrm>
          <a:off x="76200" y="495300"/>
          <a:ext cx="8120063" cy="1562100"/>
        </p:xfrm>
        <a:graphic>
          <a:graphicData uri="http://schemas.openxmlformats.org/drawingml/2006/table">
            <a:tbl>
              <a:tblPr/>
              <a:tblGrid>
                <a:gridCol w="812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Garden to supplement MDM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86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6565464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Govt. UPS, </a:t>
            </a:r>
            <a:r>
              <a:rPr lang="en-US" sz="1400" b="1" dirty="0" err="1">
                <a:solidFill>
                  <a:srgbClr val="0000CC"/>
                </a:solidFill>
              </a:rPr>
              <a:t>Ngupak</a:t>
            </a:r>
            <a:r>
              <a:rPr lang="en-US" sz="1400" b="1" dirty="0">
                <a:solidFill>
                  <a:srgbClr val="0000CC"/>
                </a:solidFill>
              </a:rPr>
              <a:t> (East Siang District)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880DC-FB85-4378-8742-CFCAA4646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15400" cy="5574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" y="70568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BEST PRACTICES….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955215"/>
              </p:ext>
            </p:extLst>
          </p:nvPr>
        </p:nvGraphicFramePr>
        <p:xfrm>
          <a:off x="76200" y="495300"/>
          <a:ext cx="8120063" cy="1562100"/>
        </p:xfrm>
        <a:graphic>
          <a:graphicData uri="http://schemas.openxmlformats.org/drawingml/2006/table">
            <a:tbl>
              <a:tblPr/>
              <a:tblGrid>
                <a:gridCol w="812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Garden to supplement MDM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86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6565464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Govt. UPS, </a:t>
            </a:r>
            <a:r>
              <a:rPr lang="en-US" sz="1400" b="1" dirty="0" err="1">
                <a:solidFill>
                  <a:srgbClr val="0000CC"/>
                </a:solidFill>
              </a:rPr>
              <a:t>Panya</a:t>
            </a:r>
            <a:r>
              <a:rPr lang="en-US" sz="1400" b="1" dirty="0">
                <a:solidFill>
                  <a:srgbClr val="0000CC"/>
                </a:solidFill>
              </a:rPr>
              <a:t> (West Siang District)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A4610-7579-4C1B-8CA0-2D5EC6A71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91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1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" y="70568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BEST PRACTICES….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/>
          </p:nvPr>
        </p:nvGraphicFramePr>
        <p:xfrm>
          <a:off x="76200" y="495300"/>
          <a:ext cx="8120063" cy="1562100"/>
        </p:xfrm>
        <a:graphic>
          <a:graphicData uri="http://schemas.openxmlformats.org/drawingml/2006/table">
            <a:tbl>
              <a:tblPr/>
              <a:tblGrid>
                <a:gridCol w="812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Garden to supplement MDM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86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6565464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Govt. ME, </a:t>
            </a:r>
            <a:r>
              <a:rPr lang="en-US" sz="1400" b="1" dirty="0" err="1">
                <a:solidFill>
                  <a:srgbClr val="0000CC"/>
                </a:solidFill>
              </a:rPr>
              <a:t>Gongkhar</a:t>
            </a:r>
            <a:r>
              <a:rPr lang="en-US" sz="1400" b="1" dirty="0">
                <a:solidFill>
                  <a:srgbClr val="0000CC"/>
                </a:solidFill>
              </a:rPr>
              <a:t> (</a:t>
            </a:r>
            <a:r>
              <a:rPr lang="en-US" sz="1400" b="1" dirty="0" err="1">
                <a:solidFill>
                  <a:srgbClr val="0000CC"/>
                </a:solidFill>
              </a:rPr>
              <a:t>Tawang</a:t>
            </a:r>
            <a:r>
              <a:rPr lang="en-US" sz="1400" b="1" dirty="0">
                <a:solidFill>
                  <a:srgbClr val="0000CC"/>
                </a:solidFill>
              </a:rPr>
              <a:t> District)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727B1-0D9D-43B6-BFB8-C5B40DF80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8991600" cy="55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OTHER ISSUES….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51708146"/>
              </p:ext>
            </p:extLst>
          </p:nvPr>
        </p:nvGraphicFramePr>
        <p:xfrm>
          <a:off x="342900" y="1244628"/>
          <a:ext cx="8458200" cy="4368744"/>
        </p:xfrm>
        <a:graphic>
          <a:graphicData uri="http://schemas.openxmlformats.org/drawingml/2006/table">
            <a:tbl>
              <a:tblPr/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Automated Monitoring System (AMS) through SMS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096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Like other States, Arunachal Pradesh also registered for Automated Monitoring System of MDM scheme by onboarding with Himachal Pradesh AMS system.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Daily reporting from schools through SMS is very poor at maximum 3-4%</a:t>
                      </a: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Reasons for poor reporting are precarious mobile network connectivity at block level &amp; frequent change of mobile numbers of teacher in charge of MDM.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Automated Monitoring System (AMS), SIM card to be ensured in school name from MME component. This was resolved in SSMC meeting held on 30.04.2019.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OTHER ISSUES….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25182708"/>
              </p:ext>
            </p:extLst>
          </p:nvPr>
        </p:nvGraphicFramePr>
        <p:xfrm>
          <a:off x="342900" y="1478496"/>
          <a:ext cx="8458200" cy="3901008"/>
        </p:xfrm>
        <a:graphic>
          <a:graphicData uri="http://schemas.openxmlformats.org/drawingml/2006/table">
            <a:tbl>
              <a:tblPr/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Testing</a:t>
                      </a: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food samples by accredited laboratories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232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Due to absence of reputed /accredited laboratory in the State of Arunachal Pradesh, testing of food samples served under Mid Day Meal scheme has not been conducted.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Testing of food samples served under Mid Day Meal scheme will become more necessary</a:t>
                      </a: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with setting up of Centralized Kitchens in districts.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Aft>
                          <a:spcPts val="180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This issue was also placed before the SSMC, and it was observed by the house that </a:t>
                      </a:r>
                      <a:r>
                        <a:rPr lang="en-U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up accredited food testing laboratories in the State would be possible only if the Centre gives financial assistance for setting up such accredited food testing laboratories in the State.</a:t>
                      </a:r>
                      <a:r>
                        <a:rPr lang="en-US" sz="20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3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972284"/>
              </p:ext>
            </p:extLst>
          </p:nvPr>
        </p:nvGraphicFramePr>
        <p:xfrm>
          <a:off x="457200" y="1200150"/>
          <a:ext cx="82296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420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>
                          <a:solidFill>
                            <a:srgbClr val="0000CC"/>
                          </a:solidFill>
                          <a:latin typeface="Times New Roman" pitchFamily="18" charset="0"/>
                        </a:rPr>
                        <a:t>OVERVIEW</a:t>
                      </a:r>
                    </a:p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89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980">
                <a:tc>
                  <a:txBody>
                    <a:bodyPr/>
                    <a:lstStyle/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3200" b="1" dirty="0">
                        <a:latin typeface="Century Gothic" pitchFamily="34" charset="0"/>
                      </a:endParaRP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3200" b="1" dirty="0">
                          <a:latin typeface="Century Gothic" pitchFamily="34" charset="0"/>
                        </a:rPr>
                        <a:t>Initiatives</a:t>
                      </a:r>
                      <a:r>
                        <a:rPr lang="en-US" sz="3200" b="1" baseline="0" dirty="0">
                          <a:latin typeface="Century Gothic" pitchFamily="34" charset="0"/>
                        </a:rPr>
                        <a:t> taken up by State Government</a:t>
                      </a:r>
                      <a:r>
                        <a:rPr lang="en-US" sz="3200" b="1" dirty="0">
                          <a:latin typeface="Century Gothic" pitchFamily="34" charset="0"/>
                        </a:rPr>
                        <a:t>.</a:t>
                      </a: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3200" b="1" dirty="0">
                        <a:latin typeface="Century Gothic" pitchFamily="34" charset="0"/>
                      </a:endParaRP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3200" b="1" dirty="0">
                          <a:latin typeface="Century Gothic" pitchFamily="34" charset="0"/>
                        </a:rPr>
                        <a:t>Other Issues</a:t>
                      </a:r>
                      <a:r>
                        <a:rPr lang="en-US" sz="3200" b="1" baseline="0" dirty="0">
                          <a:latin typeface="Century Gothic" pitchFamily="34" charset="0"/>
                        </a:rPr>
                        <a:t>.</a:t>
                      </a:r>
                      <a:endParaRPr lang="en-US" sz="3200" b="1" dirty="0">
                        <a:latin typeface="Century Gothic" pitchFamily="34" charset="0"/>
                      </a:endParaRPr>
                    </a:p>
                  </a:txBody>
                  <a:tcPr>
                    <a:gradFill>
                      <a:gsLst>
                        <a:gs pos="10000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82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OTHER ISSUES….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3C06D1F4-FFCF-431E-94D0-8A36BB1F3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782292"/>
              </p:ext>
            </p:extLst>
          </p:nvPr>
        </p:nvGraphicFramePr>
        <p:xfrm>
          <a:off x="211931" y="1676400"/>
          <a:ext cx="8458200" cy="4130040"/>
        </p:xfrm>
        <a:graphic>
          <a:graphicData uri="http://schemas.openxmlformats.org/drawingml/2006/table">
            <a:tbl>
              <a:tblPr/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Central Assistance for repairing of Kitchen-cum-Store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10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All the kitchen-cum-store of MDM scheme in the State were built at a cost of Rs.60,000/- per kitchen-cum-store during 2006-07 &amp; 2007-08.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Almost all the kitchen-cum-stores are in dilapidated condition.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As per AWP&amp;B 2019-20, table-AT28B, State has submitting the proposal for repairing of 2934 kitchen-cum-Store @Rs.10000/- per kitchen-cum-store.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The proposal is made for only those schools where MDM is being served. 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The total proposal amount is Rs.293.40 lakh. Out of which, Central share is Rs.264.06 lakh and State share is Rs.29.34 lakh.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This may be approved in this PAB meeting irrespective of submission of SOR.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4191000" y="838200"/>
            <a:ext cx="615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209800"/>
            <a:ext cx="8381999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INITIATIVES OF STATE GOVERNMENT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/>
          </p:nvPr>
        </p:nvGraphicFramePr>
        <p:xfrm>
          <a:off x="304800" y="990601"/>
          <a:ext cx="8610600" cy="3040237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Centralized</a:t>
                      </a:r>
                      <a:r>
                        <a:rPr lang="en-US" sz="24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Kitchen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443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Rs.200.00 lakh has been sanctioned for starting centralized kitchen in </a:t>
                      </a:r>
                      <a:r>
                        <a:rPr lang="en-US" sz="1800" kern="1200" baseline="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Itanagar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Another Rs.100.00 lakh has been sanctioned for starting centralized kitchen in </a:t>
                      </a:r>
                      <a:r>
                        <a:rPr lang="en-US" sz="1800" kern="1200" baseline="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Pasighat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baseline="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Namsai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District has also started centralized kitchen from CMSSY grant of Rs.30.40 lakh for construction of kitchen-cum-store in 19 schools/clusters.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Funds have been transferred to Districts through PFMS.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64"/>
          <p:cNvGraphicFramePr>
            <a:graphicFrameLocks noGrp="1"/>
          </p:cNvGraphicFramePr>
          <p:nvPr>
            <p:ph/>
            <p:extLst/>
          </p:nvPr>
        </p:nvGraphicFramePr>
        <p:xfrm>
          <a:off x="304800" y="4343400"/>
          <a:ext cx="8610600" cy="2331468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Top-up additional Honorarium to Cook-cum-Helper from State Government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50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 amount of Rs.652.50 lakh has been sanctioned during 2018-19 as a Top-up additional honorarium to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CcH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@Rs.1000/- per month for 10 months in a year.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Payment is being made through DBT mode under PFMS.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49988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4572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INITIATIVES….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/>
          </p:nvPr>
        </p:nvGraphicFramePr>
        <p:xfrm>
          <a:off x="304800" y="990601"/>
          <a:ext cx="8610600" cy="257556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Constitution of Central Inspection Team (CIT)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19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Central Inspection Team has been constituted comprising of 4 members in each Team vide order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No.SEDN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/179/2019 dated, 26/03/2019.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Each Team has been assigned a group of Districts divided into Centre Zone, East Zone, West Zone, North Zone and South Zone.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Motive of inspection of schools is to wipe out short falls &amp; take corrective measure in implementation of various schemes including MDM scheme.</a:t>
                      </a:r>
                      <a:endParaRPr lang="en-US" sz="2000" kern="1200" baseline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64"/>
          <p:cNvGraphicFramePr>
            <a:graphicFrameLocks noGrp="1"/>
          </p:cNvGraphicFramePr>
          <p:nvPr>
            <p:ph/>
            <p:extLst/>
          </p:nvPr>
        </p:nvGraphicFramePr>
        <p:xfrm>
          <a:off x="304800" y="3733801"/>
          <a:ext cx="8610600" cy="312420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 Orientation Training Program for Head Teachers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902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DFKai-SB" pitchFamily="65" charset="-120"/>
                          <a:cs typeface="Times New Roman" pitchFamily="18" charset="0"/>
                        </a:rPr>
                        <a:t>State level Orientation Training Program for Head Teachers has been conducted from 6</a:t>
                      </a:r>
                      <a:r>
                        <a:rPr lang="en-US" sz="1800" b="0" kern="1200" baseline="30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DFKai-SB" pitchFamily="65" charset="-120"/>
                          <a:cs typeface="Times New Roman" pitchFamily="18" charset="0"/>
                        </a:rPr>
                        <a:t>th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DFKai-SB" pitchFamily="65" charset="-120"/>
                          <a:cs typeface="Times New Roman" pitchFamily="18" charset="0"/>
                        </a:rPr>
                        <a:t> to 9</a:t>
                      </a:r>
                      <a:r>
                        <a:rPr lang="en-US" sz="1800" b="0" kern="1200" baseline="30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DFKai-SB" pitchFamily="65" charset="-120"/>
                          <a:cs typeface="Times New Roman" pitchFamily="18" charset="0"/>
                        </a:rPr>
                        <a:t>th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DFKai-SB" pitchFamily="65" charset="-120"/>
                          <a:cs typeface="Times New Roman" pitchFamily="18" charset="0"/>
                        </a:rPr>
                        <a:t> August, 2018 at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DFKai-SB" pitchFamily="65" charset="-120"/>
                          <a:cs typeface="Times New Roman" pitchFamily="18" charset="0"/>
                        </a:rPr>
                        <a:t>Itanagar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DFKai-SB" pitchFamily="65" charset="-12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Head Teachers were trained in maintaining academic calendar activities, account maintenance, record keepings, cooking &amp; serving uninterrupted quality MDM, contingency plan of MDM scheme, importance of  kitchen garden in schools, MDM entitlement, etc.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Funds are being placed to the districts to conduct similar training programs.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0197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4572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INITIATIVES….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/>
          </p:nvPr>
        </p:nvGraphicFramePr>
        <p:xfrm>
          <a:off x="304800" y="990600"/>
          <a:ext cx="8610600" cy="5354083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 Decentralized Planning Process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449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Planning process under Education Department has been decentralized through Chief Minister’s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Samast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Shiksha Yojana.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Fund is placed to the Deputy Commissioners of the Districts through PFMS.</a:t>
                      </a:r>
                      <a:endParaRPr lang="en-US" sz="1800" b="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District Executive Committee under the chairpersonship of Deputy Commissioner of the districts have been empowered to implement various schemes under Education Department. 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Better maintenance of school infrastructures including construction of new Kitchen-cum-Stores for MDM scheme are being taken up in phase manner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An amount of Rs.233.80 lakh has been placed to Deputy Commissioners of 9 Districts during 2018-19 for construction of 74 kitchen-cum-store.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Under this Yojana, 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here are provisions for the districts to submit their proposal for LPG connection in the schools, procurement of eating plates, tumbler &amp; spoon and drinking water supply in schools.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53409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4572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INITIATIVES….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12317677"/>
              </p:ext>
            </p:extLst>
          </p:nvPr>
        </p:nvGraphicFramePr>
        <p:xfrm>
          <a:off x="76200" y="990600"/>
          <a:ext cx="8991600" cy="5867400"/>
        </p:xfrm>
        <a:graphic>
          <a:graphicData uri="http://schemas.openxmlformats.org/drawingml/2006/table">
            <a:tbl>
              <a:tblPr/>
              <a:tblGrid>
                <a:gridCol w="4893658">
                  <a:extLst>
                    <a:ext uri="{9D8B030D-6E8A-4147-A177-3AD203B41FA5}">
                      <a16:colId xmlns:a16="http://schemas.microsoft.com/office/drawing/2014/main" val="1234877853"/>
                    </a:ext>
                  </a:extLst>
                </a:gridCol>
                <a:gridCol w="409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40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24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Rashtriya</a:t>
                      </a: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Bal </a:t>
                      </a:r>
                      <a:r>
                        <a:rPr lang="en-US" sz="24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Swasthya</a:t>
                      </a: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Karykram</a:t>
                      </a: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(School Health </a:t>
                      </a:r>
                      <a:r>
                        <a:rPr lang="en-US" sz="24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3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20700" algn="l"/>
                        </a:tabLst>
                        <a:defRPr/>
                      </a:pPr>
                      <a:endParaRPr lang="en-US" sz="1800" b="0" kern="1200" baseline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Coordination meetings between Education Department and Health Department have been conducted on 12.06.2018 &amp; 27.07.2018.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Rashtriya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Bal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Swasthya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Karykram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(SHP) screening are being conducted in schools periodically.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Both Departments are monitoring and sharing information &amp; data through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whatsapp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group ‘SCHOOL HEALTH PROGRAMME’.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Health Checkup coverage is  63.52% (33.34% in 2017-18).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Administration of de-worming tablet is 61.31% (34.22% in 2017-18).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Iron folic tablet is 25.45%(17.02% in 2017-18).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A76374E-6F02-4162-8638-B6752FDA7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48768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85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41656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INITIATIVES….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/>
          </p:nvPr>
        </p:nvGraphicFramePr>
        <p:xfrm>
          <a:off x="304800" y="990600"/>
          <a:ext cx="8610600" cy="5674123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7. Standard Operating Procedure (SOP)</a:t>
                      </a:r>
                      <a:endParaRPr 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449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Standard Operating Procedure (SOP) for effective implementation of MDM scheme has been issued vide letter No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.EED9/MDM/25/2014-15 dated, 2/11/2018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Development of kitchen gardens given top priority in schools where land is available to supplement the implementation of Mid Day Meal scheme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. Total schools with kitchen garden are 221.</a:t>
                      </a:r>
                      <a:endParaRPr lang="en-US" sz="1800" b="0" kern="12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Strengthening of Student Database MIS (SDMIS) at District level to check duplicity in enrolment. Strict action to be initiated against Head of schools if wrong enrolment data is submitted.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IN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District Level Steering cum Monitoring Committee (DLSMC) of MDM scheme along with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other convergent Departments to be conducted </a:t>
                      </a:r>
                      <a:r>
                        <a:rPr lang="en-IN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 least once a month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under chairpersonship of Deputy Commissioner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IN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DDSEs to explore the possibility of introducing locally available nutritional grains like, millet in mid day meal. Cost to be borne from existing cooking cost norms.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08700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565868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INITIATIVES….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709753"/>
              </p:ext>
            </p:extLst>
          </p:nvPr>
        </p:nvGraphicFramePr>
        <p:xfrm>
          <a:off x="228600" y="990600"/>
          <a:ext cx="8610600" cy="4922520"/>
        </p:xfrm>
        <a:graphic>
          <a:graphicData uri="http://schemas.openxmlformats.org/drawingml/2006/table">
            <a:tbl>
              <a:tblPr/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 Other activities being taken up or to be taken up within this year.</a:t>
                      </a:r>
                      <a:endParaRPr lang="en-IN" sz="2400" b="1" dirty="0">
                        <a:solidFill>
                          <a:srgbClr val="0000CC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449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Enrolment Drive is being conducted at district/block/village level w.e.f. 15/04/2019 to 15/05/2019 to check decline in enrolment.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Training of Cook-cum-Helper on MDM entitlement norms, personal hygiene, washing &amp; cleaning, garbage disposal, etc.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will be conducted in every districts during 2019.</a:t>
                      </a:r>
                      <a:endParaRPr lang="en-US" sz="1800" b="0" kern="1200" baseline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Cooking competition of cook-cum-helpers to be conducted.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baseline="300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Working day of each month :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Tithi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Bhojan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 be conducted wherein all Administrative Officers/Line Department officers would visit one school at 11.00 Hrs. to taste the MDM with students.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5% flexi fund – Tiffin box, water bottle, Dinning Hall for Govt. UPS with Dining tables &amp; chair, LPG connection will be taken.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9374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510779"/>
              </p:ext>
            </p:extLst>
          </p:nvPr>
        </p:nvGraphicFramePr>
        <p:xfrm>
          <a:off x="120398" y="457200"/>
          <a:ext cx="8075864" cy="2362200"/>
        </p:xfrm>
        <a:graphic>
          <a:graphicData uri="http://schemas.openxmlformats.org/drawingml/2006/table">
            <a:tbl>
              <a:tblPr/>
              <a:tblGrid>
                <a:gridCol w="807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MDM being served…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734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CC"/>
                </a:solidFill>
              </a:rPr>
              <a:t>Upper Primary School, </a:t>
            </a:r>
            <a:r>
              <a:rPr lang="en-US" sz="1400" b="1" dirty="0" err="1">
                <a:solidFill>
                  <a:srgbClr val="0000CC"/>
                </a:solidFill>
              </a:rPr>
              <a:t>Shyaro</a:t>
            </a:r>
            <a:r>
              <a:rPr lang="en-US" sz="1400" b="1" dirty="0">
                <a:solidFill>
                  <a:srgbClr val="0000CC"/>
                </a:solidFill>
              </a:rPr>
              <a:t>, </a:t>
            </a:r>
            <a:r>
              <a:rPr lang="en-US" sz="1400" b="1" dirty="0" err="1">
                <a:solidFill>
                  <a:srgbClr val="0000CC"/>
                </a:solidFill>
              </a:rPr>
              <a:t>Tawang</a:t>
            </a:r>
            <a:r>
              <a:rPr lang="en-US" sz="1400" b="1" dirty="0">
                <a:solidFill>
                  <a:srgbClr val="0000CC"/>
                </a:solidFill>
              </a:rPr>
              <a:t> District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9E0A5-6A5A-417E-AAA2-631A5EFA9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9" y="990600"/>
            <a:ext cx="8815804" cy="5267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17032</TotalTime>
  <Words>1354</Words>
  <Application>Microsoft Office PowerPoint</Application>
  <PresentationFormat>On-screen Show (4:3)</PresentationFormat>
  <Paragraphs>114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Day Meal Scheme</dc:title>
  <dc:creator>hp</dc:creator>
  <cp:lastModifiedBy>Gyati Lailang</cp:lastModifiedBy>
  <cp:revision>2227</cp:revision>
  <cp:lastPrinted>2019-04-30T10:12:52Z</cp:lastPrinted>
  <dcterms:created xsi:type="dcterms:W3CDTF">2008-03-19T23:08:45Z</dcterms:created>
  <dcterms:modified xsi:type="dcterms:W3CDTF">2019-05-06T17:55:26Z</dcterms:modified>
</cp:coreProperties>
</file>