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261" r:id="rId1"/>
  </p:sldMasterIdLst>
  <p:notesMasterIdLst>
    <p:notesMasterId r:id="rId30"/>
  </p:notesMasterIdLst>
  <p:handoutMasterIdLst>
    <p:handoutMasterId r:id="rId31"/>
  </p:handoutMasterIdLst>
  <p:sldIdLst>
    <p:sldId id="355" r:id="rId2"/>
    <p:sldId id="421" r:id="rId3"/>
    <p:sldId id="424" r:id="rId4"/>
    <p:sldId id="470" r:id="rId5"/>
    <p:sldId id="471" r:id="rId6"/>
    <p:sldId id="453" r:id="rId7"/>
    <p:sldId id="482" r:id="rId8"/>
    <p:sldId id="480" r:id="rId9"/>
    <p:sldId id="481" r:id="rId10"/>
    <p:sldId id="483" r:id="rId11"/>
    <p:sldId id="472" r:id="rId12"/>
    <p:sldId id="465" r:id="rId13"/>
    <p:sldId id="462" r:id="rId14"/>
    <p:sldId id="466" r:id="rId15"/>
    <p:sldId id="485" r:id="rId16"/>
    <p:sldId id="477" r:id="rId17"/>
    <p:sldId id="444" r:id="rId18"/>
    <p:sldId id="486" r:id="rId19"/>
    <p:sldId id="410" r:id="rId20"/>
    <p:sldId id="473" r:id="rId21"/>
    <p:sldId id="463" r:id="rId22"/>
    <p:sldId id="484" r:id="rId23"/>
    <p:sldId id="487" r:id="rId24"/>
    <p:sldId id="468" r:id="rId25"/>
    <p:sldId id="475" r:id="rId26"/>
    <p:sldId id="489" r:id="rId27"/>
    <p:sldId id="426" r:id="rId28"/>
    <p:sldId id="447"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65054" autoAdjust="0"/>
  </p:normalViewPr>
  <p:slideViewPr>
    <p:cSldViewPr>
      <p:cViewPr>
        <p:scale>
          <a:sx n="75" d="100"/>
          <a:sy n="75" d="100"/>
        </p:scale>
        <p:origin x="-1350" y="-72"/>
      </p:cViewPr>
      <p:guideLst>
        <p:guide orient="horz" pos="2160"/>
        <p:guide pos="2880"/>
      </p:guideLst>
    </p:cSldViewPr>
  </p:slideViewPr>
  <p:outlineViewPr>
    <p:cViewPr>
      <p:scale>
        <a:sx n="33" d="100"/>
        <a:sy n="33" d="100"/>
      </p:scale>
      <p:origin x="0" y="4644"/>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05057DE9-30CA-42B7-881B-ABFB62354C0B}" type="datetimeFigureOut">
              <a:rPr lang="en-US"/>
              <a:pPr>
                <a:defRPr/>
              </a:pPr>
              <a:t>5/28/2019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F06FD866-A737-4ADD-9BD7-E4069BDCE0DC}" type="slidenum">
              <a:rPr lang="en-US"/>
              <a:pPr>
                <a:defRPr/>
              </a:pPr>
              <a:t>‹#›</a:t>
            </a:fld>
            <a:endParaRPr lang="en-US"/>
          </a:p>
        </p:txBody>
      </p:sp>
    </p:spTree>
    <p:extLst>
      <p:ext uri="{BB962C8B-B14F-4D97-AF65-F5344CB8AC3E}">
        <p14:creationId xmlns:p14="http://schemas.microsoft.com/office/powerpoint/2010/main" xmlns="" val="3419963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D18E75DC-9F43-436D-9A35-1ED2CCBAB880}" type="datetimeFigureOut">
              <a:rPr lang="en-US"/>
              <a:pPr>
                <a:defRPr/>
              </a:pPr>
              <a:t>5/28/2019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9B06AAD6-E625-4427-993B-D16D74891F06}" type="slidenum">
              <a:rPr lang="en-US"/>
              <a:pPr>
                <a:defRPr/>
              </a:pPr>
              <a:t>‹#›</a:t>
            </a:fld>
            <a:endParaRPr lang="en-US"/>
          </a:p>
        </p:txBody>
      </p:sp>
    </p:spTree>
    <p:extLst>
      <p:ext uri="{BB962C8B-B14F-4D97-AF65-F5344CB8AC3E}">
        <p14:creationId xmlns:p14="http://schemas.microsoft.com/office/powerpoint/2010/main" xmlns="" val="3838983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5C7597E6-F71B-470B-9C7A-1EB5C5B1FF4E}" type="slidenum">
              <a:rPr lang="en-US" smtClean="0">
                <a:latin typeface="Arial" charset="0"/>
              </a:rPr>
              <a:pPr/>
              <a:t>1</a:t>
            </a:fld>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CE3DFBC9-8A34-44B3-80F1-D1A50EF881A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7631AE-69A5-4C66-8F26-5D430139FF7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619DA3-4162-4DC0-BAA2-CC032616BF1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593D73-96B9-45E4-8CFD-DBC68C346F4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768C04-D914-4DB8-BB1B-B3459D9C8EA4}"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DAB69F-6946-4ACC-997A-4E7B84E2289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DA92BB4-AEBF-4A6C-9D96-10643376622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DAF7067-B036-44EE-A450-7E2C0F14D2F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3DAA60E-D9B0-4267-8F65-2001CB5AF69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8D7225-CC57-4CB1-BB8B-9C659FD2BD6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C2A52713-BB54-4545-A6BA-5239BFED5870}"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5DF156E6-4570-4977-85B8-91531584A0DD}"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6262" r:id="rId1"/>
    <p:sldLayoutId id="2147486263" r:id="rId2"/>
    <p:sldLayoutId id="2147486264" r:id="rId3"/>
    <p:sldLayoutId id="2147486265" r:id="rId4"/>
    <p:sldLayoutId id="2147486266" r:id="rId5"/>
    <p:sldLayoutId id="2147486267" r:id="rId6"/>
    <p:sldLayoutId id="2147486268" r:id="rId7"/>
    <p:sldLayoutId id="2147486269" r:id="rId8"/>
    <p:sldLayoutId id="2147486270" r:id="rId9"/>
    <p:sldLayoutId id="2147486271" r:id="rId10"/>
    <p:sldLayoutId id="2147486272"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0" y="1219200"/>
            <a:ext cx="9144000" cy="5638800"/>
          </a:xfrm>
          <a:solidFill>
            <a:schemeClr val="tx1"/>
          </a:solidFill>
          <a:extLst>
            <a:ext uri="{FAA26D3D-D897-4be2-8F04-BA451C77F1D7}"/>
          </a:extLst>
        </p:spPr>
        <p:txBody>
          <a:bodyPr rtlCol="0">
            <a:normAutofit fontScale="90000"/>
          </a:bodyPr>
          <a:lstStyle/>
          <a:p>
            <a:pPr algn="ctr" eaLnBrk="1" fontAlgn="auto" hangingPunct="1">
              <a:spcAft>
                <a:spcPts val="0"/>
              </a:spcAft>
              <a:defRPr/>
            </a:pPr>
            <a:r>
              <a:rPr lang="en-US" sz="4000" dirty="0" smtClean="0">
                <a:solidFill>
                  <a:srgbClr val="950C98"/>
                </a:solidFill>
              </a:rPr>
              <a:t/>
            </a:r>
            <a:br>
              <a:rPr lang="en-US" sz="4000" dirty="0" smtClean="0">
                <a:solidFill>
                  <a:srgbClr val="950C98"/>
                </a:solidFill>
              </a:rPr>
            </a:br>
            <a:r>
              <a:rPr lang="en-US" sz="4000" dirty="0" smtClean="0">
                <a:solidFill>
                  <a:srgbClr val="950C98"/>
                </a:solidFill>
              </a:rPr>
              <a:t/>
            </a:r>
            <a:br>
              <a:rPr lang="en-US" sz="4000" dirty="0" smtClean="0">
                <a:solidFill>
                  <a:srgbClr val="950C98"/>
                </a:solidFill>
              </a:rPr>
            </a:br>
            <a:r>
              <a:rPr lang="en-US" sz="4000" dirty="0" smtClean="0">
                <a:solidFill>
                  <a:srgbClr val="950C98"/>
                </a:solidFill>
              </a:rPr>
              <a:t/>
            </a:r>
            <a:br>
              <a:rPr lang="en-US" sz="4000" dirty="0" smtClean="0">
                <a:solidFill>
                  <a:srgbClr val="950C98"/>
                </a:solidFill>
              </a:rPr>
            </a:br>
            <a:r>
              <a:rPr lang="en-US" sz="4000" dirty="0" smtClean="0">
                <a:solidFill>
                  <a:srgbClr val="950C98"/>
                </a:solidFill>
              </a:rPr>
              <a:t/>
            </a:r>
            <a:br>
              <a:rPr lang="en-US" sz="4000" dirty="0" smtClean="0">
                <a:solidFill>
                  <a:srgbClr val="950C98"/>
                </a:solidFill>
              </a:rPr>
            </a:br>
            <a:r>
              <a:rPr lang="en-US" sz="4000" dirty="0" smtClean="0">
                <a:solidFill>
                  <a:srgbClr val="7030A0"/>
                </a:solidFill>
              </a:rPr>
              <a:t>ANNUAL WORK PLAN &amp; BUDGET-2019-20           </a:t>
            </a:r>
            <a:br>
              <a:rPr lang="en-US" sz="4000" dirty="0" smtClean="0">
                <a:solidFill>
                  <a:srgbClr val="7030A0"/>
                </a:solidFill>
              </a:rPr>
            </a:br>
            <a:r>
              <a:rPr lang="en-US" sz="4000" dirty="0" smtClean="0">
                <a:solidFill>
                  <a:srgbClr val="7030A0"/>
                </a:solidFill>
              </a:rPr>
              <a:t>PAB MEETING 29.05.19</a:t>
            </a:r>
            <a:r>
              <a:rPr lang="en-US" sz="4000" dirty="0" smtClean="0">
                <a:solidFill>
                  <a:srgbClr val="950C98"/>
                </a:solidFill>
              </a:rPr>
              <a:t/>
            </a:r>
            <a:br>
              <a:rPr lang="en-US" sz="4000" dirty="0" smtClean="0">
                <a:solidFill>
                  <a:srgbClr val="950C98"/>
                </a:solidFill>
              </a:rPr>
            </a:br>
            <a:r>
              <a:rPr lang="en-US" sz="4000" dirty="0" smtClean="0">
                <a:solidFill>
                  <a:schemeClr val="bg1"/>
                </a:solidFill>
              </a:rPr>
              <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3100" dirty="0" smtClean="0">
                <a:solidFill>
                  <a:schemeClr val="bg1"/>
                </a:solidFill>
              </a:rPr>
              <a:t>Directorate of MDM</a:t>
            </a:r>
            <a:br>
              <a:rPr lang="en-US" sz="3100" dirty="0" smtClean="0">
                <a:solidFill>
                  <a:schemeClr val="bg1"/>
                </a:solidFill>
              </a:rPr>
            </a:br>
            <a:r>
              <a:rPr lang="en-US" sz="3100" dirty="0" smtClean="0">
                <a:solidFill>
                  <a:schemeClr val="bg1"/>
                </a:solidFill>
              </a:rPr>
              <a:t>EDUCATION  DEPARTMENT </a:t>
            </a:r>
            <a:br>
              <a:rPr lang="en-US" sz="3100" dirty="0" smtClean="0">
                <a:solidFill>
                  <a:schemeClr val="bg1"/>
                </a:solidFill>
              </a:rPr>
            </a:br>
            <a:r>
              <a:rPr lang="en-US" sz="3100" dirty="0" smtClean="0">
                <a:solidFill>
                  <a:schemeClr val="bg1"/>
                </a:solidFill>
              </a:rPr>
              <a:t>GOVT. OF BIHAR</a:t>
            </a:r>
            <a:r>
              <a:rPr lang="en-US" sz="4000" dirty="0" smtClean="0">
                <a:solidFill>
                  <a:schemeClr val="bg1"/>
                </a:solidFill>
              </a:rPr>
              <a:t/>
            </a:r>
            <a:br>
              <a:rPr lang="en-US" sz="4000" dirty="0" smtClean="0">
                <a:solidFill>
                  <a:schemeClr val="bg1"/>
                </a:solidFill>
              </a:rPr>
            </a:br>
            <a:endParaRPr lang="en-US" sz="4400" dirty="0" smtClean="0">
              <a:solidFill>
                <a:schemeClr val="bg1"/>
              </a:solidFill>
            </a:endParaRPr>
          </a:p>
        </p:txBody>
      </p:sp>
      <p:sp>
        <p:nvSpPr>
          <p:cNvPr id="5123" name="Slide Number Placeholder 4"/>
          <p:cNvSpPr>
            <a:spLocks noGrp="1"/>
          </p:cNvSpPr>
          <p:nvPr>
            <p:ph type="sldNum" sz="quarter" idx="12"/>
          </p:nvPr>
        </p:nvSpPr>
        <p:spPr bwMode="auto">
          <a:ln>
            <a:miter lim="800000"/>
            <a:headEnd/>
            <a:tailEnd/>
          </a:ln>
        </p:spPr>
        <p:txBody>
          <a:bodyPr lIns="91440" tIns="45720" rIns="91440" bIns="45720"/>
          <a:lstStyle/>
          <a:p>
            <a:pPr>
              <a:defRPr/>
            </a:pPr>
            <a:fld id="{9D54830E-3CA4-4095-8FD8-D52F4EC6A216}" type="slidenum">
              <a:rPr lang="en-US"/>
              <a:pPr>
                <a:defRPr/>
              </a:pPr>
              <a:t>1</a:t>
            </a:fld>
            <a:endParaRPr lang="en-US" dirty="0"/>
          </a:p>
        </p:txBody>
      </p:sp>
      <p:pic>
        <p:nvPicPr>
          <p:cNvPr id="5124"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7772400" y="0"/>
            <a:ext cx="1371600" cy="1219200"/>
          </a:xfrm>
          <a:prstGeom prst="rect">
            <a:avLst/>
          </a:prstGeom>
          <a:noFill/>
          <a:ln w="9525">
            <a:noFill/>
            <a:miter lim="800000"/>
            <a:headEnd/>
            <a:tailEnd/>
          </a:ln>
        </p:spPr>
      </p:pic>
      <p:pic>
        <p:nvPicPr>
          <p:cNvPr id="5125" name="Picture 8" descr="govt bihar logo"/>
          <p:cNvPicPr>
            <a:picLocks noChangeAspect="1" noChangeArrowheads="1"/>
          </p:cNvPicPr>
          <p:nvPr/>
        </p:nvPicPr>
        <p:blipFill>
          <a:blip r:embed="rId4" cstate="print"/>
          <a:srcRect/>
          <a:stretch>
            <a:fillRect/>
          </a:stretch>
        </p:blipFill>
        <p:spPr bwMode="auto">
          <a:xfrm>
            <a:off x="0" y="0"/>
            <a:ext cx="1295400" cy="1219200"/>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2438400" y="2286000"/>
            <a:ext cx="41910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solidFill>
                  <a:schemeClr val="tx1"/>
                </a:solidFill>
              </a:rPr>
              <a:t>Kitchen Garden-State level Convergence meeting</a:t>
            </a:r>
            <a:endParaRPr lang="en-IN" sz="3200" dirty="0"/>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10</a:t>
            </a:fld>
            <a:endParaRPr lang="en-US"/>
          </a:p>
        </p:txBody>
      </p:sp>
      <p:pic>
        <p:nvPicPr>
          <p:cNvPr id="5" name="Picture 2" descr="G:\day-1\5L6B5936.JPG"/>
          <p:cNvPicPr>
            <a:picLocks noGrp="1" noChangeAspect="1" noChangeArrowheads="1"/>
          </p:cNvPicPr>
          <p:nvPr>
            <p:ph idx="1"/>
          </p:nvPr>
        </p:nvPicPr>
        <p:blipFill>
          <a:blip r:embed="rId2" cstate="print"/>
          <a:srcRect/>
          <a:stretch>
            <a:fillRect/>
          </a:stretch>
        </p:blipFill>
        <p:spPr bwMode="auto">
          <a:xfrm>
            <a:off x="0" y="914400"/>
            <a:ext cx="9144000" cy="5943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pPr algn="ctr"/>
            <a:r>
              <a:rPr lang="en-US" sz="3100" dirty="0" smtClean="0"/>
              <a:t>Kitchen Garden-District level Convergence meeting</a:t>
            </a:r>
            <a:r>
              <a:rPr lang="en-IN" dirty="0" smtClean="0"/>
              <a:t/>
            </a:r>
            <a:br>
              <a:rPr lang="en-IN" dirty="0" smtClean="0"/>
            </a:b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11</a:t>
            </a:fld>
            <a:endParaRPr lang="en-US"/>
          </a:p>
        </p:txBody>
      </p:sp>
      <p:pic>
        <p:nvPicPr>
          <p:cNvPr id="5" name="Content Placeholder 2"/>
          <p:cNvPicPr>
            <a:picLocks noChangeAspect="1" noChangeArrowheads="1"/>
          </p:cNvPicPr>
          <p:nvPr/>
        </p:nvPicPr>
        <p:blipFill>
          <a:blip r:embed="rId2" cstate="print"/>
          <a:srcRect/>
          <a:stretch>
            <a:fillRect/>
          </a:stretch>
        </p:blipFill>
        <p:spPr bwMode="auto">
          <a:xfrm>
            <a:off x="0" y="533400"/>
            <a:ext cx="9144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pPr algn="ctr"/>
            <a:r>
              <a:rPr lang="en-US" sz="2800" dirty="0" smtClean="0"/>
              <a:t>Kitchen Garden-District level Convergence meeting</a:t>
            </a:r>
            <a:r>
              <a:rPr lang="en-IN" dirty="0" smtClean="0"/>
              <a:t/>
            </a:r>
            <a:br>
              <a:rPr lang="en-IN" dirty="0" smtClean="0"/>
            </a:br>
            <a:endParaRPr lang="en-IN" dirty="0"/>
          </a:p>
        </p:txBody>
      </p:sp>
      <p:sp>
        <p:nvSpPr>
          <p:cNvPr id="4" name="Slide Number Placeholder 3"/>
          <p:cNvSpPr>
            <a:spLocks noGrp="1"/>
          </p:cNvSpPr>
          <p:nvPr>
            <p:ph type="sldNum" sz="quarter" idx="12"/>
          </p:nvPr>
        </p:nvSpPr>
        <p:spPr/>
        <p:txBody>
          <a:bodyPr/>
          <a:lstStyle/>
          <a:p>
            <a:pPr>
              <a:defRPr/>
            </a:pPr>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pPr>
              <a:defRPr/>
            </a:pPr>
            <a:endParaRPr lang="en-US"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914400"/>
          </a:xfrm>
        </p:spPr>
        <p:txBody>
          <a:bodyPr>
            <a:normAutofit fontScale="90000"/>
          </a:bodyPr>
          <a:lstStyle/>
          <a:p>
            <a:r>
              <a:rPr lang="en-US" sz="3100" dirty="0" smtClean="0"/>
              <a:t>Kitchen Garden-Block level Convergence meeting</a:t>
            </a:r>
            <a:r>
              <a:rPr lang="en-IN" dirty="0" smtClean="0"/>
              <a:t/>
            </a:r>
            <a:br>
              <a:rPr lang="en-IN" dirty="0" smtClean="0"/>
            </a:br>
            <a:endParaRPr lang="en-IN" dirty="0"/>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14</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0" y="533400"/>
            <a:ext cx="4572000" cy="63246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495800" y="533400"/>
            <a:ext cx="46482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305800" cy="1219200"/>
          </a:xfrm>
        </p:spPr>
        <p:txBody>
          <a:bodyPr>
            <a:normAutofit fontScale="90000"/>
          </a:bodyPr>
          <a:lstStyle/>
          <a:p>
            <a:pPr algn="ctr"/>
            <a:r>
              <a:rPr lang="en-US" sz="3600" dirty="0" smtClean="0"/>
              <a:t>Kitchen Garden-Nodal Teacher Training</a:t>
            </a:r>
            <a:r>
              <a:rPr lang="en-IN" dirty="0" smtClean="0"/>
              <a:t/>
            </a:r>
            <a:br>
              <a:rPr lang="en-IN" dirty="0" smtClean="0"/>
            </a:br>
            <a:endParaRPr lang="en-IN" dirty="0"/>
          </a:p>
        </p:txBody>
      </p:sp>
      <p:sp>
        <p:nvSpPr>
          <p:cNvPr id="2" name="Slide Number Placeholder 1"/>
          <p:cNvSpPr>
            <a:spLocks noGrp="1"/>
          </p:cNvSpPr>
          <p:nvPr>
            <p:ph type="sldNum" sz="quarter" idx="12"/>
          </p:nvPr>
        </p:nvSpPr>
        <p:spPr/>
        <p:txBody>
          <a:bodyPr/>
          <a:lstStyle/>
          <a:p>
            <a:pPr>
              <a:defRPr/>
            </a:pPr>
            <a:fld id="{A3DAA60E-D9B0-4267-8F65-2001CB5AF693}" type="slidenum">
              <a:rPr lang="en-US" smtClean="0"/>
              <a:pPr>
                <a:defRPr/>
              </a:pPr>
              <a:t>15</a:t>
            </a:fld>
            <a:endParaRPr lang="en-US"/>
          </a:p>
        </p:txBody>
      </p:sp>
      <p:pic>
        <p:nvPicPr>
          <p:cNvPr id="4" name="Picture 2" descr="C:\Users\mdms\Downloads\IMG-20190430-WA0019.jpg"/>
          <p:cNvPicPr>
            <a:picLocks noChangeAspect="1" noChangeArrowheads="1"/>
          </p:cNvPicPr>
          <p:nvPr/>
        </p:nvPicPr>
        <p:blipFill>
          <a:blip r:embed="rId2" cstate="print"/>
          <a:srcRect/>
          <a:stretch>
            <a:fillRect/>
          </a:stretch>
        </p:blipFill>
        <p:spPr bwMode="auto">
          <a:xfrm>
            <a:off x="0" y="685800"/>
            <a:ext cx="4572000" cy="6172200"/>
          </a:xfrm>
          <a:prstGeom prst="rect">
            <a:avLst/>
          </a:prstGeom>
          <a:noFill/>
        </p:spPr>
      </p:pic>
      <p:pic>
        <p:nvPicPr>
          <p:cNvPr id="5" name="Picture 3" descr="C:\Users\mdms\Downloads\IMG-20190430-WA0020.jpg"/>
          <p:cNvPicPr>
            <a:picLocks noChangeAspect="1" noChangeArrowheads="1"/>
          </p:cNvPicPr>
          <p:nvPr/>
        </p:nvPicPr>
        <p:blipFill>
          <a:blip r:embed="rId3" cstate="print"/>
          <a:srcRect/>
          <a:stretch>
            <a:fillRect/>
          </a:stretch>
        </p:blipFill>
        <p:spPr bwMode="auto">
          <a:xfrm>
            <a:off x="4572000" y="685800"/>
            <a:ext cx="4572000" cy="6172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DAA60E-D9B0-4267-8F65-2001CB5AF693}" type="slidenum">
              <a:rPr lang="en-US" smtClean="0"/>
              <a:pPr>
                <a:defRPr/>
              </a:pPr>
              <a:t>16</a:t>
            </a:fld>
            <a:endParaRPr lang="en-US"/>
          </a:p>
        </p:txBody>
      </p:sp>
      <p:pic>
        <p:nvPicPr>
          <p:cNvPr id="3074" name="Picture 2" descr="C:\Users\mdms\Downloads\IMG-20190510-WA0030.jpg"/>
          <p:cNvPicPr>
            <a:picLocks noChangeAspect="1" noChangeArrowheads="1"/>
          </p:cNvPicPr>
          <p:nvPr/>
        </p:nvPicPr>
        <p:blipFill>
          <a:blip r:embed="rId2" cstate="print"/>
          <a:srcRect/>
          <a:stretch>
            <a:fillRect/>
          </a:stretch>
        </p:blipFill>
        <p:spPr bwMode="auto">
          <a:xfrm>
            <a:off x="-381000" y="-285750"/>
            <a:ext cx="9906000" cy="7429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pPr algn="ctr"/>
            <a:r>
              <a:rPr lang="en-US" sz="2400" dirty="0" smtClean="0">
                <a:solidFill>
                  <a:schemeClr val="tx1"/>
                </a:solidFill>
                <a:latin typeface="Arial" pitchFamily="34" charset="0"/>
                <a:ea typeface="ＭＳ Ｐゴシック" pitchFamily="34" charset="-128"/>
                <a:cs typeface="Arial" pitchFamily="34" charset="0"/>
              </a:rPr>
              <a:t>	  </a:t>
            </a:r>
            <a:r>
              <a:rPr lang="en-US" sz="2400" b="1" dirty="0" smtClean="0">
                <a:solidFill>
                  <a:schemeClr val="tx1"/>
                </a:solidFill>
                <a:latin typeface="Arial" pitchFamily="34" charset="0"/>
                <a:ea typeface="ＭＳ Ｐゴシック" pitchFamily="34" charset="-128"/>
                <a:cs typeface="Arial" pitchFamily="34" charset="0"/>
              </a:rPr>
              <a:t>KITCHEN GARDEN</a:t>
            </a:r>
            <a:r>
              <a:rPr lang="en-US" sz="2800" b="1" dirty="0" smtClean="0"/>
              <a:t> - </a:t>
            </a:r>
            <a:r>
              <a:rPr lang="en-US" sz="2800" b="1" dirty="0" smtClean="0">
                <a:solidFill>
                  <a:schemeClr val="tx1"/>
                </a:solidFill>
              </a:rPr>
              <a:t>ANKURAN</a:t>
            </a:r>
            <a:endParaRPr lang="en-US" sz="2800" b="1" dirty="0">
              <a:solidFill>
                <a:schemeClr val="tx1"/>
              </a:solidFill>
            </a:endParaRPr>
          </a:p>
        </p:txBody>
      </p:sp>
      <p:sp>
        <p:nvSpPr>
          <p:cNvPr id="3" name="Content Placeholder 2"/>
          <p:cNvSpPr>
            <a:spLocks noGrp="1"/>
          </p:cNvSpPr>
          <p:nvPr>
            <p:ph idx="1"/>
          </p:nvPr>
        </p:nvSpPr>
        <p:spPr>
          <a:xfrm>
            <a:off x="457200" y="990600"/>
            <a:ext cx="8229600" cy="5334000"/>
          </a:xfrm>
        </p:spPr>
        <p:txBody>
          <a:bodyPr>
            <a:normAutofit/>
          </a:bodyPr>
          <a:lstStyle/>
          <a:p>
            <a:r>
              <a:rPr lang="en-US" dirty="0" smtClean="0"/>
              <a:t> </a:t>
            </a:r>
          </a:p>
          <a:p>
            <a:endParaRPr lang="en-US" dirty="0"/>
          </a:p>
        </p:txBody>
      </p:sp>
      <p:pic>
        <p:nvPicPr>
          <p:cNvPr id="5" name="Picture 4" descr="C:\Users\mdms\Desktop\dd\IMG-20190422-WA0004.jpg"/>
          <p:cNvPicPr/>
          <p:nvPr/>
        </p:nvPicPr>
        <p:blipFill>
          <a:blip r:embed="rId2" cstate="print"/>
          <a:srcRect/>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18</a:t>
            </a:fld>
            <a:endParaRPr lang="en-US"/>
          </a:p>
        </p:txBody>
      </p:sp>
      <p:pic>
        <p:nvPicPr>
          <p:cNvPr id="3074" name="Picture 2" descr="C:\Users\Dell\Downloads\IMG-20190525-WA00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438400"/>
            <a:ext cx="8229600" cy="1143000"/>
          </a:xfrm>
        </p:spPr>
        <p:txBody>
          <a:bodyPr/>
          <a:lstStyle/>
          <a:p>
            <a:pPr algn="ctr" eaLnBrk="1" hangingPunct="1"/>
            <a:r>
              <a:rPr lang="en-US" dirty="0" smtClean="0">
                <a:solidFill>
                  <a:schemeClr val="tx1"/>
                </a:solidFill>
                <a:latin typeface="Arial" pitchFamily="34" charset="0"/>
                <a:ea typeface="ＭＳ Ｐゴシック" pitchFamily="34" charset="-128"/>
                <a:cs typeface="Arial" pitchFamily="34" charset="0"/>
              </a:rPr>
              <a:t>Proposal for 2019-20</a:t>
            </a:r>
          </a:p>
        </p:txBody>
      </p:sp>
      <p:pic>
        <p:nvPicPr>
          <p:cNvPr id="1026" name="Picture 2" descr="C:\Users\Dell\Downloads\IMG-20190526-WA00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algn="ctr"/>
            <a:r>
              <a:rPr lang="en-US" dirty="0" smtClean="0"/>
              <a:t> </a:t>
            </a:r>
            <a:r>
              <a:rPr lang="en-US" dirty="0" smtClean="0">
                <a:solidFill>
                  <a:schemeClr val="tx1"/>
                </a:solidFill>
              </a:rPr>
              <a:t>GOAL</a:t>
            </a:r>
            <a:endParaRPr lang="en-US" dirty="0">
              <a:solidFill>
                <a:schemeClr val="tx1"/>
              </a:solidFill>
            </a:endParaRPr>
          </a:p>
        </p:txBody>
      </p:sp>
      <p:sp>
        <p:nvSpPr>
          <p:cNvPr id="3" name="Content Placeholder 2"/>
          <p:cNvSpPr>
            <a:spLocks noGrp="1"/>
          </p:cNvSpPr>
          <p:nvPr>
            <p:ph idx="1"/>
          </p:nvPr>
        </p:nvSpPr>
        <p:spPr>
          <a:xfrm>
            <a:off x="457200" y="1447801"/>
            <a:ext cx="8229600" cy="4876800"/>
          </a:xfrm>
        </p:spPr>
        <p:txBody>
          <a:bodyPr/>
          <a:lstStyle/>
          <a:p>
            <a:r>
              <a:rPr lang="en-US" sz="3600" dirty="0" smtClean="0"/>
              <a:t> </a:t>
            </a:r>
            <a:r>
              <a:rPr lang="en-US" sz="3600" dirty="0" smtClean="0">
                <a:latin typeface="Arial" pitchFamily="34" charset="0"/>
                <a:cs typeface="Arial" pitchFamily="34" charset="0"/>
              </a:rPr>
              <a:t>100% coverage of  school attending children</a:t>
            </a:r>
          </a:p>
          <a:p>
            <a:r>
              <a:rPr lang="en-US" sz="3600" dirty="0" smtClean="0">
                <a:latin typeface="Arial" pitchFamily="34" charset="0"/>
                <a:cs typeface="Arial" pitchFamily="34" charset="0"/>
              </a:rPr>
              <a:t>Ensuring quantity, quality, hygiene and timeliness in food served</a:t>
            </a:r>
          </a:p>
          <a:p>
            <a:r>
              <a:rPr lang="en-US" sz="3600" dirty="0" smtClean="0">
                <a:latin typeface="Arial" pitchFamily="34" charset="0"/>
                <a:cs typeface="Arial" pitchFamily="34" charset="0"/>
              </a:rPr>
              <a:t>Timely payments – salary, honorarium to cook cum helper, vendor payments, etc.</a:t>
            </a:r>
          </a:p>
          <a:p>
            <a:r>
              <a:rPr lang="en-US" sz="3600" dirty="0" smtClean="0">
                <a:latin typeface="Arial" pitchFamily="34" charset="0"/>
                <a:cs typeface="Arial" pitchFamily="34" charset="0"/>
              </a:rPr>
              <a:t>Timely and accurate reporting </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20</a:t>
            </a:fld>
            <a:endParaRPr lang="en-US"/>
          </a:p>
        </p:txBody>
      </p:sp>
      <p:pic>
        <p:nvPicPr>
          <p:cNvPr id="5" name="Content Placeholder 4" descr="C:\Users\mdm-pc\AppData\Local\Microsoft\Windows\INetCache\IE\LM494NYM\IMG-20190509-WA0010[1].jpg"/>
          <p:cNvPicPr>
            <a:picLocks noGrp="1"/>
          </p:cNvPicPr>
          <p:nvPr>
            <p:ph idx="1"/>
          </p:nvPr>
        </p:nvPicPr>
        <p:blipFill>
          <a:blip r:embed="rId2" cstate="print"/>
          <a:srcRect/>
          <a:stretch>
            <a:fillRect/>
          </a:stretch>
        </p:blipFill>
        <p:spPr bwMode="auto">
          <a:xfrm>
            <a:off x="1" y="0"/>
            <a:ext cx="4724399" cy="6857999"/>
          </a:xfrm>
          <a:prstGeom prst="rect">
            <a:avLst/>
          </a:prstGeom>
          <a:noFill/>
          <a:ln w="9525">
            <a:noFill/>
            <a:miter lim="800000"/>
            <a:headEnd/>
            <a:tailEnd/>
          </a:ln>
        </p:spPr>
      </p:pic>
      <p:pic>
        <p:nvPicPr>
          <p:cNvPr id="6" name="Picture 5" descr="C:\Users\mdm-pc\AppData\Local\Microsoft\Windows\INetCache\IE\938WGMQD\IMG-20190509-WA0015[1].jpg"/>
          <p:cNvPicPr/>
          <p:nvPr/>
        </p:nvPicPr>
        <p:blipFill>
          <a:blip r:embed="rId3" cstate="print"/>
          <a:srcRect/>
          <a:stretch>
            <a:fillRect/>
          </a:stretch>
        </p:blipFill>
        <p:spPr bwMode="auto">
          <a:xfrm>
            <a:off x="4724400" y="0"/>
            <a:ext cx="4419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Slide Number Placeholder 3"/>
          <p:cNvSpPr>
            <a:spLocks noGrp="1"/>
          </p:cNvSpPr>
          <p:nvPr>
            <p:ph type="sldNum" sz="quarter" idx="12"/>
          </p:nvPr>
        </p:nvSpPr>
        <p:spPr/>
        <p:txBody>
          <a:bodyPr/>
          <a:lstStyle/>
          <a:p>
            <a:pPr>
              <a:defRPr/>
            </a:pPr>
            <a:endParaRPr lang="en-US"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22</a:t>
            </a:fld>
            <a:endParaRPr lang="en-US"/>
          </a:p>
        </p:txBody>
      </p:sp>
      <p:pic>
        <p:nvPicPr>
          <p:cNvPr id="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23</a:t>
            </a:fld>
            <a:endParaRPr lang="en-US"/>
          </a:p>
        </p:txBody>
      </p:sp>
      <p:pic>
        <p:nvPicPr>
          <p:cNvPr id="1026" name="Picture 2" descr="IMG-20180929-WA001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4648200" cy="685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24</a:t>
            </a:fld>
            <a:endParaRPr lang="en-US"/>
          </a:p>
        </p:txBody>
      </p:sp>
      <p:pic>
        <p:nvPicPr>
          <p:cNvPr id="7172" name="Picture 4"/>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DAA60E-D9B0-4267-8F65-2001CB5AF693}" type="slidenum">
              <a:rPr lang="en-US" smtClean="0"/>
              <a:pPr>
                <a:defRPr/>
              </a:pPr>
              <a:t>25</a:t>
            </a:fld>
            <a:endParaRPr lang="en-US"/>
          </a:p>
        </p:txBody>
      </p:sp>
      <p:pic>
        <p:nvPicPr>
          <p:cNvPr id="1026" name="Picture 2" descr="C:\Users\mdms\Downloads\IMG-20190416-WA00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305800" cy="1143000"/>
          </a:xfrm>
        </p:spPr>
        <p:txBody>
          <a:bodyPr>
            <a:normAutofit/>
          </a:bodyPr>
          <a:lstStyle/>
          <a:p>
            <a:pPr algn="ctr"/>
            <a:r>
              <a:rPr lang="en-US" altLang="en-US" sz="5400" b="1" dirty="0" smtClean="0">
                <a:solidFill>
                  <a:schemeClr val="tx1"/>
                </a:solidFill>
                <a:latin typeface="Arial" pitchFamily="34" charset="0"/>
                <a:ea typeface="Times New Roman" pitchFamily="18" charset="0"/>
                <a:cs typeface="Arial" pitchFamily="34" charset="0"/>
              </a:rPr>
              <a:t> </a:t>
            </a:r>
            <a:r>
              <a:rPr lang="en-US" altLang="en-US" sz="3600" b="1" dirty="0" smtClean="0">
                <a:solidFill>
                  <a:schemeClr val="tx1"/>
                </a:solidFill>
                <a:latin typeface="Arial" pitchFamily="34" charset="0"/>
                <a:ea typeface="Times New Roman" pitchFamily="18" charset="0"/>
                <a:cs typeface="Arial" pitchFamily="34" charset="0"/>
              </a:rPr>
              <a:t>Proposed  Provisions  for   2019-20</a:t>
            </a:r>
            <a:endParaRPr lang="en-IN" sz="3600" dirty="0"/>
          </a:p>
        </p:txBody>
      </p:sp>
      <p:sp>
        <p:nvSpPr>
          <p:cNvPr id="2" name="Slide Number Placeholder 1"/>
          <p:cNvSpPr>
            <a:spLocks noGrp="1"/>
          </p:cNvSpPr>
          <p:nvPr>
            <p:ph type="sldNum" sz="quarter" idx="12"/>
          </p:nvPr>
        </p:nvSpPr>
        <p:spPr/>
        <p:txBody>
          <a:bodyPr/>
          <a:lstStyle/>
          <a:p>
            <a:pPr>
              <a:defRPr/>
            </a:pPr>
            <a:fld id="{A3DAA60E-D9B0-4267-8F65-2001CB5AF693}" type="slidenum">
              <a:rPr lang="en-US" smtClean="0"/>
              <a:pPr>
                <a:defRPr/>
              </a:pPr>
              <a:t>26</a:t>
            </a:fld>
            <a:endParaRPr lang="en-US"/>
          </a:p>
        </p:txBody>
      </p:sp>
      <p:graphicFrame>
        <p:nvGraphicFramePr>
          <p:cNvPr id="4" name="Table 3"/>
          <p:cNvGraphicFramePr>
            <a:graphicFrameLocks noGrp="1"/>
          </p:cNvGraphicFramePr>
          <p:nvPr/>
        </p:nvGraphicFramePr>
        <p:xfrm>
          <a:off x="228600" y="1142999"/>
          <a:ext cx="8915400" cy="5715001"/>
        </p:xfrm>
        <a:graphic>
          <a:graphicData uri="http://schemas.openxmlformats.org/drawingml/2006/table">
            <a:tbl>
              <a:tblPr/>
              <a:tblGrid>
                <a:gridCol w="3212757"/>
                <a:gridCol w="1416118"/>
                <a:gridCol w="1506703"/>
                <a:gridCol w="1362273"/>
                <a:gridCol w="1417549"/>
              </a:tblGrid>
              <a:tr h="560682">
                <a:tc rowSpan="2">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Component</a:t>
                      </a:r>
                      <a:endParaRPr lang="en-US" sz="1200" dirty="0">
                        <a:latin typeface="Calibri"/>
                        <a:ea typeface="Calibri"/>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Budget provision in 2018-19</a:t>
                      </a:r>
                      <a:endParaRPr lang="en-US" sz="1200" dirty="0">
                        <a:latin typeface="Calibri"/>
                        <a:ea typeface="Calibri"/>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Proposed   Budget  Provision in         2019-20 (</a:t>
                      </a:r>
                      <a:r>
                        <a:rPr lang="en-US" sz="1200" b="1" dirty="0" err="1">
                          <a:solidFill>
                            <a:srgbClr val="000000"/>
                          </a:solidFill>
                          <a:latin typeface="Arial"/>
                          <a:ea typeface="Times New Roman"/>
                          <a:cs typeface="Times New Roman"/>
                        </a:rPr>
                        <a:t>Lakhs</a:t>
                      </a:r>
                      <a:r>
                        <a:rPr lang="en-US" sz="1200" b="1" dirty="0">
                          <a:solidFill>
                            <a:srgbClr val="000000"/>
                          </a:solidFill>
                          <a:latin typeface="Arial"/>
                          <a:ea typeface="Times New Roman"/>
                          <a:cs typeface="Times New Roman"/>
                        </a:rPr>
                        <a:t>)</a:t>
                      </a:r>
                      <a:endParaRPr lang="en-US" sz="1200" dirty="0">
                        <a:latin typeface="Calibri"/>
                        <a:ea typeface="Calibri"/>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Total (In </a:t>
                      </a:r>
                      <a:r>
                        <a:rPr lang="en-US" sz="1200" b="1" dirty="0" err="1">
                          <a:solidFill>
                            <a:srgbClr val="000000"/>
                          </a:solidFill>
                          <a:latin typeface="Arial"/>
                          <a:ea typeface="Times New Roman"/>
                          <a:cs typeface="Times New Roman"/>
                        </a:rPr>
                        <a:t>Lakhs</a:t>
                      </a:r>
                      <a:r>
                        <a:rPr lang="en-US" sz="1200" b="1" dirty="0">
                          <a:solidFill>
                            <a:srgbClr val="000000"/>
                          </a:solidFill>
                          <a:latin typeface="Arial"/>
                          <a:ea typeface="Times New Roman"/>
                          <a:cs typeface="Times New Roman"/>
                        </a:rPr>
                        <a:t>)</a:t>
                      </a:r>
                      <a:endParaRPr lang="en-US" sz="1200" dirty="0">
                        <a:latin typeface="Calibri"/>
                        <a:ea typeface="Calibri"/>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503">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Centre Share (60%)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State Share (40%)</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87869">
                <a:tc>
                  <a:txBody>
                    <a:bodyPr/>
                    <a:lstStyle/>
                    <a:p>
                      <a:pPr marL="0" marR="0">
                        <a:lnSpc>
                          <a:spcPct val="115000"/>
                        </a:lnSpc>
                        <a:spcBef>
                          <a:spcPts val="0"/>
                        </a:spcBef>
                        <a:spcAft>
                          <a:spcPts val="0"/>
                        </a:spcAft>
                      </a:pPr>
                      <a:r>
                        <a:rPr lang="en-US" sz="1200" b="1" dirty="0">
                          <a:solidFill>
                            <a:srgbClr val="000000"/>
                          </a:solidFill>
                          <a:latin typeface="Arial"/>
                          <a:ea typeface="Times New Roman"/>
                          <a:cs typeface="Times New Roman"/>
                        </a:rPr>
                        <a:t>Cost of </a:t>
                      </a:r>
                      <a:r>
                        <a:rPr lang="en-US" sz="1200" b="1" dirty="0" err="1">
                          <a:solidFill>
                            <a:srgbClr val="000000"/>
                          </a:solidFill>
                          <a:latin typeface="Arial"/>
                          <a:ea typeface="Times New Roman"/>
                          <a:cs typeface="Times New Roman"/>
                        </a:rPr>
                        <a:t>foodgrains</a:t>
                      </a:r>
                      <a:r>
                        <a:rPr lang="en-US" sz="1200" b="1" dirty="0">
                          <a:solidFill>
                            <a:srgbClr val="000000"/>
                          </a:solidFill>
                          <a:latin typeface="Arial"/>
                          <a:ea typeface="Times New Roman"/>
                          <a:cs typeface="Times New Roman"/>
                        </a:rPr>
                        <a:t> (100% centre)</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10017.52</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10017.52</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0.00</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10017.52</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159">
                <a:tc>
                  <a:txBody>
                    <a:bodyPr/>
                    <a:lstStyle/>
                    <a:p>
                      <a:pPr marL="0" marR="0">
                        <a:lnSpc>
                          <a:spcPct val="115000"/>
                        </a:lnSpc>
                        <a:spcBef>
                          <a:spcPts val="0"/>
                        </a:spcBef>
                        <a:spcAft>
                          <a:spcPts val="0"/>
                        </a:spcAft>
                      </a:pPr>
                      <a:r>
                        <a:rPr lang="en-US" sz="1200" b="1">
                          <a:solidFill>
                            <a:srgbClr val="000000"/>
                          </a:solidFill>
                          <a:latin typeface="Arial"/>
                          <a:ea typeface="Times New Roman"/>
                          <a:cs typeface="Times New Roman"/>
                        </a:rPr>
                        <a:t>Cooking Cost (60%:40%)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137772.70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93721.75</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62414.91</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156136.70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802">
                <a:tc>
                  <a:txBody>
                    <a:bodyPr/>
                    <a:lstStyle/>
                    <a:p>
                      <a:pPr marL="0" marR="0">
                        <a:lnSpc>
                          <a:spcPct val="115000"/>
                        </a:lnSpc>
                        <a:spcBef>
                          <a:spcPts val="0"/>
                        </a:spcBef>
                        <a:spcAft>
                          <a:spcPts val="0"/>
                        </a:spcAft>
                      </a:pPr>
                      <a:r>
                        <a:rPr lang="en-US" sz="1200" b="1">
                          <a:solidFill>
                            <a:srgbClr val="000000"/>
                          </a:solidFill>
                          <a:latin typeface="Arial"/>
                          <a:ea typeface="Times New Roman"/>
                          <a:cs typeface="Times New Roman"/>
                        </a:rPr>
                        <a:t>Transportation Assistance (100% centre) @Rs 150 per quintal</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2504.38</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5008.80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0.00</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5008.80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503">
                <a:tc>
                  <a:txBody>
                    <a:bodyPr/>
                    <a:lstStyle/>
                    <a:p>
                      <a:pPr marL="0" marR="0">
                        <a:lnSpc>
                          <a:spcPct val="115000"/>
                        </a:lnSpc>
                        <a:spcBef>
                          <a:spcPts val="0"/>
                        </a:spcBef>
                        <a:spcAft>
                          <a:spcPts val="0"/>
                        </a:spcAft>
                      </a:pPr>
                      <a:r>
                        <a:rPr lang="en-US" sz="1200" b="1">
                          <a:solidFill>
                            <a:srgbClr val="000000"/>
                          </a:solidFill>
                          <a:latin typeface="Arial"/>
                          <a:ea typeface="Times New Roman"/>
                          <a:cs typeface="Times New Roman"/>
                        </a:rPr>
                        <a:t>Honorarium to Cook-cum-Helper (60%:40%) @Rs. 2000 per cook</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24531.60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29437.92</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19625.28</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49063.20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503">
                <a:tc>
                  <a:txBody>
                    <a:bodyPr/>
                    <a:lstStyle/>
                    <a:p>
                      <a:pPr marL="0" marR="0">
                        <a:lnSpc>
                          <a:spcPct val="115000"/>
                        </a:lnSpc>
                        <a:spcBef>
                          <a:spcPts val="0"/>
                        </a:spcBef>
                        <a:spcAft>
                          <a:spcPts val="0"/>
                        </a:spcAft>
                      </a:pPr>
                      <a:r>
                        <a:rPr lang="en-US" sz="1200" b="1">
                          <a:solidFill>
                            <a:srgbClr val="000000"/>
                          </a:solidFill>
                          <a:latin typeface="Arial"/>
                          <a:ea typeface="Times New Roman"/>
                          <a:cs typeface="Times New Roman"/>
                        </a:rPr>
                        <a:t>Management , monitoring and evaluation(MME) (100% centre)</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1979.22</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3729.95</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0.00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3729.95</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414">
                <a:tc>
                  <a:txBody>
                    <a:bodyPr/>
                    <a:lstStyle/>
                    <a:p>
                      <a:pPr marL="0" marR="0">
                        <a:lnSpc>
                          <a:spcPct val="115000"/>
                        </a:lnSpc>
                        <a:spcBef>
                          <a:spcPts val="0"/>
                        </a:spcBef>
                        <a:spcAft>
                          <a:spcPts val="0"/>
                        </a:spcAft>
                      </a:pPr>
                      <a:r>
                        <a:rPr lang="en-US" sz="1200" b="1">
                          <a:solidFill>
                            <a:srgbClr val="000000"/>
                          </a:solidFill>
                          <a:latin typeface="Arial"/>
                          <a:ea typeface="Times New Roman"/>
                          <a:cs typeface="Times New Roman"/>
                        </a:rPr>
                        <a:t>Old Kitchen Devices  Replacement (60:40)@Rs.10000/15000/20000/25000-per school on enrollment  basis</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0.00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3955.02</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2636.68</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6591.70</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503">
                <a:tc>
                  <a:txBody>
                    <a:bodyPr/>
                    <a:lstStyle/>
                    <a:p>
                      <a:pPr marL="0" marR="0">
                        <a:lnSpc>
                          <a:spcPct val="115000"/>
                        </a:lnSpc>
                        <a:spcBef>
                          <a:spcPts val="0"/>
                        </a:spcBef>
                        <a:spcAft>
                          <a:spcPts val="0"/>
                        </a:spcAft>
                      </a:pPr>
                      <a:r>
                        <a:rPr lang="en-US" sz="1200" b="1">
                          <a:solidFill>
                            <a:srgbClr val="000000"/>
                          </a:solidFill>
                          <a:latin typeface="Arial"/>
                          <a:ea typeface="Times New Roman"/>
                          <a:cs typeface="Times New Roman"/>
                        </a:rPr>
                        <a:t>Repair of kitchen-cum-stores @Rs 10000/- per school ( 60:40)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0.00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2113.6</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1409.0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3522.6</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503">
                <a:tc>
                  <a:txBody>
                    <a:bodyPr/>
                    <a:lstStyle/>
                    <a:p>
                      <a:pPr marL="0" marR="0">
                        <a:lnSpc>
                          <a:spcPct val="115000"/>
                        </a:lnSpc>
                        <a:spcBef>
                          <a:spcPts val="0"/>
                        </a:spcBef>
                        <a:spcAft>
                          <a:spcPts val="0"/>
                        </a:spcAft>
                      </a:pPr>
                      <a:r>
                        <a:rPr lang="en-US" sz="1200" b="1">
                          <a:solidFill>
                            <a:srgbClr val="000000"/>
                          </a:solidFill>
                          <a:latin typeface="Arial"/>
                          <a:ea typeface="Times New Roman"/>
                          <a:cs typeface="Times New Roman"/>
                        </a:rPr>
                        <a:t>Flexi fund 5% of total annual work plan (60:40) for new intervention</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0.00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4144.38</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2762.93</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6907.31</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560">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TOTAL</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176805.40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152128.94</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Arial"/>
                          <a:ea typeface="Times New Roman"/>
                          <a:cs typeface="Times New Roman"/>
                        </a:rPr>
                        <a:t>88848.80</a:t>
                      </a:r>
                      <a:endParaRPr lang="en-US" sz="120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a:ea typeface="Calibri"/>
                        <a:cs typeface="Times New Roman"/>
                      </a:endParaRPr>
                    </a:p>
                    <a:p>
                      <a:pPr marL="0" marR="0" algn="ctr">
                        <a:lnSpc>
                          <a:spcPct val="115000"/>
                        </a:lnSpc>
                        <a:spcBef>
                          <a:spcPts val="0"/>
                        </a:spcBef>
                        <a:spcAft>
                          <a:spcPts val="0"/>
                        </a:spcAft>
                      </a:pPr>
                      <a:r>
                        <a:rPr lang="en-US" sz="1200" b="1" dirty="0">
                          <a:solidFill>
                            <a:srgbClr val="000000"/>
                          </a:solidFill>
                          <a:latin typeface="Arial"/>
                          <a:ea typeface="Times New Roman"/>
                          <a:cs typeface="Times New Roman"/>
                        </a:rPr>
                        <a:t>240977.74</a:t>
                      </a:r>
                      <a:endParaRPr lang="en-US" sz="1200" dirty="0">
                        <a:latin typeface="Calibri"/>
                        <a:ea typeface="Calibri"/>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ctr"/>
            <a:r>
              <a:rPr lang="en-US" smtClean="0">
                <a:solidFill>
                  <a:schemeClr val="tx1"/>
                </a:solidFill>
              </a:rPr>
              <a:t>ISSUES / SUGGESTIONS</a:t>
            </a:r>
            <a:endParaRPr lang="en-IN" dirty="0">
              <a:solidFill>
                <a:schemeClr val="tx1"/>
              </a:solidFill>
            </a:endParaRPr>
          </a:p>
        </p:txBody>
      </p:sp>
      <p:sp>
        <p:nvSpPr>
          <p:cNvPr id="3" name="Content Placeholder 2"/>
          <p:cNvSpPr>
            <a:spLocks noGrp="1"/>
          </p:cNvSpPr>
          <p:nvPr>
            <p:ph idx="1"/>
          </p:nvPr>
        </p:nvSpPr>
        <p:spPr>
          <a:xfrm>
            <a:off x="381000" y="914400"/>
            <a:ext cx="8229600" cy="5715000"/>
          </a:xfrm>
        </p:spPr>
        <p:txBody>
          <a:bodyPr>
            <a:normAutofit/>
          </a:bodyPr>
          <a:lstStyle/>
          <a:p>
            <a:pPr algn="just"/>
            <a:r>
              <a:rPr lang="en-US" sz="6000" dirty="0" smtClean="0">
                <a:latin typeface="Arial" pitchFamily="34" charset="0"/>
                <a:cs typeface="Arial" pitchFamily="34" charset="0"/>
              </a:rPr>
              <a:t>Increase in monthly honorarium of cook-cum-helper from Rs. 1000/- to Rs. 2000/-</a:t>
            </a:r>
          </a:p>
          <a:p>
            <a:pPr algn="just"/>
            <a:endParaRPr lang="en-US" sz="3600" dirty="0" smtClean="0">
              <a:latin typeface="Arial" pitchFamily="34" charset="0"/>
              <a:cs typeface="Arial" pitchFamily="34" charset="0"/>
            </a:endParaRPr>
          </a:p>
          <a:p>
            <a:pPr marL="0" indent="0" algn="just">
              <a:buNone/>
            </a:pPr>
            <a:endParaRPr lang="en-US" sz="3600" dirty="0"/>
          </a:p>
          <a:p>
            <a:pPr algn="just"/>
            <a:endParaRPr lang="en-US" sz="2400" dirty="0" smtClean="0"/>
          </a:p>
          <a:p>
            <a:endParaRPr lang="en-IN" dirty="0"/>
          </a:p>
        </p:txBody>
      </p:sp>
    </p:spTree>
    <p:extLst>
      <p:ext uri="{BB962C8B-B14F-4D97-AF65-F5344CB8AC3E}">
        <p14:creationId xmlns:p14="http://schemas.microsoft.com/office/powerpoint/2010/main" xmlns="" val="36712746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1066800"/>
            <a:ext cx="7467600" cy="769441"/>
          </a:xfrm>
          <a:prstGeom prst="rect">
            <a:avLst/>
          </a:prstGeom>
          <a:noFill/>
        </p:spPr>
        <p:txBody>
          <a:bodyPr wrap="square" rtlCol="0">
            <a:spAutoFit/>
          </a:bodyPr>
          <a:lstStyle/>
          <a:p>
            <a:r>
              <a:rPr lang="en-US" sz="2800" dirty="0" smtClean="0"/>
              <a:t>                   </a:t>
            </a:r>
            <a:r>
              <a:rPr lang="en-US" sz="4400" dirty="0" smtClean="0">
                <a:solidFill>
                  <a:schemeClr val="bg1"/>
                </a:solidFill>
              </a:rPr>
              <a:t>THANK   YOU</a:t>
            </a:r>
            <a:endParaRPr lang="en-US" sz="4400" dirty="0">
              <a:solidFill>
                <a:schemeClr val="bg1"/>
              </a:solidFill>
            </a:endParaRPr>
          </a:p>
        </p:txBody>
      </p:sp>
      <p:sp>
        <p:nvSpPr>
          <p:cNvPr id="10" name="TextBox 9"/>
          <p:cNvSpPr txBox="1"/>
          <p:nvPr/>
        </p:nvSpPr>
        <p:spPr>
          <a:xfrm>
            <a:off x="2438400" y="5715000"/>
            <a:ext cx="5181600" cy="1323439"/>
          </a:xfrm>
          <a:prstGeom prst="rect">
            <a:avLst/>
          </a:prstGeom>
          <a:noFill/>
        </p:spPr>
        <p:txBody>
          <a:bodyPr wrap="square" rtlCol="0">
            <a:spAutoFit/>
          </a:bodyPr>
          <a:lstStyle/>
          <a:p>
            <a:r>
              <a:rPr lang="en-US" sz="8000" dirty="0" smtClean="0">
                <a:solidFill>
                  <a:srgbClr val="FF0000"/>
                </a:solidFill>
              </a:rPr>
              <a:t>Thank You</a:t>
            </a:r>
            <a:endParaRPr lang="en-US" sz="8000" dirty="0">
              <a:solidFill>
                <a:srgbClr val="FF0000"/>
              </a:solidFill>
            </a:endParaRPr>
          </a:p>
        </p:txBody>
      </p:sp>
      <p:pic>
        <p:nvPicPr>
          <p:cNvPr id="2050" name="Picture 2" descr="C:\Users\Dell\Downloads\IMG-20190525-WA0008.jpg"/>
          <p:cNvPicPr>
            <a:picLocks noChangeAspect="1" noChangeArrowheads="1"/>
          </p:cNvPicPr>
          <p:nvPr/>
        </p:nvPicPr>
        <p:blipFill>
          <a:blip r:embed="rId2" cstate="print"/>
          <a:srcRect/>
          <a:stretch>
            <a:fillRect/>
          </a:stretch>
        </p:blipFill>
        <p:spPr bwMode="auto">
          <a:xfrm>
            <a:off x="0" y="0"/>
            <a:ext cx="9144000" cy="594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457200" y="0"/>
            <a:ext cx="8229600" cy="762000"/>
          </a:xfrm>
        </p:spPr>
        <p:txBody>
          <a:bodyPr>
            <a:normAutofit fontScale="90000"/>
          </a:bodyPr>
          <a:lstStyle/>
          <a:p>
            <a:pPr algn="ctr">
              <a:defRPr/>
            </a:pPr>
            <a:r>
              <a:rPr lang="en-US" sz="4800" dirty="0" smtClean="0">
                <a:solidFill>
                  <a:schemeClr val="tx1"/>
                </a:solidFill>
                <a:ea typeface="ＭＳ Ｐゴシック" pitchFamily="34" charset="-128"/>
              </a:rPr>
              <a:t>   </a:t>
            </a:r>
            <a:r>
              <a:rPr lang="en-US" sz="3600" b="1" dirty="0" smtClean="0">
                <a:solidFill>
                  <a:schemeClr val="tx1"/>
                </a:solidFill>
              </a:rPr>
              <a:t>STEPS TAKEN TO ENRICH THE SCHEME</a:t>
            </a:r>
            <a:r>
              <a:rPr lang="en-US" sz="4800" b="1" u="sng" dirty="0" smtClean="0">
                <a:solidFill>
                  <a:srgbClr val="000066"/>
                </a:solidFill>
              </a:rPr>
              <a:t/>
            </a:r>
            <a:br>
              <a:rPr lang="en-US" sz="4800" b="1" u="sng" dirty="0" smtClean="0">
                <a:solidFill>
                  <a:srgbClr val="000066"/>
                </a:solidFill>
              </a:rPr>
            </a:br>
            <a:endParaRPr lang="en-US" sz="1800" dirty="0" smtClean="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24579" name="Content Placeholder 1"/>
          <p:cNvSpPr>
            <a:spLocks noGrp="1"/>
          </p:cNvSpPr>
          <p:nvPr>
            <p:ph idx="1"/>
          </p:nvPr>
        </p:nvSpPr>
        <p:spPr>
          <a:xfrm>
            <a:off x="228600" y="914400"/>
            <a:ext cx="8458200" cy="5715000"/>
          </a:xfrm>
        </p:spPr>
        <p:txBody>
          <a:bodyPr>
            <a:normAutofit fontScale="85000" lnSpcReduction="20000"/>
          </a:bodyPr>
          <a:lstStyle/>
          <a:p>
            <a:pPr algn="just"/>
            <a:r>
              <a:rPr lang="en-US" sz="3200" dirty="0" smtClean="0">
                <a:latin typeface="Arial" pitchFamily="34" charset="0"/>
                <a:ea typeface="ＭＳ Ｐゴシック" pitchFamily="34" charset="-128"/>
                <a:cs typeface="Arial" pitchFamily="34" charset="0"/>
              </a:rPr>
              <a:t>State has provided fund for  </a:t>
            </a:r>
            <a:r>
              <a:rPr lang="en-US" sz="3200" dirty="0" smtClean="0">
                <a:latin typeface="Arial" pitchFamily="34" charset="0"/>
                <a:cs typeface="Arial" pitchFamily="34" charset="0"/>
              </a:rPr>
              <a:t>LPG connection with stove and fire extinguisher to all school. </a:t>
            </a:r>
          </a:p>
          <a:p>
            <a:pPr algn="just"/>
            <a:r>
              <a:rPr lang="en-US" sz="3200" dirty="0" smtClean="0">
                <a:latin typeface="Arial" pitchFamily="34" charset="0"/>
                <a:cs typeface="Arial" pitchFamily="34" charset="0"/>
              </a:rPr>
              <a:t>90 percent school are using LPG for cooking MDM.</a:t>
            </a:r>
          </a:p>
          <a:p>
            <a:pPr algn="just" eaLnBrk="1" hangingPunct="1"/>
            <a:r>
              <a:rPr lang="en-US" sz="3200" dirty="0" smtClean="0">
                <a:latin typeface="Arial" pitchFamily="34" charset="0"/>
                <a:ea typeface="ＭＳ Ｐゴシック" pitchFamily="34" charset="-128"/>
                <a:cs typeface="Arial" pitchFamily="34" charset="0"/>
              </a:rPr>
              <a:t> State is providing Egg/Fruit once in a week.</a:t>
            </a:r>
          </a:p>
          <a:p>
            <a:pPr algn="just"/>
            <a:r>
              <a:rPr lang="en-US" sz="3200" dirty="0" smtClean="0">
                <a:latin typeface="Arial" pitchFamily="34" charset="0"/>
                <a:ea typeface="ＭＳ Ｐゴシック" pitchFamily="34" charset="-128"/>
                <a:cs typeface="Arial" pitchFamily="34" charset="0"/>
              </a:rPr>
              <a:t>District MDM office directly transfer monthly honorarium of Cook cum helper from district level to CCH account  through RTGS on the basis of absentee entered  by the concerned BRP in MIS per month.</a:t>
            </a:r>
          </a:p>
          <a:p>
            <a:pPr algn="just"/>
            <a:r>
              <a:rPr lang="en-US" sz="3200" dirty="0" smtClean="0">
                <a:latin typeface="Arial" pitchFamily="34" charset="0"/>
                <a:ea typeface="ＭＳ Ｐゴシック" pitchFamily="34" charset="-128"/>
                <a:cs typeface="Arial" pitchFamily="34" charset="0"/>
              </a:rPr>
              <a:t> </a:t>
            </a:r>
            <a:r>
              <a:rPr lang="en-US" sz="3200" dirty="0" smtClean="0">
                <a:latin typeface="Arial" pitchFamily="34" charset="0"/>
                <a:cs typeface="Arial" pitchFamily="34" charset="0"/>
              </a:rPr>
              <a:t>Provision of compensation of Rs. 4 </a:t>
            </a:r>
            <a:r>
              <a:rPr lang="en-US" sz="3200" dirty="0" err="1" smtClean="0">
                <a:latin typeface="Arial" pitchFamily="34" charset="0"/>
                <a:cs typeface="Arial" pitchFamily="34" charset="0"/>
              </a:rPr>
              <a:t>lakhs</a:t>
            </a:r>
            <a:r>
              <a:rPr lang="en-US" sz="3200" dirty="0" smtClean="0">
                <a:latin typeface="Arial" pitchFamily="34" charset="0"/>
                <a:cs typeface="Arial" pitchFamily="34" charset="0"/>
              </a:rPr>
              <a:t> after demise </a:t>
            </a:r>
            <a:r>
              <a:rPr lang="en-US" sz="3200" dirty="0" smtClean="0">
                <a:latin typeface="Arial" pitchFamily="34" charset="0"/>
                <a:cs typeface="Arial" pitchFamily="34" charset="0"/>
              </a:rPr>
              <a:t>of cook cum helper during work.</a:t>
            </a:r>
          </a:p>
          <a:p>
            <a:pPr algn="just"/>
            <a:r>
              <a:rPr lang="en-US" sz="3200" dirty="0" smtClean="0">
                <a:latin typeface="Arial" pitchFamily="34" charset="0"/>
                <a:ea typeface="ＭＳ Ｐゴシック" pitchFamily="34" charset="-128"/>
                <a:cs typeface="Arial" pitchFamily="34" charset="0"/>
              </a:rPr>
              <a:t>34.20 </a:t>
            </a:r>
            <a:r>
              <a:rPr lang="en-US" sz="3200" dirty="0" err="1" smtClean="0">
                <a:latin typeface="Arial" pitchFamily="34" charset="0"/>
                <a:ea typeface="ＭＳ Ｐゴシック" pitchFamily="34" charset="-128"/>
                <a:cs typeface="Arial" pitchFamily="34" charset="0"/>
              </a:rPr>
              <a:t>crores</a:t>
            </a:r>
            <a:r>
              <a:rPr lang="en-US" sz="3200" dirty="0" smtClean="0">
                <a:latin typeface="Arial" pitchFamily="34" charset="0"/>
                <a:ea typeface="ＭＳ Ｐゴシック" pitchFamily="34" charset="-128"/>
                <a:cs typeface="Arial" pitchFamily="34" charset="0"/>
              </a:rPr>
              <a:t> compensation given </a:t>
            </a:r>
            <a:r>
              <a:rPr lang="en-US" sz="3200" dirty="0" smtClean="0">
                <a:latin typeface="Arial" pitchFamily="34" charset="0"/>
                <a:ea typeface="ＭＳ Ｐゴシック" pitchFamily="34" charset="-128"/>
                <a:cs typeface="Arial" pitchFamily="34" charset="0"/>
              </a:rPr>
              <a:t>to kith and </a:t>
            </a:r>
            <a:r>
              <a:rPr lang="en-US" sz="3200" dirty="0" smtClean="0">
                <a:latin typeface="Arial" pitchFamily="34" charset="0"/>
                <a:ea typeface="ＭＳ Ｐゴシック" pitchFamily="34" charset="-128"/>
                <a:cs typeface="Arial" pitchFamily="34" charset="0"/>
              </a:rPr>
              <a:t>kin of 855 Cook cum helper who died during </a:t>
            </a:r>
            <a:r>
              <a:rPr lang="en-US" sz="3200" dirty="0" smtClean="0">
                <a:latin typeface="Arial" pitchFamily="34" charset="0"/>
                <a:ea typeface="ＭＳ Ｐゴシック" pitchFamily="34" charset="-128"/>
                <a:cs typeface="Arial" pitchFamily="34" charset="0"/>
              </a:rPr>
              <a:t>work</a:t>
            </a:r>
            <a:r>
              <a:rPr lang="en-US" sz="3200" dirty="0" smtClean="0">
                <a:latin typeface="Arial" pitchFamily="34" charset="0"/>
                <a:ea typeface="ＭＳ Ｐゴシック" pitchFamily="34" charset="-128"/>
                <a:cs typeface="Arial" pitchFamily="34" charset="0"/>
              </a:rPr>
              <a:t> </a:t>
            </a:r>
            <a:r>
              <a:rPr lang="en-US" sz="3200" dirty="0" smtClean="0">
                <a:latin typeface="Arial" pitchFamily="34" charset="0"/>
                <a:ea typeface="ＭＳ Ｐゴシック" pitchFamily="34" charset="-128"/>
                <a:cs typeface="Arial" pitchFamily="34" charset="0"/>
              </a:rPr>
              <a:t>from 31.8.15 to 31.03.19.</a:t>
            </a:r>
          </a:p>
          <a:p>
            <a:pPr algn="just" eaLnBrk="1" hangingPunct="1">
              <a:buNone/>
            </a:pPr>
            <a:r>
              <a:rPr lang="en-US" sz="1800" dirty="0" smtClean="0">
                <a:latin typeface="Arial" pitchFamily="34" charset="0"/>
                <a:ea typeface="ＭＳ Ｐゴシック" pitchFamily="34" charset="-128"/>
                <a:cs typeface="Arial" pitchFamily="34" charset="0"/>
              </a:rPr>
              <a:t>                                                           				</a:t>
            </a:r>
          </a:p>
          <a:p>
            <a:pPr algn="just" eaLnBrk="1" hangingPunct="1"/>
            <a:endParaRPr lang="en-US" sz="3200" dirty="0" smtClean="0">
              <a:latin typeface="Arial" pitchFamily="34" charset="0"/>
              <a:ea typeface="ＭＳ Ｐゴシック" pitchFamily="34" charset="-128"/>
              <a:cs typeface="Arial" pitchFamily="34" charset="0"/>
            </a:endParaRPr>
          </a:p>
          <a:p>
            <a:pPr algn="just" eaLnBrk="1" hangingPunct="1">
              <a:buNone/>
            </a:pPr>
            <a:endParaRPr lang="en-US" sz="2400" dirty="0" smtClean="0">
              <a:latin typeface="Arial" pitchFamily="34" charset="0"/>
              <a:ea typeface="ＭＳ Ｐゴシック" pitchFamily="34" charset="-128"/>
              <a:cs typeface="Arial" pitchFamily="34" charset="0"/>
            </a:endParaRPr>
          </a:p>
          <a:p>
            <a:pPr eaLnBrk="1" hangingPunct="1"/>
            <a:endParaRPr lang="en-US" sz="2200" dirty="0" smtClean="0">
              <a:latin typeface="Arial" pitchFamily="34" charset="0"/>
              <a:ea typeface="ＭＳ Ｐゴシック" pitchFamily="34" charset="-128"/>
              <a:cs typeface="Arial" pitchFamily="34" charset="0"/>
            </a:endParaRPr>
          </a:p>
          <a:p>
            <a:pPr eaLnBrk="1" hangingPunct="1">
              <a:buNone/>
            </a:pPr>
            <a:endParaRPr lang="en-US" sz="2400" dirty="0" smtClean="0">
              <a:latin typeface="Calibri" pitchFamily="34" charset="0"/>
              <a:ea typeface="ＭＳ Ｐゴシック" pitchFamily="34" charset="-128"/>
            </a:endParaRPr>
          </a:p>
          <a:p>
            <a:pPr eaLnBrk="1" hangingPunct="1"/>
            <a:endParaRPr lang="en-US" sz="2800" dirty="0" smtClean="0">
              <a:latin typeface="Calibri" pitchFamily="34" charset="0"/>
              <a:ea typeface="ＭＳ Ｐゴシック" pitchFamily="34" charset="-128"/>
            </a:endParaRPr>
          </a:p>
          <a:p>
            <a:pPr eaLnBrk="1" hangingPunct="1"/>
            <a:endParaRPr lang="en-US" sz="2000" dirty="0" smtClean="0">
              <a:ea typeface="ＭＳ Ｐゴシック" pitchFamily="34" charset="-128"/>
            </a:endParaRPr>
          </a:p>
          <a:p>
            <a:pPr eaLnBrk="1" hangingPunct="1"/>
            <a:endParaRPr lang="en-US" sz="2000" dirty="0" smtClean="0">
              <a:ea typeface="ＭＳ Ｐゴシック" pitchFamily="34" charset="-128"/>
            </a:endParaRPr>
          </a:p>
          <a:p>
            <a:pPr eaLnBrk="1" hangingPunct="1"/>
            <a:endParaRPr lang="en-US" sz="2000" dirty="0" smtClean="0">
              <a:ea typeface="ＭＳ Ｐゴシック" pitchFamily="34" charset="-128"/>
            </a:endParaRPr>
          </a:p>
          <a:p>
            <a:pPr eaLnBrk="1" hangingPunct="1"/>
            <a:endParaRPr lang="en-US" sz="2000" dirty="0" smtClean="0">
              <a:ea typeface="ＭＳ Ｐゴシック" pitchFamily="34" charset="-128"/>
            </a:endParaRPr>
          </a:p>
          <a:p>
            <a:pPr eaLnBrk="1" hangingPunct="1"/>
            <a:endParaRPr lang="en-US" sz="20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fontScale="90000"/>
          </a:bodyPr>
          <a:lstStyle/>
          <a:p>
            <a:pPr algn="ctr"/>
            <a:r>
              <a:rPr lang="en-US" sz="5400" b="1" dirty="0" smtClean="0">
                <a:solidFill>
                  <a:schemeClr val="tx1"/>
                </a:solidFill>
              </a:rPr>
              <a:t>GRIEVANCE REDRESSAL</a:t>
            </a:r>
            <a:endParaRPr lang="en-IN" dirty="0"/>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4</a:t>
            </a:fld>
            <a:endParaRPr lang="en-US"/>
          </a:p>
        </p:txBody>
      </p:sp>
      <p:sp>
        <p:nvSpPr>
          <p:cNvPr id="8" name="Content Placeholder 7"/>
          <p:cNvSpPr>
            <a:spLocks noGrp="1"/>
          </p:cNvSpPr>
          <p:nvPr>
            <p:ph idx="1"/>
          </p:nvPr>
        </p:nvSpPr>
        <p:spPr>
          <a:xfrm>
            <a:off x="457200" y="1295400"/>
            <a:ext cx="8229600" cy="5029200"/>
          </a:xfrm>
        </p:spPr>
        <p:txBody>
          <a:bodyPr>
            <a:normAutofit/>
          </a:bodyPr>
          <a:lstStyle/>
          <a:p>
            <a:pPr algn="just"/>
            <a:r>
              <a:rPr lang="en-US" sz="2800" dirty="0" smtClean="0">
                <a:latin typeface="Arial" pitchFamily="34" charset="0"/>
                <a:cs typeface="Arial" pitchFamily="34" charset="0"/>
              </a:rPr>
              <a:t>A toll free no </a:t>
            </a:r>
            <a:r>
              <a:rPr lang="en-US" sz="2800" dirty="0" smtClean="0">
                <a:solidFill>
                  <a:srgbClr val="FF0000"/>
                </a:solidFill>
                <a:latin typeface="Arial" pitchFamily="34" charset="0"/>
                <a:cs typeface="Arial" pitchFamily="34" charset="0"/>
              </a:rPr>
              <a:t>1800-345-6208</a:t>
            </a:r>
            <a:r>
              <a:rPr lang="en-US" sz="2800" dirty="0" smtClean="0">
                <a:latin typeface="Arial" pitchFamily="34" charset="0"/>
                <a:cs typeface="Arial" pitchFamily="34" charset="0"/>
              </a:rPr>
              <a:t> has been installed at directorate level for grievance related to mid-day meal  scheme.</a:t>
            </a:r>
          </a:p>
          <a:p>
            <a:pPr algn="just"/>
            <a:r>
              <a:rPr lang="en-US" sz="2800" dirty="0" err="1" smtClean="0">
                <a:latin typeface="Arial" pitchFamily="34" charset="0"/>
                <a:cs typeface="Arial" pitchFamily="34" charset="0"/>
              </a:rPr>
              <a:t>E.mail</a:t>
            </a:r>
            <a:r>
              <a:rPr lang="en-US" sz="2800" dirty="0" smtClean="0">
                <a:latin typeface="Arial" pitchFamily="34" charset="0"/>
                <a:cs typeface="Arial" pitchFamily="34" charset="0"/>
              </a:rPr>
              <a:t> address and telephone numbers of all district level officers and state level officers have been posted on </a:t>
            </a:r>
            <a:r>
              <a:rPr lang="en-US" sz="2800" dirty="0" smtClean="0">
                <a:latin typeface="Arial" pitchFamily="34" charset="0"/>
                <a:cs typeface="Arial" pitchFamily="34" charset="0"/>
              </a:rPr>
              <a:t>dopahar.org </a:t>
            </a:r>
            <a:r>
              <a:rPr lang="en-US" sz="2800" dirty="0" smtClean="0">
                <a:latin typeface="Arial" pitchFamily="34" charset="0"/>
                <a:cs typeface="Arial" pitchFamily="34" charset="0"/>
              </a:rPr>
              <a:t>for the public view and for sending grievance regarding mid day meal scheme.</a:t>
            </a:r>
          </a:p>
          <a:p>
            <a:pPr algn="just">
              <a:buNone/>
            </a:pPr>
            <a:r>
              <a:rPr lang="en-US" sz="2800" dirty="0" smtClean="0">
                <a:latin typeface="Arial" pitchFamily="34" charset="0"/>
                <a:cs typeface="Arial" pitchFamily="34" charset="0"/>
              </a:rPr>
              <a:t>   Every </a:t>
            </a:r>
            <a:r>
              <a:rPr lang="en-US" sz="2800" dirty="0" smtClean="0">
                <a:latin typeface="Arial" pitchFamily="34" charset="0"/>
                <a:cs typeface="Arial" pitchFamily="34" charset="0"/>
              </a:rPr>
              <a:t>Friday Director Mid-day Meal meets  people with complain regarding MDM.</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solidFill>
                  <a:schemeClr val="tx1"/>
                </a:solidFill>
              </a:rPr>
              <a:t>                     Initiative </a:t>
            </a:r>
            <a:endParaRPr lang="en-US" dirty="0">
              <a:solidFill>
                <a:schemeClr val="tx1"/>
              </a:solidFill>
            </a:endParaRPr>
          </a:p>
        </p:txBody>
      </p:sp>
      <p:sp>
        <p:nvSpPr>
          <p:cNvPr id="3" name="Content Placeholder 2"/>
          <p:cNvSpPr>
            <a:spLocks noGrp="1"/>
          </p:cNvSpPr>
          <p:nvPr>
            <p:ph idx="1"/>
          </p:nvPr>
        </p:nvSpPr>
        <p:spPr>
          <a:xfrm>
            <a:off x="457200" y="1295400"/>
            <a:ext cx="8229600" cy="5029200"/>
          </a:xfrm>
        </p:spPr>
        <p:txBody>
          <a:bodyPr>
            <a:normAutofit fontScale="92500"/>
          </a:bodyPr>
          <a:lstStyle/>
          <a:p>
            <a:r>
              <a:rPr lang="en-US" sz="3200" dirty="0" smtClean="0">
                <a:latin typeface="Arial" pitchFamily="34" charset="0"/>
                <a:cs typeface="Arial" pitchFamily="34" charset="0"/>
              </a:rPr>
              <a:t>Mid-day meal Rule  2015 </a:t>
            </a:r>
            <a:r>
              <a:rPr lang="en-US" sz="3200" dirty="0" smtClean="0">
                <a:latin typeface="Arial" pitchFamily="34" charset="0"/>
                <a:cs typeface="Arial" pitchFamily="34" charset="0"/>
              </a:rPr>
              <a:t>(Food security act)has </a:t>
            </a:r>
            <a:r>
              <a:rPr lang="en-US" sz="3200" dirty="0" smtClean="0">
                <a:latin typeface="Arial" pitchFamily="34" charset="0"/>
                <a:cs typeface="Arial" pitchFamily="34" charset="0"/>
              </a:rPr>
              <a:t>been implemented  in the state since 1st  Feb 2019</a:t>
            </a:r>
          </a:p>
          <a:p>
            <a:r>
              <a:rPr lang="en-US" sz="3200" dirty="0" smtClean="0">
                <a:latin typeface="Arial" pitchFamily="34" charset="0"/>
                <a:cs typeface="Arial" pitchFamily="34" charset="0"/>
              </a:rPr>
              <a:t>State has again increased  additional honorarium to CCH of Rs. 250/- per month (total Rs.1500/-per month)  </a:t>
            </a:r>
            <a:r>
              <a:rPr lang="en-US" sz="3200" dirty="0" err="1" smtClean="0">
                <a:latin typeface="Arial" pitchFamily="34" charset="0"/>
                <a:cs typeface="Arial" pitchFamily="34" charset="0"/>
              </a:rPr>
              <a:t>w.e.f</a:t>
            </a:r>
            <a:r>
              <a:rPr lang="en-US" sz="3200" dirty="0" smtClean="0">
                <a:latin typeface="Arial" pitchFamily="34" charset="0"/>
                <a:cs typeface="Arial" pitchFamily="34" charset="0"/>
              </a:rPr>
              <a:t> 01.02.2019 </a:t>
            </a:r>
          </a:p>
          <a:p>
            <a:r>
              <a:rPr lang="en-US" sz="3200" dirty="0" smtClean="0">
                <a:latin typeface="Arial" pitchFamily="34" charset="0"/>
                <a:cs typeface="Arial" pitchFamily="34" charset="0"/>
              </a:rPr>
              <a:t>State has scale up school kitchen garden “</a:t>
            </a:r>
            <a:r>
              <a:rPr lang="en-US" sz="3200" dirty="0" err="1" smtClean="0">
                <a:latin typeface="Arial" pitchFamily="34" charset="0"/>
                <a:cs typeface="Arial" pitchFamily="34" charset="0"/>
              </a:rPr>
              <a:t>Ankuran</a:t>
            </a:r>
            <a:r>
              <a:rPr lang="en-US" sz="3200" dirty="0" smtClean="0">
                <a:latin typeface="Arial" pitchFamily="34" charset="0"/>
                <a:cs typeface="Arial" pitchFamily="34" charset="0"/>
              </a:rPr>
              <a:t> “ with help of UNICEF in 4700 schools. And proposed 20000 </a:t>
            </a:r>
            <a:r>
              <a:rPr lang="en-US" sz="3200" dirty="0" smtClean="0">
                <a:latin typeface="Arial" pitchFamily="34" charset="0"/>
                <a:cs typeface="Arial" pitchFamily="34" charset="0"/>
              </a:rPr>
              <a:t>school kitchen garden </a:t>
            </a:r>
            <a:r>
              <a:rPr lang="en-US" sz="3200" dirty="0" smtClean="0">
                <a:latin typeface="Arial" pitchFamily="34" charset="0"/>
                <a:cs typeface="Arial" pitchFamily="34" charset="0"/>
              </a:rPr>
              <a:t>for 2019-20</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1600" dirty="0" smtClean="0">
                <a:solidFill>
                  <a:schemeClr val="tx1"/>
                </a:solidFill>
                <a:latin typeface="Arial" pitchFamily="34" charset="0"/>
                <a:cs typeface="Arial" pitchFamily="34" charset="0"/>
              </a:rPr>
              <a:t/>
            </a:r>
            <a:br>
              <a:rPr lang="en-US" sz="1600" dirty="0" smtClean="0">
                <a:solidFill>
                  <a:schemeClr val="tx1"/>
                </a:solidFill>
                <a:latin typeface="Arial" pitchFamily="34" charset="0"/>
                <a:cs typeface="Arial" pitchFamily="34" charset="0"/>
              </a:rPr>
            </a:br>
            <a:r>
              <a:rPr lang="en-US" sz="1600" dirty="0" smtClean="0">
                <a:solidFill>
                  <a:schemeClr val="tx1"/>
                </a:solidFill>
                <a:latin typeface="Arial" pitchFamily="34" charset="0"/>
                <a:cs typeface="Arial" pitchFamily="34" charset="0"/>
              </a:rPr>
              <a:t>		</a:t>
            </a:r>
            <a:r>
              <a:rPr lang="en-US" sz="3100" dirty="0" smtClean="0">
                <a:solidFill>
                  <a:schemeClr val="tx1"/>
                </a:solidFill>
                <a:latin typeface="Arial" pitchFamily="34" charset="0"/>
                <a:cs typeface="Arial" pitchFamily="34" charset="0"/>
              </a:rPr>
              <a:t>  VSS/ Cook cum helper training</a:t>
            </a:r>
            <a:r>
              <a:rPr lang="en-US" sz="1600" dirty="0" smtClean="0">
                <a:solidFill>
                  <a:schemeClr val="tx1"/>
                </a:solidFill>
                <a:latin typeface="Arial" pitchFamily="34" charset="0"/>
                <a:cs typeface="Arial" pitchFamily="34" charset="0"/>
              </a:rPr>
              <a:t/>
            </a:r>
            <a:br>
              <a:rPr lang="en-US" sz="1600" dirty="0" smtClean="0">
                <a:solidFill>
                  <a:schemeClr val="tx1"/>
                </a:solidFill>
                <a:latin typeface="Arial" pitchFamily="34" charset="0"/>
                <a:cs typeface="Arial" pitchFamily="34" charset="0"/>
              </a:rPr>
            </a:br>
            <a:endParaRPr lang="en-US" sz="12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609600"/>
            <a:ext cx="9144000" cy="5257799"/>
          </a:xfrm>
          <a:prstGeom prst="rect">
            <a:avLst/>
          </a:prstGeom>
          <a:noFill/>
          <a:ln w="9525">
            <a:noFill/>
            <a:miter lim="800000"/>
            <a:headEnd/>
            <a:tailEnd/>
          </a:ln>
          <a:effectLst/>
        </p:spPr>
      </p:pic>
      <p:sp>
        <p:nvSpPr>
          <p:cNvPr id="6" name="TextBox 5"/>
          <p:cNvSpPr txBox="1"/>
          <p:nvPr/>
        </p:nvSpPr>
        <p:spPr>
          <a:xfrm>
            <a:off x="304800" y="5943600"/>
            <a:ext cx="8686800" cy="923330"/>
          </a:xfrm>
          <a:prstGeom prst="rect">
            <a:avLst/>
          </a:prstGeom>
          <a:noFill/>
        </p:spPr>
        <p:txBody>
          <a:bodyPr wrap="square" rtlCol="0">
            <a:spAutoFit/>
          </a:bodyPr>
          <a:lstStyle/>
          <a:p>
            <a:r>
              <a:rPr lang="en-US" dirty="0" smtClean="0">
                <a:latin typeface="Arial" pitchFamily="34" charset="0"/>
                <a:cs typeface="Arial" pitchFamily="34" charset="0"/>
              </a:rPr>
              <a:t>One day training  </a:t>
            </a:r>
            <a:r>
              <a:rPr lang="en-US" dirty="0" err="1" smtClean="0">
                <a:latin typeface="Arial" pitchFamily="34" charset="0"/>
                <a:cs typeface="Arial" pitchFamily="34" charset="0"/>
              </a:rPr>
              <a:t>programme</a:t>
            </a:r>
            <a:r>
              <a:rPr lang="en-US" dirty="0" smtClean="0">
                <a:latin typeface="Arial" pitchFamily="34" charset="0"/>
                <a:cs typeface="Arial" pitchFamily="34" charset="0"/>
              </a:rPr>
              <a:t> of </a:t>
            </a:r>
            <a:r>
              <a:rPr lang="en-US" dirty="0" err="1" smtClean="0">
                <a:latin typeface="Arial" pitchFamily="34" charset="0"/>
                <a:cs typeface="Arial" pitchFamily="34" charset="0"/>
              </a:rPr>
              <a:t>vidyalaya</a:t>
            </a:r>
            <a:r>
              <a:rPr lang="en-US" dirty="0" smtClean="0">
                <a:latin typeface="Arial" pitchFamily="34" charset="0"/>
                <a:cs typeface="Arial" pitchFamily="34" charset="0"/>
              </a:rPr>
              <a:t> </a:t>
            </a:r>
            <a:r>
              <a:rPr lang="en-US" dirty="0" err="1" smtClean="0">
                <a:latin typeface="Arial" pitchFamily="34" charset="0"/>
                <a:cs typeface="Arial" pitchFamily="34" charset="0"/>
              </a:rPr>
              <a:t>shikha</a:t>
            </a:r>
            <a:r>
              <a:rPr lang="en-US" dirty="0" smtClean="0">
                <a:latin typeface="Arial" pitchFamily="34" charset="0"/>
                <a:cs typeface="Arial" pitchFamily="34" charset="0"/>
              </a:rPr>
              <a:t> </a:t>
            </a:r>
            <a:r>
              <a:rPr lang="en-US" dirty="0" err="1" smtClean="0">
                <a:latin typeface="Arial" pitchFamily="34" charset="0"/>
                <a:cs typeface="Arial" pitchFamily="34" charset="0"/>
              </a:rPr>
              <a:t>Samiti</a:t>
            </a:r>
            <a:r>
              <a:rPr lang="en-US" dirty="0" smtClean="0">
                <a:latin typeface="Arial" pitchFamily="34" charset="0"/>
                <a:cs typeface="Arial" pitchFamily="34" charset="0"/>
              </a:rPr>
              <a:t> /HM and 220000 cook cum helpers was  organized </a:t>
            </a:r>
            <a:r>
              <a:rPr lang="en-IN" dirty="0" smtClean="0">
                <a:latin typeface="Arial" pitchFamily="34" charset="0"/>
                <a:cs typeface="Arial" pitchFamily="34" charset="0"/>
              </a:rPr>
              <a:t>in all districts on a rotational basis</a:t>
            </a:r>
            <a:r>
              <a:rPr lang="en-US" dirty="0" smtClean="0">
                <a:latin typeface="Arial" pitchFamily="34" charset="0"/>
                <a:cs typeface="Arial" pitchFamily="34" charset="0"/>
              </a:rPr>
              <a:t>  from 25.4.18 to 30.5.18 for preparation  of safe, hygienic and nutritious food in school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pPr algn="ctr"/>
            <a:r>
              <a:rPr lang="en-US" sz="2800" dirty="0" smtClean="0">
                <a:solidFill>
                  <a:schemeClr val="tx1"/>
                </a:solidFill>
                <a:latin typeface="Arial" pitchFamily="34" charset="0"/>
                <a:cs typeface="Arial" pitchFamily="34" charset="0"/>
              </a:rPr>
              <a:t>VSS/Cook cum helper training</a:t>
            </a:r>
            <a:endParaRPr lang="en-IN" sz="2800" dirty="0"/>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7</a:t>
            </a:fld>
            <a:endParaRPr lang="en-US"/>
          </a:p>
        </p:txBody>
      </p:sp>
      <p:pic>
        <p:nvPicPr>
          <p:cNvPr id="5" name="Picture 3" descr="C:\Users\mdms\Downloads\IMG-20180515-WA0005.jpg"/>
          <p:cNvPicPr>
            <a:picLocks noGrp="1" noChangeAspect="1" noChangeArrowheads="1"/>
          </p:cNvPicPr>
          <p:nvPr>
            <p:ph idx="1"/>
          </p:nvPr>
        </p:nvPicPr>
        <p:blipFill>
          <a:blip r:embed="rId2" cstate="print"/>
          <a:srcRect/>
          <a:stretch>
            <a:fillRect/>
          </a:stretch>
        </p:blipFill>
        <p:spPr bwMode="auto">
          <a:xfrm>
            <a:off x="0" y="762000"/>
            <a:ext cx="9144000" cy="609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solidFill>
                <a:schemeClr val="tx1"/>
              </a:solidFill>
            </a:endParaRPr>
          </a:p>
        </p:txBody>
      </p:sp>
      <p:sp>
        <p:nvSpPr>
          <p:cNvPr id="3" name="Content Placeholder 2"/>
          <p:cNvSpPr>
            <a:spLocks noGrp="1"/>
          </p:cNvSpPr>
          <p:nvPr>
            <p:ph idx="1"/>
          </p:nvPr>
        </p:nvSpPr>
        <p:spPr>
          <a:xfrm>
            <a:off x="457200" y="762000"/>
            <a:ext cx="8229600" cy="5562600"/>
          </a:xfrm>
        </p:spPr>
        <p:txBody>
          <a:bodyPr>
            <a:normAutofit/>
          </a:bodyPr>
          <a:lstStyle/>
          <a:p>
            <a:pPr algn="ctr">
              <a:buNone/>
            </a:pPr>
            <a:endParaRPr lang="en-US" sz="6000" dirty="0" smtClean="0">
              <a:latin typeface="Arial Black" pitchFamily="34" charset="0"/>
            </a:endParaRPr>
          </a:p>
          <a:p>
            <a:pPr algn="ctr">
              <a:buNone/>
            </a:pPr>
            <a:endParaRPr lang="en-US" sz="6000" dirty="0" smtClean="0">
              <a:latin typeface="Arial Black" pitchFamily="34" charset="0"/>
            </a:endParaRPr>
          </a:p>
          <a:p>
            <a:pPr algn="ctr">
              <a:buNone/>
            </a:pPr>
            <a:r>
              <a:rPr lang="en-US" sz="6000" dirty="0" smtClean="0">
                <a:latin typeface="Arial Black" pitchFamily="34" charset="0"/>
              </a:rPr>
              <a:t>Kitchen </a:t>
            </a:r>
            <a:r>
              <a:rPr lang="en-US" sz="6000" dirty="0" smtClean="0">
                <a:latin typeface="Arial Black" pitchFamily="34" charset="0"/>
              </a:rPr>
              <a:t>Garden-</a:t>
            </a:r>
            <a:r>
              <a:rPr lang="en-US" sz="6000" dirty="0" err="1" smtClean="0">
                <a:latin typeface="Arial Black" pitchFamily="34" charset="0"/>
              </a:rPr>
              <a:t>Ankuran</a:t>
            </a:r>
            <a:r>
              <a:rPr lang="en-US" sz="6000" dirty="0" smtClean="0">
                <a:latin typeface="Arial Black" pitchFamily="34" charset="0"/>
              </a:rPr>
              <a:t> </a:t>
            </a:r>
            <a:r>
              <a:rPr lang="en-US" sz="6000" dirty="0" smtClean="0">
                <a:latin typeface="Arial Black" pitchFamily="34" charset="0"/>
              </a:rPr>
              <a:t>Bihar</a:t>
            </a:r>
            <a:endParaRPr lang="en-US" sz="6000" dirty="0" smtClean="0">
              <a:solidFill>
                <a:srgbClr val="FFFF00"/>
              </a:solidFill>
            </a:endParaRPr>
          </a:p>
          <a:p>
            <a:pPr algn="ctr">
              <a:buNone/>
            </a:pPr>
            <a:endParaRPr lang="en-US" sz="6000" dirty="0">
              <a:latin typeface="Arial Black" pitchFamily="34" charset="0"/>
            </a:endParaRPr>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dirty="0" smtClean="0">
                <a:solidFill>
                  <a:schemeClr val="tx1"/>
                </a:solidFill>
              </a:rPr>
              <a:t>Kitchen Garden-State level Convergence meeting</a:t>
            </a:r>
            <a:endParaRPr lang="en-US" sz="3200" dirty="0">
              <a:solidFill>
                <a:schemeClr val="tx1"/>
              </a:solidFill>
            </a:endParaRPr>
          </a:p>
        </p:txBody>
      </p:sp>
      <p:sp>
        <p:nvSpPr>
          <p:cNvPr id="4" name="Slide Number Placeholder 3"/>
          <p:cNvSpPr>
            <a:spLocks noGrp="1"/>
          </p:cNvSpPr>
          <p:nvPr>
            <p:ph type="sldNum" sz="quarter" idx="12"/>
          </p:nvPr>
        </p:nvSpPr>
        <p:spPr/>
        <p:txBody>
          <a:bodyPr/>
          <a:lstStyle/>
          <a:p>
            <a:pPr>
              <a:defRPr/>
            </a:pPr>
            <a:fld id="{92593D73-96B9-45E4-8CFD-DBC68C346F4B}" type="slidenum">
              <a:rPr lang="en-US" smtClean="0"/>
              <a:pPr>
                <a:defRPr/>
              </a:pPr>
              <a:t>9</a:t>
            </a:fld>
            <a:endParaRPr lang="en-US"/>
          </a:p>
        </p:txBody>
      </p:sp>
      <p:pic>
        <p:nvPicPr>
          <p:cNvPr id="6" name="Picture 2" descr="G:\day-1\5L6B5819.JPG"/>
          <p:cNvPicPr>
            <a:picLocks noGrp="1" noChangeAspect="1" noChangeArrowheads="1"/>
          </p:cNvPicPr>
          <p:nvPr>
            <p:ph idx="1"/>
          </p:nvPr>
        </p:nvPicPr>
        <p:blipFill>
          <a:blip r:embed="rId2" cstate="print"/>
          <a:srcRect/>
          <a:stretch>
            <a:fillRect/>
          </a:stretch>
        </p:blipFill>
        <p:spPr bwMode="auto">
          <a:xfrm>
            <a:off x="0" y="762000"/>
            <a:ext cx="9144000" cy="609599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7805</TotalTime>
  <Words>579</Words>
  <Application>Microsoft Office PowerPoint</Application>
  <PresentationFormat>On-screen Show (4:3)</PresentationFormat>
  <Paragraphs>124</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    ANNUAL WORK PLAN &amp; BUDGET-2019-20            PAB MEETING 29.05.19      Directorate of MDM EDUCATION  DEPARTMENT  GOVT. OF BIHAR </vt:lpstr>
      <vt:lpstr> GOAL</vt:lpstr>
      <vt:lpstr>   STEPS TAKEN TO ENRICH THE SCHEME </vt:lpstr>
      <vt:lpstr>GRIEVANCE REDRESSAL</vt:lpstr>
      <vt:lpstr>                     Initiative </vt:lpstr>
      <vt:lpstr>     VSS/ Cook cum helper training </vt:lpstr>
      <vt:lpstr>VSS/Cook cum helper training</vt:lpstr>
      <vt:lpstr> </vt:lpstr>
      <vt:lpstr>Kitchen Garden-State level Convergence meeting</vt:lpstr>
      <vt:lpstr>Kitchen Garden-State level Convergence meeting</vt:lpstr>
      <vt:lpstr>Kitchen Garden-District level Convergence meeting </vt:lpstr>
      <vt:lpstr>Kitchen Garden-District level Convergence meeting </vt:lpstr>
      <vt:lpstr>Slide 13</vt:lpstr>
      <vt:lpstr>Kitchen Garden-Block level Convergence meeting </vt:lpstr>
      <vt:lpstr>Kitchen Garden-Nodal Teacher Training </vt:lpstr>
      <vt:lpstr>Slide 16</vt:lpstr>
      <vt:lpstr>   KITCHEN GARDEN - ANKURAN</vt:lpstr>
      <vt:lpstr>Slide 18</vt:lpstr>
      <vt:lpstr>Proposal for 2019-20</vt:lpstr>
      <vt:lpstr>Slide 20</vt:lpstr>
      <vt:lpstr>Slide 21</vt:lpstr>
      <vt:lpstr>Slide 22</vt:lpstr>
      <vt:lpstr>Slide 23</vt:lpstr>
      <vt:lpstr>Slide 24</vt:lpstr>
      <vt:lpstr>Slide 25</vt:lpstr>
      <vt:lpstr> Proposed  Provisions  for   2019-20</vt:lpstr>
      <vt:lpstr>ISSUES / SUGGESTIONS</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digvijay</dc:creator>
  <cp:lastModifiedBy>Dell</cp:lastModifiedBy>
  <cp:revision>1614</cp:revision>
  <cp:lastPrinted>1601-01-01T00:00:00Z</cp:lastPrinted>
  <dcterms:created xsi:type="dcterms:W3CDTF">1601-01-01T00:00:00Z</dcterms:created>
  <dcterms:modified xsi:type="dcterms:W3CDTF">2019-05-28T10:13:46Z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