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40"/>
  </p:notesMasterIdLst>
  <p:handoutMasterIdLst>
    <p:handoutMasterId r:id="rId41"/>
  </p:handoutMasterIdLst>
  <p:sldIdLst>
    <p:sldId id="365" r:id="rId2"/>
    <p:sldId id="367" r:id="rId3"/>
    <p:sldId id="344" r:id="rId4"/>
    <p:sldId id="397" r:id="rId5"/>
    <p:sldId id="398" r:id="rId6"/>
    <p:sldId id="410" r:id="rId7"/>
    <p:sldId id="401" r:id="rId8"/>
    <p:sldId id="400" r:id="rId9"/>
    <p:sldId id="404" r:id="rId10"/>
    <p:sldId id="405" r:id="rId11"/>
    <p:sldId id="406" r:id="rId12"/>
    <p:sldId id="420" r:id="rId13"/>
    <p:sldId id="407" r:id="rId14"/>
    <p:sldId id="368" r:id="rId15"/>
    <p:sldId id="366" r:id="rId16"/>
    <p:sldId id="369" r:id="rId17"/>
    <p:sldId id="330" r:id="rId18"/>
    <p:sldId id="332" r:id="rId19"/>
    <p:sldId id="370" r:id="rId20"/>
    <p:sldId id="364" r:id="rId21"/>
    <p:sldId id="350" r:id="rId22"/>
    <p:sldId id="308" r:id="rId23"/>
    <p:sldId id="334" r:id="rId24"/>
    <p:sldId id="371" r:id="rId25"/>
    <p:sldId id="347" r:id="rId26"/>
    <p:sldId id="395" r:id="rId27"/>
    <p:sldId id="421" r:id="rId28"/>
    <p:sldId id="348" r:id="rId29"/>
    <p:sldId id="300" r:id="rId30"/>
    <p:sldId id="376" r:id="rId31"/>
    <p:sldId id="409" r:id="rId32"/>
    <p:sldId id="319" r:id="rId33"/>
    <p:sldId id="358" r:id="rId34"/>
    <p:sldId id="275" r:id="rId35"/>
    <p:sldId id="374" r:id="rId36"/>
    <p:sldId id="375" r:id="rId37"/>
    <p:sldId id="396" r:id="rId38"/>
    <p:sldId id="267" r:id="rId39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0000CC"/>
    <a:srgbClr val="009644"/>
    <a:srgbClr val="00823B"/>
    <a:srgbClr val="FFFF99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5" autoAdjust="0"/>
    <p:restoredTop sz="93913" autoAdjust="0"/>
  </p:normalViewPr>
  <p:slideViewPr>
    <p:cSldViewPr>
      <p:cViewPr>
        <p:scale>
          <a:sx n="80" d="100"/>
          <a:sy n="80" d="100"/>
        </p:scale>
        <p:origin x="-152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32" y="-108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A91F31D-2200-4414-BC35-4A37E79EE4E3}" type="datetimeFigureOut">
              <a:rPr lang="en-US"/>
              <a:pPr>
                <a:defRPr/>
              </a:pPr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EED95D-886A-4D97-BA61-35A4F94C27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2756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C6247D6-79A1-40D7-ACFD-EE9F0762A39F}" type="datetimeFigureOut">
              <a:rPr lang="en-US"/>
              <a:pPr>
                <a:defRPr/>
              </a:pPr>
              <a:t>5/7/2019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E57D989-50D4-4907-902F-F4E4915CC8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8040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7D989-50D4-4907-902F-F4E4915CC82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EBE877-A797-4D7F-B39B-EA9BDBF3A2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50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DF9F26-8377-4175-8E25-8FE77492C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370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80D36-F30C-44B0-8ACE-F120DE7222A9}" type="datetime1">
              <a:rPr lang="en-US" smtClean="0"/>
              <a:pPr>
                <a:defRPr/>
              </a:pPr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5ECB1-46A2-44BF-9937-A4A3930BAF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20063D-234F-47B3-8DF6-99A266D27943}" type="datetime1">
              <a:rPr lang="en-US" smtClean="0"/>
              <a:pPr>
                <a:defRPr/>
              </a:pPr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4CA60-2D05-4A0D-A6AC-04733BA882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C2CA7-B1D4-47B6-84BB-FFF334153EBD}" type="datetime1">
              <a:rPr lang="en-US" smtClean="0"/>
              <a:pPr>
                <a:defRPr/>
              </a:pPr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6DE12-1633-4266-B89C-DEA66E46DD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1C83A-158B-4FFF-B864-479BD705EBA7}" type="datetime1">
              <a:rPr lang="en-US" smtClean="0"/>
              <a:pPr>
                <a:defRPr/>
              </a:pPr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BCA05-A507-4A10-9B85-E79264D9BD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29616-5FD5-48E2-BAD8-BC0F488AA224}" type="datetime1">
              <a:rPr lang="en-US" smtClean="0"/>
              <a:pPr>
                <a:defRPr/>
              </a:pPr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EFB5D-A486-48C8-997F-8C2C6E7F31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EAB7D6-72A6-48A8-8FD4-7C6D15149876}" type="datetime1">
              <a:rPr lang="en-US" smtClean="0"/>
              <a:pPr>
                <a:defRPr/>
              </a:pPr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27AEA-D253-4209-8045-01A6677607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6B4292-4BBF-4051-97F3-19E5326B3DB6}" type="datetime1">
              <a:rPr lang="en-US" smtClean="0"/>
              <a:pPr>
                <a:defRPr/>
              </a:pPr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AD2AC-1784-4BD0-8634-CDFE22D8BE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D506A6-50C9-4FBF-8617-557EC89A1A23}" type="datetime1">
              <a:rPr lang="en-US" smtClean="0"/>
              <a:pPr>
                <a:defRPr/>
              </a:pPr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E6586-F129-49BA-8862-1985A7A938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57372D-93E8-4454-8314-FC45C42FCA0E}" type="datetime1">
              <a:rPr lang="en-US" smtClean="0"/>
              <a:pPr>
                <a:defRPr/>
              </a:pPr>
              <a:t>5/7/2019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06C48-8599-486E-A60D-43CBD51860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F7751-3DBF-49B7-B4B4-0EB2CDB7AC15}" type="datetime1">
              <a:rPr lang="en-US" smtClean="0"/>
              <a:pPr>
                <a:defRPr/>
              </a:pPr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C9817-5111-4F97-8C5A-0BA82023F5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2A117-5DBD-4917-A09B-1E708FCD50BD}" type="datetime1">
              <a:rPr lang="en-US" smtClean="0"/>
              <a:pPr>
                <a:defRPr/>
              </a:pPr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1840C-454A-41F0-96ED-1E14E754F4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18A59F-07B8-4898-A4C4-BF9EA71555C8}" type="datetime1">
              <a:rPr lang="en-US" smtClean="0"/>
              <a:pPr>
                <a:defRPr/>
              </a:pPr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1C21BA-7B38-47ED-8DA2-6F9326AAE3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mdm.gujarat.gov.in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EC5DAA-7351-43A2-9A33-C8C8DCF5A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450" y="119592"/>
            <a:ext cx="7772400" cy="2365375"/>
          </a:xfrm>
        </p:spPr>
        <p:txBody>
          <a:bodyPr>
            <a:normAutofit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Annual Work Plan &amp; Budget</a:t>
            </a:r>
            <a:br>
              <a:rPr lang="en-IN" b="1" dirty="0">
                <a:latin typeface="Times New Roman" pitchFamily="18" charset="0"/>
                <a:cs typeface="Times New Roman" pitchFamily="18" charset="0"/>
              </a:rPr>
            </a:br>
            <a:r>
              <a:rPr lang="en-IN" b="1" dirty="0">
                <a:latin typeface="Times New Roman" pitchFamily="18" charset="0"/>
                <a:cs typeface="Times New Roman" pitchFamily="18" charset="0"/>
              </a:rPr>
              <a:t>Mid Day Meal Scheme</a:t>
            </a:r>
            <a:br>
              <a:rPr lang="en-IN" b="1" dirty="0">
                <a:latin typeface="Times New Roman" pitchFamily="18" charset="0"/>
                <a:cs typeface="Times New Roman" pitchFamily="18" charset="0"/>
              </a:rPr>
            </a:b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2019-20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BD15E14-B391-4755-829A-A7D402FC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5638800"/>
            <a:ext cx="6400800" cy="1074208"/>
          </a:xfrm>
        </p:spPr>
        <p:txBody>
          <a:bodyPr>
            <a:normAutofit fontScale="92500" lnSpcReduction="20000"/>
          </a:bodyPr>
          <a:lstStyle/>
          <a:p>
            <a:r>
              <a:rPr lang="en-IN" sz="3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Education Department</a:t>
            </a:r>
          </a:p>
          <a:p>
            <a:r>
              <a:rPr lang="en-IN" sz="3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Government Of Gujarat</a:t>
            </a:r>
          </a:p>
          <a:p>
            <a:endParaRPr lang="en-IN" sz="36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en-IN" sz="36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CC03D04-0456-4F64-8D3C-CAE2DD8D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5ECB1-46A2-44BF-9937-A4A3930BAF9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33BD6E4C-4247-45A2-AFCC-F8563FDA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7779" t="13121" r="27777" b="10283"/>
          <a:stretch>
            <a:fillRect/>
          </a:stretch>
        </p:blipFill>
        <p:spPr bwMode="auto">
          <a:xfrm>
            <a:off x="3390900" y="2362200"/>
            <a:ext cx="2857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227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285860"/>
            <a:ext cx="8856984" cy="4735428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Social 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Audit of Mid Day Meal was done as per </a:t>
            </a:r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Government of India's 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Guidelines.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I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the year 2018-19 </a:t>
            </a:r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Social Audit of Mid Day Meal 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 given </a:t>
            </a:r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Mahatma Gandhi 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Labour </a:t>
            </a:r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Institute, </a:t>
            </a:r>
            <a:r>
              <a:rPr lang="en-IN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Ahmedabad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I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Two district - i.e. </a:t>
            </a:r>
            <a:r>
              <a:rPr lang="en-I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Mahesana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Mahisagar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were selected for social audit.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400" dirty="0"/>
          </a:p>
        </p:txBody>
      </p:sp>
      <p:sp>
        <p:nvSpPr>
          <p:cNvPr id="4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124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Times New Roman"/>
              </a:rPr>
              <a:t>Social Audit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68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324528" cy="5661248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performance indicators, </a:t>
            </a:r>
          </a:p>
          <a:p>
            <a:pPr marL="795338" indent="177800" algn="l">
              <a:buFont typeface="Wingdings" pitchFamily="2" charset="2"/>
              <a:buChar char="ü"/>
            </a:pPr>
            <a:r>
              <a:rPr lang="en-IN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Nutritional Status, </a:t>
            </a:r>
          </a:p>
          <a:p>
            <a:pPr marL="795338" indent="177800" algn="l">
              <a:buFont typeface="Wingdings" pitchFamily="2" charset="2"/>
              <a:buChar char="ü"/>
            </a:pPr>
            <a:r>
              <a:rPr lang="en-IN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attendance of students</a:t>
            </a:r>
          </a:p>
          <a:p>
            <a:pPr marL="795338" indent="177800" algn="l">
              <a:buFont typeface="Wingdings" pitchFamily="2" charset="2"/>
              <a:buChar char="ü"/>
            </a:pPr>
            <a:r>
              <a:rPr lang="en-IN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availed MDM students </a:t>
            </a:r>
          </a:p>
          <a:p>
            <a:pPr marL="342900" indent="-342900" algn="l"/>
            <a:r>
              <a:rPr lang="en-IN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the evaluation  based Grading  should be introduced  as per criteria mentioned in the MHRD guideline.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Evaluation  based Grading</a:t>
            </a:r>
          </a:p>
          <a:p>
            <a:pPr marL="342900" indent="-342900" algn="l"/>
            <a:r>
              <a:rPr lang="en-IN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- A Grade: Performance matches entirely with the decided criteria.</a:t>
            </a:r>
          </a:p>
          <a:p>
            <a:pPr marL="342900" indent="-342900" algn="l"/>
            <a:r>
              <a:rPr lang="en-IN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- B Grade: Averagely performed based on the criteria. </a:t>
            </a:r>
          </a:p>
          <a:p>
            <a:pPr marL="342900" indent="-342900" algn="l"/>
            <a:r>
              <a:rPr lang="en-IN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- C Grade: Under Performing based on the criteria.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Incentive System for Best Performing School every month.</a:t>
            </a:r>
            <a:endParaRPr lang="en-I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/>
            <a:endParaRPr lang="en-I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268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Times New Roman"/>
              </a:rPr>
              <a:t>Social Audit</a:t>
            </a:r>
          </a:p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- Key Recommendation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68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324528" cy="5445224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 committee should be formed comprising of std.7</a:t>
            </a:r>
            <a:r>
              <a:rPr lang="en-IN" sz="25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8</a:t>
            </a:r>
            <a:r>
              <a:rPr lang="en-IN" sz="25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exchange idea and create innovative ways to enhance the scheme.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MDM menu should be regularly revised so that variety is maintained.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Kitchen garden should be promoted in the schools which can utilize the waste water of kitchen and hand wash.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MDM Suggestion Box should be introduced in each school.</a:t>
            </a:r>
            <a:endParaRPr lang="en-I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/>
            <a:endParaRPr lang="en-I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268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Times New Roman"/>
              </a:rPr>
              <a:t>Social Audit</a:t>
            </a:r>
          </a:p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- Key Recommendation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68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817800-129B-413B-A4A2-1080F3090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/>
          </a:bodyPr>
          <a:lstStyle/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BA7727-8218-4F0B-9CEB-70D616026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81128"/>
          </a:xfrm>
        </p:spPr>
        <p:txBody>
          <a:bodyPr>
            <a:normAutofit/>
          </a:bodyPr>
          <a:lstStyle/>
          <a:p>
            <a:pPr lvl="0"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School scheme has been launched from year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2014-15. Total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 model schools are in different districts of the state.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model School mid day meals and nutritious snacks is given to the children from std. 6 to 12.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Expenditure in 2018-19 - Rs. 5.17 Cr.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8F8F0C-D952-4810-9C67-4EFCA6D0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BCA05-A507-4A10-9B85-E79264D9BD2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412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rmAutofit/>
          </a:bodyPr>
          <a:lstStyle/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MDM for Model School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771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D4D81-DB75-47B2-9CB3-6C620B16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11D5CD-805E-4B01-A74D-E07FE28F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43000"/>
            <a:ext cx="9612560" cy="5715000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Time Meal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Sukhadi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Dudh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Sanjivani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Yojana 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bhojan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Anna Triveni Yojana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Centralized Modern Kitchen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MDM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 /Mobile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AMS </a:t>
            </a:r>
            <a:r>
              <a:rPr lang="en-IN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(Automated Monitoring System) </a:t>
            </a:r>
          </a:p>
          <a:p>
            <a:pPr algn="just">
              <a:lnSpc>
                <a:spcPct val="120000"/>
              </a:lnSpc>
              <a:buNone/>
            </a:pPr>
            <a:r>
              <a:rPr lang="en-IN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Data collection</a:t>
            </a:r>
          </a:p>
          <a:p>
            <a:pPr algn="just">
              <a:lnSpc>
                <a:spcPct val="15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of food grain distribution System (Proposed)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AF06A45-7D84-4244-B689-6F1C0045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27AEA-D253-4209-8045-01A6677607F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rmAutofit/>
          </a:bodyPr>
          <a:lstStyle/>
          <a:p>
            <a:pPr algn="ctr">
              <a:buNone/>
              <a:defRPr/>
            </a:pPr>
            <a:r>
              <a:rPr lang="en-I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Government Initiatives</a:t>
            </a:r>
            <a:r>
              <a:rPr lang="en-IN" sz="4000" b="1" dirty="0" smtClean="0"/>
              <a:t> 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9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D4D81-DB75-47B2-9CB3-6C620B16C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777875"/>
          </a:xfrm>
        </p:spPr>
        <p:txBody>
          <a:bodyPr>
            <a:normAutofit/>
          </a:bodyPr>
          <a:lstStyle/>
          <a:p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11D5CD-805E-4B01-A74D-E07FE28F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per the guideline of Mid Day Meal to provide 450 calories and 700 calories we were giving 180 gram (primary) and 265 gram (upper primary) food grains.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this food grain is cooked its weight becomes almost double of the food grain approximately 400 grams.</a:t>
            </a:r>
          </a:p>
          <a:p>
            <a:pPr algn="just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of Primary and Upper Primary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 not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this much food intake at a time. </a:t>
            </a:r>
          </a:p>
          <a:p>
            <a:pPr algn="just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care full consideration Government has decided to divide meal into two parts (1) Breakfast (2) Lunch 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children take full daily intact and hence they have get more protein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calorie value.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AF06A45-7D84-4244-B689-6F1C0045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27AEA-D253-4209-8045-01A6677607F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rmAutofit lnSpcReduction="10000"/>
          </a:bodyPr>
          <a:lstStyle/>
          <a:p>
            <a:pPr algn="ctr">
              <a:buNone/>
              <a:defRPr/>
            </a:pPr>
            <a:r>
              <a:rPr lang="en-IN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Government Initiatives</a:t>
            </a:r>
            <a:r>
              <a:rPr lang="en-IN" sz="3500" b="1" dirty="0" smtClean="0"/>
              <a:t> </a:t>
            </a:r>
            <a:r>
              <a:rPr lang="en-IN" sz="3600" b="1" dirty="0" smtClean="0"/>
              <a:t/>
            </a:r>
            <a:br>
              <a:rPr lang="en-IN" sz="3600" b="1" dirty="0" smtClean="0"/>
            </a:br>
            <a:r>
              <a:rPr lang="en-I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Time Meal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35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E4F834-0AF3-4D9F-B323-4F8CDBF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27AEA-D253-4209-8045-01A6677607F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7299A6BB-A2FB-45D8-B2CB-6D99804B2A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36525"/>
            <a:ext cx="8229600" cy="777875"/>
          </a:xfrm>
        </p:spPr>
        <p:txBody>
          <a:bodyPr>
            <a:normAutofit/>
          </a:bodyPr>
          <a:lstStyle/>
          <a:p>
            <a:endParaRPr lang="en-IN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788D2448-44AD-4244-9DA0-E88C36405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17728648"/>
              </p:ext>
            </p:extLst>
          </p:nvPr>
        </p:nvGraphicFramePr>
        <p:xfrm>
          <a:off x="571472" y="1124743"/>
          <a:ext cx="7960967" cy="31191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71289">
                  <a:extLst>
                    <a:ext uri="{9D8B030D-6E8A-4147-A177-3AD203B41FA5}">
                      <a16:colId xmlns:a16="http://schemas.microsoft.com/office/drawing/2014/main" xmlns="" val="2650868168"/>
                    </a:ext>
                  </a:extLst>
                </a:gridCol>
                <a:gridCol w="2556968">
                  <a:extLst>
                    <a:ext uri="{9D8B030D-6E8A-4147-A177-3AD203B41FA5}">
                      <a16:colId xmlns:a16="http://schemas.microsoft.com/office/drawing/2014/main" xmlns="" val="1199379840"/>
                    </a:ext>
                  </a:extLst>
                </a:gridCol>
                <a:gridCol w="3432710">
                  <a:extLst>
                    <a:ext uri="{9D8B030D-6E8A-4147-A177-3AD203B41FA5}">
                      <a16:colId xmlns:a16="http://schemas.microsoft.com/office/drawing/2014/main" xmlns="" val="684385695"/>
                    </a:ext>
                  </a:extLst>
                </a:gridCol>
              </a:tblGrid>
              <a:tr h="480541">
                <a:tc>
                  <a:txBody>
                    <a:bodyPr/>
                    <a:lstStyle/>
                    <a:p>
                      <a:pPr algn="l"/>
                      <a:r>
                        <a:rPr lang="en-I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 FAST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94404912"/>
                  </a:ext>
                </a:extLst>
              </a:tr>
              <a:tr h="387522">
                <a:tc>
                  <a:txBody>
                    <a:bodyPr/>
                    <a:lstStyle/>
                    <a:p>
                      <a:r>
                        <a:rPr lang="en-I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Sukhdi</a:t>
                      </a:r>
                      <a:endParaRPr lang="en-IN" sz="2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Vegetable khichdi</a:t>
                      </a:r>
                      <a:endParaRPr lang="en-IN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79278970"/>
                  </a:ext>
                </a:extLst>
              </a:tr>
              <a:tr h="496854">
                <a:tc>
                  <a:txBody>
                    <a:bodyPr/>
                    <a:lstStyle/>
                    <a:p>
                      <a:r>
                        <a:rPr lang="en-IN" sz="2000" b="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en-IN" sz="2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IN" sz="2000" b="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IN" sz="2000" b="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IN" sz="2000" b="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Chana</a:t>
                      </a:r>
                      <a:r>
                        <a:rPr lang="en-IN" sz="2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2000" b="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Chat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IN" sz="2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Thepala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US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Suki</a:t>
                      </a:r>
                      <a:r>
                        <a:rPr lang="en-US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Bhaji</a:t>
                      </a:r>
                      <a:endParaRPr lang="en-IN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52395987"/>
                  </a:ext>
                </a:extLst>
              </a:tr>
              <a:tr h="496854">
                <a:tc>
                  <a:txBody>
                    <a:bodyPr/>
                    <a:lstStyle/>
                    <a:p>
                      <a:r>
                        <a:rPr lang="en-IN" sz="2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Wednesday</a:t>
                      </a:r>
                      <a:endParaRPr lang="en-IN" sz="2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IN" sz="2000" b="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IN" sz="2000" b="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Mix </a:t>
                      </a:r>
                      <a:r>
                        <a:rPr lang="en-IN" sz="2000" b="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Dal/ </a:t>
                      </a:r>
                      <a:r>
                        <a:rPr lang="en-IN" sz="2000" b="0" kern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Usal</a:t>
                      </a:r>
                      <a:endParaRPr lang="en-IN" sz="2000" b="0" kern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IN" sz="2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Vegetable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Pulav</a:t>
                      </a:r>
                      <a:endParaRPr lang="en-IN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11277706"/>
                  </a:ext>
                </a:extLst>
              </a:tr>
              <a:tr h="387522">
                <a:tc>
                  <a:txBody>
                    <a:bodyPr/>
                    <a:lstStyle/>
                    <a:p>
                      <a:r>
                        <a:rPr lang="en-I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Thursday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Chana Chat</a:t>
                      </a:r>
                      <a:endParaRPr lang="en-IN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Dhokli</a:t>
                      </a:r>
                      <a:endParaRPr lang="en-IN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50607883"/>
                  </a:ext>
                </a:extLst>
              </a:tr>
              <a:tr h="387522">
                <a:tc>
                  <a:txBody>
                    <a:bodyPr/>
                    <a:lstStyle/>
                    <a:p>
                      <a:r>
                        <a:rPr lang="en-I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Muthiya</a:t>
                      </a:r>
                      <a:endParaRPr lang="en-IN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Dal-Bhat</a:t>
                      </a:r>
                      <a:endParaRPr lang="en-IN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44576767"/>
                  </a:ext>
                </a:extLst>
              </a:tr>
              <a:tr h="387522">
                <a:tc>
                  <a:txBody>
                    <a:bodyPr/>
                    <a:lstStyle/>
                    <a:p>
                      <a:r>
                        <a:rPr lang="en-I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Saturday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Chana Chat</a:t>
                      </a:r>
                      <a:endParaRPr lang="en-IN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Vegetable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Pulav</a:t>
                      </a:r>
                      <a:endParaRPr lang="en-IN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68685842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451E5F2-D6DC-42BE-87BD-1F143A5509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778" b="12222"/>
          <a:stretch/>
        </p:blipFill>
        <p:spPr>
          <a:xfrm>
            <a:off x="1331640" y="4437112"/>
            <a:ext cx="2808312" cy="20259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7356" y="648866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Chana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Chaat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36096" y="6488668"/>
            <a:ext cx="2834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Thepla</a:t>
            </a:r>
            <a:r>
              <a:rPr lang="en-US" dirty="0" smtClean="0">
                <a:solidFill>
                  <a:srgbClr val="FF0000"/>
                </a:solidFill>
              </a:rPr>
              <a:t> &amp; </a:t>
            </a:r>
            <a:r>
              <a:rPr lang="en-US" dirty="0" err="1" smtClean="0">
                <a:solidFill>
                  <a:srgbClr val="FF0000"/>
                </a:solidFill>
              </a:rPr>
              <a:t>Suki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Bhaji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2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rmAutofit lnSpcReduction="10000"/>
          </a:bodyPr>
          <a:lstStyle/>
          <a:p>
            <a:pPr algn="ctr">
              <a:buNone/>
              <a:defRPr/>
            </a:pPr>
            <a:r>
              <a:rPr lang="en-IN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Government Initiatives</a:t>
            </a:r>
            <a:r>
              <a:rPr lang="en-IN" sz="3500" b="1" dirty="0" smtClean="0"/>
              <a:t> </a:t>
            </a:r>
            <a:r>
              <a:rPr lang="en-IN" sz="4000" b="1" dirty="0" smtClean="0"/>
              <a:t/>
            </a:r>
            <a:br>
              <a:rPr lang="en-IN" sz="4000" b="1" dirty="0" smtClean="0"/>
            </a:br>
            <a:r>
              <a:rPr lang="en-IN" sz="3000" b="1" dirty="0" smtClean="0">
                <a:latin typeface="Times New Roman" pitchFamily="18" charset="0"/>
                <a:cs typeface="Times New Roman" pitchFamily="18" charset="0"/>
              </a:rPr>
              <a:t>Weekly Menu 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THEPA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437112"/>
            <a:ext cx="3240360" cy="2016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47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412776"/>
            <a:ext cx="5364088" cy="5445224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aims to enhance calorie and protein intake by students.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Sukhdi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recipe is being served once  a week and is approved by the CFTRI (Central Food Technological Research Institute) &amp; nutrition experts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prepared using wheat, jaggery and oil.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 in 2018-19 </a:t>
            </a:r>
          </a:p>
          <a:p>
            <a:pPr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25.52 cr.</a:t>
            </a:r>
            <a:endParaRPr lang="gu-IN" dirty="0">
              <a:latin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84784"/>
            <a:ext cx="3962400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Autofit/>
          </a:bodyPr>
          <a:lstStyle/>
          <a:p>
            <a:pPr algn="ctr">
              <a:buNone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IN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Government Initiatives</a:t>
            </a:r>
            <a:r>
              <a:rPr lang="en-IN" sz="3500" b="1" dirty="0" smtClean="0"/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Sukhdi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480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869" y="457200"/>
            <a:ext cx="8229600" cy="102758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556792"/>
            <a:ext cx="5220072" cy="5112568"/>
          </a:xfrm>
        </p:spPr>
        <p:txBody>
          <a:bodyPr>
            <a:no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scheme 200 ml. flavored milk is served 5 days in a week to primary school children.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26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Talukas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12 Districts get the benefit of this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 Developing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Talukas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Beneficiary MDM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centers :  3748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Beneficiary Students : 4.75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admin\Desktop\Shagun Portal\20160829_1032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77072"/>
            <a:ext cx="3619128" cy="24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8800"/>
            <a:ext cx="3733800" cy="226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Autofit/>
          </a:bodyPr>
          <a:lstStyle/>
          <a:p>
            <a:pPr algn="ctr">
              <a:buNone/>
              <a:defRPr/>
            </a:pPr>
            <a:r>
              <a:rPr lang="en-IN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Government Initiatives</a:t>
            </a:r>
            <a:r>
              <a:rPr lang="en-IN" sz="3500" b="1" dirty="0" smtClean="0"/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Dudh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Sanjivani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Yojana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Milk in MDM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3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71555F0-C2CE-445C-8F85-5098C85F5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2656"/>
            <a:ext cx="8741979" cy="174455"/>
          </a:xfrm>
        </p:spPr>
        <p:txBody>
          <a:bodyPr>
            <a:normAutofit fontScale="90000"/>
          </a:bodyPr>
          <a:lstStyle/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2FE691-36E6-4DB3-8200-D62A25774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pPr lvl="0"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Government has initiated the concept of Public Participation in the scheme through the concept of “TithiBhojan”.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Villagers sponsor the food with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sweets,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namkeen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farsan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fruits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children on various occasions and provide utensil for MDM centers.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customary in Gujarat to host public dinner on festival days or social occasions like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lvl="0" indent="165100" algn="just">
              <a:buFont typeface="Wingdings" panose="05000000000000000000" pitchFamily="2" charset="2"/>
              <a:buChar char="§"/>
              <a:tabLst>
                <a:tab pos="898525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Marriage anniversary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lvl="0" indent="165100" algn="just">
              <a:buFont typeface="Wingdings" panose="05000000000000000000" pitchFamily="2" charset="2"/>
              <a:buChar char="§"/>
              <a:tabLst>
                <a:tab pos="898525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Birth Anniversary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lvl="0" indent="165100" algn="just">
              <a:buFont typeface="Wingdings" panose="05000000000000000000" pitchFamily="2" charset="2"/>
              <a:buChar char="§"/>
              <a:tabLst>
                <a:tab pos="898525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Death anniversary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lvl="0" indent="165100" algn="just">
              <a:buFont typeface="Wingdings" panose="05000000000000000000" pitchFamily="2" charset="2"/>
              <a:buChar char="§"/>
              <a:tabLst>
                <a:tab pos="898525" algn="l"/>
              </a:tabLs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Any special occasion like any educational or social achievement like ranking first in school, promotion etc.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CFB5816-3882-4D89-BE61-EDB2F81D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27AEA-D253-4209-8045-01A6677607F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CC3C5C9C-D9F9-47E2-B6D2-030CC98A9C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08" t="4883" r="13513"/>
          <a:stretch/>
        </p:blipFill>
        <p:spPr>
          <a:xfrm>
            <a:off x="5868144" y="4149080"/>
            <a:ext cx="2160240" cy="1512168"/>
          </a:xfrm>
          <a:prstGeom prst="rect">
            <a:avLst/>
          </a:prstGeom>
        </p:spPr>
      </p:pic>
      <p:sp>
        <p:nvSpPr>
          <p:cNvPr id="8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252520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Autofit/>
          </a:bodyPr>
          <a:lstStyle/>
          <a:p>
            <a:pPr algn="ctr">
              <a:buNone/>
              <a:defRPr/>
            </a:pPr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Government Initiatives</a:t>
            </a:r>
            <a:r>
              <a:rPr lang="en-IN" sz="3500" b="1" dirty="0" smtClean="0"/>
              <a:t> </a:t>
            </a:r>
            <a:endParaRPr lang="en-US" sz="3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defRPr/>
            </a:pPr>
            <a:r>
              <a:rPr lang="en-I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Tithi</a:t>
            </a:r>
            <a:r>
              <a:rPr lang="en-I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Bhojan</a:t>
            </a:r>
            <a:r>
              <a:rPr lang="en-I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approach with Community participation</a:t>
            </a:r>
            <a:r>
              <a:rPr lang="en-I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2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080048-E655-4A41-A702-098E1F734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 of MDM year 2018-19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Government Initiative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Plan &amp;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 year 2019-20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Proposals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51B9853-84C8-4EF9-8C71-7EA007D7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BCA05-A507-4A10-9B85-E79264D9BD2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rmAutofit/>
          </a:bodyPr>
          <a:lstStyle/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en-I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55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gu-IN" b="1" dirty="0">
              <a:latin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each village people are educated for this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Yojana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Sarpanch of gram panchayat, political leaders, social leaders, principal of the school, economically rich people in the community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Bhojan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Yojana.</a:t>
            </a:r>
          </a:p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month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Bhojan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donors are listed in  each village.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4878F8-F320-4C75-B252-F8D4815A8F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655"/>
          <a:stretch/>
        </p:blipFill>
        <p:spPr>
          <a:xfrm>
            <a:off x="5508104" y="4221088"/>
            <a:ext cx="3411487" cy="2088232"/>
          </a:xfrm>
          <a:prstGeom prst="rect">
            <a:avLst/>
          </a:prstGeom>
        </p:spPr>
      </p:pic>
      <p:sp>
        <p:nvSpPr>
          <p:cNvPr id="6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48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Autofit/>
          </a:bodyPr>
          <a:lstStyle/>
          <a:p>
            <a:pPr algn="ctr">
              <a:buNone/>
              <a:defRPr/>
            </a:pPr>
            <a:r>
              <a:rPr lang="en-IN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Government Initiatives</a:t>
            </a:r>
          </a:p>
          <a:p>
            <a:pPr algn="ctr">
              <a:buNone/>
              <a:defRPr/>
            </a:pPr>
            <a:r>
              <a:rPr lang="en-I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IN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Tithi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Bhojan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Yojana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works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aa.jpg"/>
          <p:cNvPicPr>
            <a:picLocks noChangeAspect="1"/>
          </p:cNvPicPr>
          <p:nvPr/>
        </p:nvPicPr>
        <p:blipFill>
          <a:blip r:embed="rId3" cstate="print"/>
          <a:srcRect b="3619"/>
          <a:stretch>
            <a:fillRect/>
          </a:stretch>
        </p:blipFill>
        <p:spPr>
          <a:xfrm>
            <a:off x="539552" y="4293096"/>
            <a:ext cx="4410075" cy="2304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60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186766" cy="288032"/>
          </a:xfrm>
        </p:spPr>
        <p:txBody>
          <a:bodyPr>
            <a:noAutofit/>
          </a:bodyPr>
          <a:lstStyle/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6792"/>
            <a:ext cx="8610600" cy="5112568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10000"/>
              </a:lnSpc>
            </a:pPr>
            <a:r>
              <a:rPr lang="en-I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 reduces MDM cost.</a:t>
            </a:r>
          </a:p>
          <a:p>
            <a:pPr lvl="0" algn="just">
              <a:lnSpc>
                <a:spcPct val="110000"/>
              </a:lnSpc>
            </a:pPr>
            <a:r>
              <a:rPr lang="en-IN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 on social participation.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Supplementation of the nutritional value of MDM food. </a:t>
            </a:r>
          </a:p>
          <a:p>
            <a:pPr lvl="0" algn="just"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 of rapport with the local community. </a:t>
            </a:r>
          </a:p>
          <a:p>
            <a:pPr lvl="0" algn="just"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Inculcating the feeling of equity and brotherhood among the children of all communities.</a:t>
            </a:r>
          </a:p>
          <a:p>
            <a:pPr lvl="0" algn="just">
              <a:lnSpc>
                <a:spcPct val="11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cohesive relation between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school administration and the community.</a:t>
            </a:r>
          </a:p>
          <a:p>
            <a:pPr lvl="0" algn="just"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also reflected in form of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partial enhancement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enrolment and regular attendance of the children at the school.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BCA05-A507-4A10-9B85-E79264D9BD2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Autofit/>
          </a:bodyPr>
          <a:lstStyle/>
          <a:p>
            <a:pPr algn="ctr">
              <a:defRPr/>
            </a:pPr>
            <a:r>
              <a:rPr lang="en-IN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Government Initiatives</a:t>
            </a:r>
            <a:r>
              <a:rPr lang="en-IN" sz="3500" b="1" dirty="0" smtClean="0"/>
              <a:t>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Tithi</a:t>
            </a:r>
            <a:r>
              <a:rPr lang="en-I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Bhojan</a:t>
            </a:r>
            <a:r>
              <a:rPr lang="en-I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Yojana</a:t>
            </a:r>
            <a:r>
              <a:rPr lang="en-I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Impact 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79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60D76-FDF3-4E5D-A58F-697AF1A17FA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6" descr="C:\Users\Hetal\Desktop\Photo\tithi bhojan\IMG_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785"/>
            <a:ext cx="4114800" cy="48965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7" name="Picture 7" descr="C:\Users\Hetal\Desktop\Photo\tithi bhojan\IMG-20151117-WA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970785" cy="48965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8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rmAutofit fontScale="70000" lnSpcReduction="20000"/>
          </a:bodyPr>
          <a:lstStyle/>
          <a:p>
            <a:pPr algn="ctr">
              <a:defRPr/>
            </a:pPr>
            <a:r>
              <a:rPr lang="en-IN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Government Initiatives</a:t>
            </a:r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Tithi</a:t>
            </a:r>
            <a:r>
              <a:rPr lang="en-IN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4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Bhojan</a:t>
            </a:r>
            <a:r>
              <a:rPr lang="en-I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approach with Community participation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507256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447800"/>
            <a:ext cx="5638800" cy="5410200"/>
          </a:xfrm>
        </p:spPr>
        <p:txBody>
          <a:bodyPr>
            <a:normAutofit/>
          </a:bodyPr>
          <a:lstStyle/>
          <a:p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 of the scheme is given to the tribal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girls.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benefit is extended for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two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tribal girls in the family.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60kg (per term 30 kg) food gains  (10kg wheat,10kg Rice,10kg Corn) is  given to the tribal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girls in a year.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 in 2018-19 : Rs. 67.80 Cr.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must  have more than 70 % annual attendance</a:t>
            </a:r>
            <a:endParaRPr lang="gu-IN" sz="2600" dirty="0">
              <a:latin typeface="Times New Roman" panose="02020603050405020304" pitchFamily="18" charset="0"/>
            </a:endParaRPr>
          </a:p>
        </p:txBody>
      </p:sp>
      <p:pic>
        <p:nvPicPr>
          <p:cNvPr id="8194" name="Picture 2" descr="E:\MDM Photo\Strishakti\img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52600"/>
            <a:ext cx="3048000" cy="4221163"/>
          </a:xfrm>
          <a:prstGeom prst="rect">
            <a:avLst/>
          </a:prstGeom>
          <a:noFill/>
        </p:spPr>
      </p:pic>
      <p:sp>
        <p:nvSpPr>
          <p:cNvPr id="6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48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Autofit/>
          </a:bodyPr>
          <a:lstStyle/>
          <a:p>
            <a:pPr algn="ctr">
              <a:buNone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Government Initiatives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Anna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Triveni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Yojana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I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 Food Grain to Tribal Girls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0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1DE65490-0E9B-4762-B0B0-3C1FA50A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760"/>
            <a:ext cx="8991600" cy="5314602"/>
          </a:xfrm>
        </p:spPr>
        <p:txBody>
          <a:bodyPr>
            <a:normAutofit/>
          </a:bodyPr>
          <a:lstStyle/>
          <a:p>
            <a:pPr lvl="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aim and objective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MDM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universalization of elementary education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enhancing enrollment, retention and attendance and improving the nutritional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health.</a:t>
            </a:r>
          </a:p>
          <a:p>
            <a:pPr lvl="0"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Centralized Modern kitchen concept takes care of quality of food, hygiene of food and uniformity of food in addition to above parameters. </a:t>
            </a:r>
          </a:p>
          <a:p>
            <a:pPr lvl="0"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present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NGO namely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Akshaya Patra Foundation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Agro Society &amp;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Nayak Foundation are serving cooked food under the MDM Scheme from their centralized kitchen in 7 districts, 3327  schools.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2547472-ABDE-441D-B5E4-2BF8C83B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27AEA-D253-4209-8045-01A6677607F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9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Autofit/>
          </a:bodyPr>
          <a:lstStyle/>
          <a:p>
            <a:pPr algn="ctr">
              <a:buNone/>
              <a:defRPr/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defRPr/>
            </a:pP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Government Initiatives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Centralized Modern Kitchens in MDM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22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6EB06-FB9F-4D55-B1D9-99E76C32808C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99948162"/>
              </p:ext>
            </p:extLst>
          </p:nvPr>
        </p:nvGraphicFramePr>
        <p:xfrm>
          <a:off x="179511" y="1124743"/>
          <a:ext cx="8856985" cy="55566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151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69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383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60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04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7458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Sr.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Organization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 served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Centers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Beneficiary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Lakhs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41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Akshayapatra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Corporations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Ahmedabad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(W),Bhavnagar, Surat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Vadodara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Gandhinagar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 blocks) </a:t>
                      </a:r>
                    </a:p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Ahmedabad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rural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 block), </a:t>
                      </a:r>
                    </a:p>
                    <a:p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Vadodara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 blocks)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1555</a:t>
                      </a:r>
                    </a:p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335585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7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Nayak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Foundation 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Navasari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72164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81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Stree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Shakti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Corporations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Ahmedabad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Valsad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(4 blocks) 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110858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972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Paras</a:t>
                      </a:r>
                      <a:r>
                        <a:rPr lang="en-US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Agro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Corporations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Rajkot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27983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3123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546590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rm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Government Initiatives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Centralized Modern Kitchen in MDM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6766" cy="774720"/>
          </a:xfrm>
        </p:spPr>
        <p:txBody>
          <a:bodyPr>
            <a:normAutofit/>
          </a:bodyPr>
          <a:lstStyle/>
          <a:p>
            <a:pPr lvl="0"/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9512" y="2348880"/>
          <a:ext cx="8784974" cy="271928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1"/>
                <a:gridCol w="1989719"/>
                <a:gridCol w="2767229"/>
                <a:gridCol w="1262920"/>
                <a:gridCol w="1756995"/>
              </a:tblGrid>
              <a:tr h="684687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Sr</a:t>
                      </a:r>
                      <a:r>
                        <a:rPr lang="en-US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 No.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Organization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Area served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Centers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Beneficiary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in Lakhs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111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Akshaya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Patra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Foundation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Jamnagar Rural and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Lalpur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taluka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15780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Akshaya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Patra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Foundation</a:t>
                      </a:r>
                      <a:endParaRPr lang="en-US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Kutch and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Bhuj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taluka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183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50575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607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275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66355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BCA05-A507-4A10-9B85-E79264D9BD2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412776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Education department has communicated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Akshaya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Patra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Foundation to serve  MDM in 4 blocks as shown below.</a:t>
            </a:r>
          </a:p>
        </p:txBody>
      </p:sp>
      <p:sp>
        <p:nvSpPr>
          <p:cNvPr id="7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latin typeface="Tahoma" pitchFamily="34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Proposed Centralized Modern Kitchen in MDM </a:t>
            </a:r>
            <a:br>
              <a:rPr lang="en-US" sz="35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510367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Education department has also Requested Gujarat Cooperative Milk Marketing Federation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Ltd.,Anand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(AMUL) to take up the cause of serving the students of the state by way of providing them Mid Day Meal through centralized kitchens.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6766" cy="774720"/>
          </a:xfrm>
        </p:spPr>
        <p:txBody>
          <a:bodyPr>
            <a:normAutofit/>
          </a:bodyPr>
          <a:lstStyle/>
          <a:p>
            <a:pPr lvl="0"/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BCA05-A507-4A10-9B85-E79264D9BD2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latin typeface="Tahoma" pitchFamily="34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Proposed Centralized Modern Kitchen in MDM </a:t>
            </a:r>
            <a:br>
              <a:rPr lang="en-US" sz="35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Education department has approached CSO (Civil Society Organizations) like AMUL to serve meal under MDM for following benefits.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NGOs serving food under mid day meal scheme proved very successful and effective in providing nutritious food to the children, especially in remote, backward and rural area.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Uniformity in meal and quality of food in all schools.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Easy to monitor entire food supply chain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More hygienic food/ Centralized lab testing.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Nutritious value- Steam based cooking.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Prevention of likely hazards like fire, food poisoning etc.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Prevention of likely Kitchen accident, i.e. Children safety 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Sparing of time of teacher deployed from MDM duty.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DM Photo\Akshaypatra\DSC_0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704856" cy="2384648"/>
          </a:xfrm>
          <a:prstGeom prst="rect">
            <a:avLst/>
          </a:prstGeom>
          <a:noFill/>
        </p:spPr>
      </p:pic>
      <p:pic>
        <p:nvPicPr>
          <p:cNvPr id="6" name="Picture 2" descr="E:\MDM Photo\Akshaypatra\DSC_0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17032"/>
            <a:ext cx="7655768" cy="2819400"/>
          </a:xfrm>
          <a:prstGeom prst="rect">
            <a:avLst/>
          </a:prstGeom>
          <a:noFill/>
        </p:spPr>
      </p:pic>
      <p:sp>
        <p:nvSpPr>
          <p:cNvPr id="5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NGO Participation 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1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MDM Photo\Akshaypatra\DSCN0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86635" cy="6212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DE96F-519F-4B28-98C2-6ED38EBC009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-19028"/>
            <a:ext cx="7620000" cy="929769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949280"/>
          </a:xfrm>
        </p:spPr>
        <p:txBody>
          <a:bodyPr>
            <a:noAutofit/>
          </a:bodyPr>
          <a:lstStyle/>
          <a:p>
            <a:pPr algn="just">
              <a:spcBef>
                <a:spcPct val="1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Gujarat introduced MDM scheme in 1984 and is pioneer state in providing fresh, 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hot and nutritious meal during the day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 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children between the age group of 6 to 14 years, i.e. standard 1 to 8.</a:t>
            </a:r>
            <a:endParaRPr lang="gu-IN" dirty="0">
              <a:solidFill>
                <a:schemeClr val="tx1"/>
              </a:solidFill>
              <a:latin typeface="Times New Roman" pitchFamily="18" charset="0"/>
              <a:ea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1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All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otal 34307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Schools are Covered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under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MDM</a:t>
            </a:r>
            <a:endParaRPr lang="gu-IN" dirty="0">
              <a:solidFill>
                <a:schemeClr val="tx1"/>
              </a:solidFill>
              <a:latin typeface="Times New Roman" pitchFamily="18" charset="0"/>
              <a:ea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10000"/>
              </a:spcBef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Beneficiary Students: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42.99 </a:t>
            </a:r>
            <a:r>
              <a:rPr lang="en-US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akh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(2018-19)</a:t>
            </a:r>
            <a:endParaRPr lang="gu-IN" dirty="0">
              <a:solidFill>
                <a:schemeClr val="tx1"/>
              </a:solidFill>
              <a:latin typeface="Times New Roman" pitchFamily="18" charset="0"/>
              <a:ea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10000"/>
              </a:spcBef>
              <a:defRPr/>
            </a:pP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Cook cum Helpers: 96,329 (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2018-19)</a:t>
            </a:r>
            <a:endParaRPr lang="gu-IN" dirty="0">
              <a:solidFill>
                <a:schemeClr val="tx1"/>
              </a:solidFill>
              <a:latin typeface="Times New Roman" pitchFamily="18" charset="0"/>
              <a:ea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1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Budget sanctioned for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2018-19 : Rs.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1095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Crores </a:t>
            </a:r>
          </a:p>
          <a:p>
            <a:pPr lvl="1" algn="just">
              <a:lnSpc>
                <a:spcPct val="150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Central Share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Rs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446.05 Cr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State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Provision :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Rs.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649.34 Cr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>
              <a:buNone/>
              <a:defRPr/>
            </a:pPr>
            <a:r>
              <a:rPr lang="gu-IN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60D76-FDF3-4E5D-A58F-697AF1A17FA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79400" y="4215042"/>
            <a:ext cx="7769087" cy="102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0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rmAutofit/>
          </a:bodyPr>
          <a:lstStyle/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0397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7287722-19F5-4614-A5EE-B8CE67DA4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8494"/>
            <a:ext cx="8229600" cy="808038"/>
          </a:xfrm>
        </p:spPr>
        <p:txBody>
          <a:bodyPr>
            <a:normAutofit/>
          </a:bodyPr>
          <a:lstStyle/>
          <a:p>
            <a:endParaRPr lang="en-IN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D36D75B-357E-4AB7-8A58-F676E95E7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7638"/>
            <a:ext cx="8964488" cy="49387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AMS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Automated Monitoring System </a:t>
            </a:r>
          </a:p>
          <a:p>
            <a:pPr algn="just"/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01-07-2016 to 30-04-2017 data was collected through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IVRS system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thereafter from 05-06-2017 onwards website/Mobile application is operational.</a:t>
            </a:r>
          </a:p>
          <a:p>
            <a:pPr marL="0" indent="0" algn="just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Using web services real time data transfer to NIC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Delhi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and CM dash board.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URL:- </a:t>
            </a:r>
            <a:r>
              <a:rPr lang="en-IN" dirty="0">
                <a:latin typeface="Times New Roman" pitchFamily="18" charset="0"/>
                <a:cs typeface="Times New Roman" pitchFamily="18" charset="0"/>
                <a:hlinkClick r:id="rId2"/>
              </a:rPr>
              <a:t>https://mdm.gujarat.gov.in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82C33D5-96B4-4BC9-A734-6D6F472A1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06C48-8599-486E-A60D-43CBD518604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8A3807B-8F43-4452-B9CB-71FB02D0C564}"/>
              </a:ext>
            </a:extLst>
          </p:cNvPr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/>
              <a:t>.</a:t>
            </a:r>
          </a:p>
        </p:txBody>
      </p:sp>
      <p:sp>
        <p:nvSpPr>
          <p:cNvPr id="6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rmAutofit/>
          </a:bodyPr>
          <a:lstStyle/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en-IN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Government Initiatives</a:t>
            </a:r>
            <a:r>
              <a:rPr lang="en-IN" sz="3500" b="1" dirty="0" smtClean="0"/>
              <a:t> </a:t>
            </a:r>
          </a:p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Website/Mobile Application for AMS</a:t>
            </a:r>
            <a:r>
              <a:rPr lang="en-I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Data collection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3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433048" cy="1143000"/>
          </a:xfrm>
        </p:spPr>
        <p:txBody>
          <a:bodyPr>
            <a:noAutofit/>
          </a:bodyPr>
          <a:lstStyle/>
          <a:p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sz="3000" b="1" dirty="0" smtClean="0">
                <a:latin typeface="Times New Roman" pitchFamily="18" charset="0"/>
                <a:cs typeface="Times New Roman" pitchFamily="18" charset="0"/>
              </a:rPr>
              <a:t>Stock Management &amp; Distribution:</a:t>
            </a:r>
          </a:p>
          <a:p>
            <a:pPr marL="569913" indent="-511175" algn="just">
              <a:buNone/>
            </a:pP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Software program for monitoring of  the entire food grain distribution and supply system, covering FCI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godown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to GSCSC office, district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godown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, Deputy Collector MDM  (District office),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Mamlatdar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MDM (Block office) and FPS.</a:t>
            </a:r>
            <a:endParaRPr lang="en-IN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Distribution Monitoring &amp; Confirmation:</a:t>
            </a:r>
          </a:p>
          <a:p>
            <a:pPr marL="46355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Monitoring of timely lifting, dispatch, and unloading of Food Grains at block level, quantity of Food Grain lifted, delay in supply chain and  corrective measures.</a:t>
            </a:r>
          </a:p>
          <a:p>
            <a:pPr algn="just"/>
            <a:r>
              <a:rPr lang="en-IN" sz="3000" b="1" dirty="0" smtClean="0">
                <a:latin typeface="Times New Roman" pitchFamily="18" charset="0"/>
                <a:cs typeface="Times New Roman" pitchFamily="18" charset="0"/>
              </a:rPr>
              <a:t>Demand Generation: </a:t>
            </a:r>
          </a:p>
          <a:p>
            <a:pPr algn="just">
              <a:buNone/>
            </a:pPr>
            <a:r>
              <a:rPr lang="en-IN" sz="3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online permit generation at block level.</a:t>
            </a:r>
          </a:p>
          <a:p>
            <a:pPr algn="just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Monitoring access from block level to state level.</a:t>
            </a:r>
          </a:p>
          <a:p>
            <a:pPr algn="just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Master data management.</a:t>
            </a:r>
            <a:endParaRPr lang="en-IN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BCA05-A507-4A10-9B85-E79264D9BD2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rmAutofit/>
          </a:bodyPr>
          <a:lstStyle/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State Government Initiatives </a:t>
            </a:r>
          </a:p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Food Grain Supply and Monitoring System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990600"/>
          </a:xfrm>
          <a:solidFill>
            <a:schemeClr val="bg1"/>
          </a:solidFill>
        </p:spPr>
        <p:txBody>
          <a:bodyPr anchor="b"/>
          <a:lstStyle/>
          <a:p>
            <a:r>
              <a:rPr lang="en-US" sz="2000" dirty="0"/>
              <a:t/>
            </a:r>
            <a:br>
              <a:rPr lang="en-US" sz="2000" dirty="0"/>
            </a:br>
            <a:endParaRPr lang="en-US" sz="2600" b="1" dirty="0">
              <a:latin typeface="Calibr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60D76-FDF3-4E5D-A58F-697AF1A17FA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90600" y="4105275"/>
            <a:ext cx="7772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231900" y="5105400"/>
            <a:ext cx="7835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6538" marR="0" lvl="0" indent="-23653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5000"/>
              <a:tabLst/>
              <a:defRPr/>
            </a:pPr>
            <a:endParaRPr kumimoji="0" lang="gu-IN" sz="2000" b="0" i="0" u="none" strike="noStrike" kern="0" cap="none" spc="0" normalizeH="0" baseline="0" noProof="0" dirty="0">
              <a:ln>
                <a:noFill/>
              </a:ln>
              <a:solidFill>
                <a:srgbClr val="474C2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2204864"/>
            <a:ext cx="914400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rm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Annual Work Plan &amp; Budget 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2019-20</a:t>
            </a:r>
            <a:endParaRPr lang="gu-IN" sz="4000" b="1" dirty="0">
              <a:solidFill>
                <a:schemeClr val="bg1"/>
              </a:solidFill>
              <a:latin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06C48-8599-486E-A60D-43CBD518604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46261508"/>
              </p:ext>
            </p:extLst>
          </p:nvPr>
        </p:nvGraphicFramePr>
        <p:xfrm>
          <a:off x="179512" y="1484784"/>
          <a:ext cx="8805040" cy="49754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22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17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1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799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Share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Budget </a:t>
                      </a:r>
                    </a:p>
                    <a:p>
                      <a:pPr algn="ctr"/>
                      <a:r>
                        <a:rPr lang="en-US" sz="2800" dirty="0"/>
                        <a:t> </a:t>
                      </a:r>
                      <a:r>
                        <a:rPr lang="en-US" sz="2400" dirty="0"/>
                        <a:t>(Rs. In </a:t>
                      </a:r>
                      <a:r>
                        <a:rPr lang="en-US" sz="2400" dirty="0" err="1" smtClean="0"/>
                        <a:t>Lakh</a:t>
                      </a:r>
                      <a:r>
                        <a:rPr lang="en-US" sz="2400" dirty="0" smtClean="0"/>
                        <a:t>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% of Budget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4818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Central</a:t>
                      </a:r>
                      <a:r>
                        <a:rPr lang="en-US" sz="2800" b="1" baseline="0" dirty="0"/>
                        <a:t> Share (60%)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39824.88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/>
                        <a:t>44.22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278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Central</a:t>
                      </a:r>
                      <a:r>
                        <a:rPr lang="en-US" sz="2800" b="1" baseline="0" dirty="0"/>
                        <a:t> Share (100%)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5059.93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3089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State Share (40%)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26510.18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/>
                        <a:t>26.12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247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State Share (100%)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30105.17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/>
                        <a:t>29.66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234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Total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 dirty="0" smtClean="0"/>
                        <a:t>101500.16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kern="1200" dirty="0"/>
                        <a:t>100.00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rm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Annual Work Plan &amp; Budget </a:t>
            </a:r>
          </a:p>
        </p:txBody>
      </p:sp>
    </p:spTree>
    <p:extLst>
      <p:ext uri="{BB962C8B-B14F-4D97-AF65-F5344CB8AC3E}">
        <p14:creationId xmlns="" xmlns:p14="http://schemas.microsoft.com/office/powerpoint/2010/main" val="3706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FB445-F1A5-4E2F-B29E-6D7838FEFC5F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3823177"/>
              </p:ext>
            </p:extLst>
          </p:nvPr>
        </p:nvGraphicFramePr>
        <p:xfrm>
          <a:off x="152400" y="980728"/>
          <a:ext cx="8839201" cy="5544616"/>
        </p:xfrm>
        <a:graphic>
          <a:graphicData uri="http://schemas.openxmlformats.org/drawingml/2006/table">
            <a:tbl>
              <a:tblPr/>
              <a:tblGrid>
                <a:gridCol w="2403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4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82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76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89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14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361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0805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Component 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Actual 2018-19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(Rs. in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Lakh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) 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Proposal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2019-20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(Rs. in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Lakh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) 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Central 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State 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Total 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Central 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State 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Total 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4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Cost of Food  grain 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3260.85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3260.85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3260.89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3260.89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4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Cooking Cost 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32304.85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21500.22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53805.07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34022.30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22653.01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56675.32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02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Honorarium to Cook Cum Helper 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5779.74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3853.16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9632.9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5779.74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3853.16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9632.90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239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Transportation Assistance 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978.25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978.25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978.27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978.27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239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Management, Monitoring  and Evaluation (MME)  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761.83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761.83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792.74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792.74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14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Total 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43085.52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25353.38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68438.90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44833.94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26506.17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71340.11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45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Flexi fund @ 5% for new interventions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en-US" sz="17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en-US" sz="17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2202.06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en-US" sz="17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en-US" sz="17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14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Kitchen Devices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en-US" sz="17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en-US" sz="17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en-US" sz="17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en-US" sz="17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en-US" sz="17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Kitchen-cum-Store</a:t>
                      </a:r>
                    </a:p>
                  </a:txBody>
                  <a:tcPr marL="6753" marR="6753" marT="67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7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en-US" sz="17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en-US" sz="17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en-US" sz="17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en-US" sz="17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799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Total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43085.52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25353.38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68438.90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47036.00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26506.17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73542.17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rmAutofit fontScale="85000" lnSpcReduction="10000"/>
          </a:bodyPr>
          <a:lstStyle/>
          <a:p>
            <a:pPr algn="ctr">
              <a:defRPr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Annual Work Plan &amp; Budget: 2019-20 </a:t>
            </a:r>
            <a:endParaRPr lang="gu-IN" sz="4800" b="1" dirty="0">
              <a:solidFill>
                <a:schemeClr val="bg1"/>
              </a:solidFill>
              <a:latin typeface="Times New Roman" pitchFamily="18" charset="0"/>
              <a:cs typeface="Tahom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990600"/>
          </a:xfrm>
          <a:solidFill>
            <a:schemeClr val="bg1"/>
          </a:solidFill>
        </p:spPr>
        <p:txBody>
          <a:bodyPr anchor="b"/>
          <a:lstStyle/>
          <a:p>
            <a:r>
              <a:rPr lang="en-US" sz="2000" dirty="0"/>
              <a:t/>
            </a:r>
            <a:br>
              <a:rPr lang="en-US" sz="2000" dirty="0"/>
            </a:br>
            <a:endParaRPr lang="en-US" sz="2600" b="1" dirty="0">
              <a:latin typeface="Calibr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60D76-FDF3-4E5D-A58F-697AF1A17FA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90600" y="4105275"/>
            <a:ext cx="7772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231900" y="5105400"/>
            <a:ext cx="7835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6538" marR="0" lvl="0" indent="-23653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5000"/>
              <a:tabLst/>
              <a:defRPr/>
            </a:pPr>
            <a:endParaRPr kumimoji="0" lang="gu-IN" sz="2000" b="0" i="0" u="none" strike="noStrike" kern="0" cap="none" spc="0" normalizeH="0" baseline="0" noProof="0" dirty="0">
              <a:ln>
                <a:noFill/>
              </a:ln>
              <a:solidFill>
                <a:srgbClr val="474C2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2420888"/>
            <a:ext cx="914400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rm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Proposals</a:t>
            </a:r>
            <a:endParaRPr lang="gu-IN" sz="4800" b="1" dirty="0">
              <a:solidFill>
                <a:schemeClr val="bg1"/>
              </a:solidFill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98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EABBDA-28D8-4DB2-8EFA-5533D2F72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9036496" cy="5378152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financial year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2018-19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draught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declared in 51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Talukas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11  districts from 01/12/2018 in Gujarat.</a:t>
            </a:r>
          </a:p>
          <a:p>
            <a:pPr algn="just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per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Hon’ble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Supreme court order, MDM is to be continued in Drought affected areas during vacation period.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we need additional</a:t>
            </a:r>
          </a:p>
          <a:p>
            <a:pPr marL="1081088" indent="-392113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Wheat :- 2862.25 MT </a:t>
            </a:r>
          </a:p>
          <a:p>
            <a:pPr marL="1081088" indent="-392113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Rice :- 2862 MT</a:t>
            </a:r>
          </a:p>
          <a:p>
            <a:pPr marL="1081088" indent="-392113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(Wheat+ Rice) Price = Rs.143.11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Lakhs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4488" indent="-344488" algn="just">
              <a:tabLst>
                <a:tab pos="403225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Cooking cost = Rs. 1666.62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Lakhs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Expenditure is Rs. 1809.73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Lakhs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0BBB7A-F682-4D85-A971-CF0E5FB41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BCA05-A507-4A10-9B85-E79264D9BD2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rmAutofit fontScale="92500" lnSpcReduction="20000"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5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Proposal </a:t>
            </a:r>
          </a:p>
          <a:p>
            <a:pPr algn="ctr">
              <a:defRPr/>
            </a:pPr>
            <a:r>
              <a:rPr lang="en-IN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Requirement for Drought</a:t>
            </a:r>
            <a:endParaRPr lang="gu-IN" sz="4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6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Kitchen garden – RS. 5.87 cr. 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remaining amount detail plan will submitted in next 2 months.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BCA05-A507-4A10-9B85-E79264D9BD2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rmAutofit fontScale="32500" lnSpcReduction="20000"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>
              <a:defRPr/>
            </a:pPr>
            <a:r>
              <a:rPr lang="en-US" sz="1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Proposal </a:t>
            </a:r>
            <a:endParaRPr lang="en-US" sz="8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IN" sz="9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 Fund Plan</a:t>
            </a:r>
            <a:endParaRPr lang="gu-IN" sz="9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E030-55B5-4D41-8CD1-84499C2DB244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4" name="Picture 3" descr="Untitl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32131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5B501D1-1C1B-4757-8C35-0AF17C9DF97C}"/>
              </a:ext>
            </a:extLst>
          </p:cNvPr>
          <p:cNvSpPr/>
          <p:nvPr/>
        </p:nvSpPr>
        <p:spPr>
          <a:xfrm>
            <a:off x="1187624" y="4869160"/>
            <a:ext cx="7315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dirty="0" smtClean="0">
                <a:latin typeface="Monotype Corsiva" panose="03010101010201010101" pitchFamily="66" charset="0"/>
                <a:ea typeface="Tahoma" pitchFamily="34" charset="0"/>
                <a:cs typeface="Tahoma" pitchFamily="34" charset="0"/>
              </a:rPr>
              <a:t>Thank You…            </a:t>
            </a:r>
            <a:endParaRPr lang="en-US" sz="6600" b="1" dirty="0">
              <a:latin typeface="Monotype Corsiva" panose="03010101010201010101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990600"/>
          </a:xfrm>
          <a:solidFill>
            <a:schemeClr val="bg1"/>
          </a:solidFill>
        </p:spPr>
        <p:txBody>
          <a:bodyPr anchor="b"/>
          <a:lstStyle/>
          <a:p>
            <a:r>
              <a:rPr lang="en-US" sz="2000" dirty="0"/>
              <a:t/>
            </a:r>
            <a:br>
              <a:rPr lang="en-US" sz="2000" dirty="0"/>
            </a:br>
            <a:endParaRPr lang="en-US" sz="2600" b="1" dirty="0">
              <a:latin typeface="Calibr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60D76-FDF3-4E5D-A58F-697AF1A17FA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90600" y="4105275"/>
            <a:ext cx="7772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231900" y="5105400"/>
            <a:ext cx="7835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6538" marR="0" lvl="0" indent="-23653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5000"/>
              <a:tabLst/>
              <a:defRPr/>
            </a:pPr>
            <a:endParaRPr kumimoji="0" lang="gu-IN" sz="2000" b="0" i="0" u="none" strike="noStrike" kern="0" cap="none" spc="0" normalizeH="0" baseline="0" noProof="0" dirty="0">
              <a:ln>
                <a:noFill/>
              </a:ln>
              <a:solidFill>
                <a:srgbClr val="474C2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2348880"/>
            <a:ext cx="914400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rmAutofit/>
          </a:bodyPr>
          <a:lstStyle/>
          <a:p>
            <a:pPr algn="ctr">
              <a:buNone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Status of MDM year 2018-19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 txBox="1">
            <a:spLocks noChangeArrowheads="1"/>
          </p:cNvSpPr>
          <p:nvPr/>
        </p:nvSpPr>
        <p:spPr bwMode="auto">
          <a:xfrm>
            <a:off x="304800" y="13716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10000"/>
              </a:spcBef>
              <a:buFont typeface="Wingdings" pitchFamily="2" charset="2"/>
              <a:buChar char="§"/>
            </a:pPr>
            <a:endParaRPr lang="en-US" b="1">
              <a:solidFill>
                <a:srgbClr val="66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9146B-F57A-4F95-B63B-57B74D01F282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914399"/>
          <a:ext cx="8610600" cy="30537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25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70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243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3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3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latin typeface="Tahoma" pitchFamily="34" charset="0"/>
                          <a:cs typeface="Tahoma" pitchFamily="34" charset="0"/>
                        </a:rPr>
                        <a:t>Standard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>
                          <a:latin typeface="Tahoma" pitchFamily="34" charset="0"/>
                          <a:cs typeface="Tahoma" pitchFamily="34" charset="0"/>
                        </a:rPr>
                        <a:t>Coverage (</a:t>
                      </a:r>
                      <a:r>
                        <a:rPr lang="en-IN" sz="2000" b="1" dirty="0" smtClean="0">
                          <a:latin typeface="Tahoma" pitchFamily="34" charset="0"/>
                          <a:cs typeface="Tahoma" pitchFamily="34" charset="0"/>
                        </a:rPr>
                        <a:t>2018-19)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0668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ahoma" pitchFamily="34" charset="0"/>
                          <a:cs typeface="Tahoma" pitchFamily="34" charset="0"/>
                        </a:rPr>
                        <a:t>Enrollment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ahoma" pitchFamily="34" charset="0"/>
                          <a:cs typeface="Tahoma" pitchFamily="34" charset="0"/>
                        </a:rPr>
                        <a:t>Beneficiary</a:t>
                      </a:r>
                      <a:r>
                        <a:rPr lang="gu-IN" sz="1800" b="1" dirty="0">
                          <a:latin typeface="Tahoma" pitchFamily="34" charset="0"/>
                        </a:rPr>
                        <a:t> </a:t>
                      </a:r>
                      <a:endParaRPr lang="en-US" sz="18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ahoma" pitchFamily="34" charset="0"/>
                          <a:cs typeface="Tahoma" pitchFamily="34" charset="0"/>
                        </a:rPr>
                        <a:t>Coverage in 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itchFamily="34" charset="0"/>
                          <a:cs typeface="Tahoma" pitchFamily="34" charset="0"/>
                        </a:rPr>
                        <a:t>Primary</a:t>
                      </a:r>
                      <a:endParaRPr lang="en-IN" sz="18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3336949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2605009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78.07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91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itchFamily="34" charset="0"/>
                          <a:cs typeface="Tahoma" pitchFamily="34" charset="0"/>
                        </a:rPr>
                        <a:t>Upper Primary</a:t>
                      </a:r>
                      <a:endParaRPr lang="en-IN" sz="18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2151370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1694100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78.75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483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ahoma" pitchFamily="34" charset="0"/>
                          <a:cs typeface="Tahoma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5488319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4299109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78.33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2279866"/>
              </p:ext>
            </p:extLst>
          </p:nvPr>
        </p:nvGraphicFramePr>
        <p:xfrm>
          <a:off x="228600" y="4419599"/>
          <a:ext cx="8610600" cy="228600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2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12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41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27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6353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ahoma" pitchFamily="34" charset="0"/>
                          <a:cs typeface="Tahoma" pitchFamily="34" charset="0"/>
                        </a:rPr>
                        <a:t>Approved days as per PAB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ahoma" pitchFamily="34" charset="0"/>
                          <a:cs typeface="Tahoma" pitchFamily="34" charset="0"/>
                        </a:rPr>
                        <a:t>Up to </a:t>
                      </a: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March-19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itchFamily="34" charset="0"/>
                          <a:cs typeface="Tahoma" pitchFamily="34" charset="0"/>
                        </a:rPr>
                        <a:t>Actual MDM given days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ahoma" pitchFamily="34" charset="0"/>
                          <a:cs typeface="Tahoma" pitchFamily="34" charset="0"/>
                        </a:rPr>
                        <a:t>Up to </a:t>
                      </a: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March-19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3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latin typeface="Tahoma" pitchFamily="34" charset="0"/>
                          <a:cs typeface="Tahoma" pitchFamily="34" charset="0"/>
                        </a:rPr>
                        <a:t>Primary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latin typeface="Tahoma" pitchFamily="34" charset="0"/>
                          <a:cs typeface="Tahoma" pitchFamily="34" charset="0"/>
                        </a:rPr>
                        <a:t>Upper Primary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latin typeface="Tahoma" pitchFamily="34" charset="0"/>
                          <a:cs typeface="Tahoma" pitchFamily="34" charset="0"/>
                        </a:rPr>
                        <a:t>Primary 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latin typeface="Tahoma" pitchFamily="34" charset="0"/>
                          <a:cs typeface="Tahoma" pitchFamily="34" charset="0"/>
                        </a:rPr>
                        <a:t>Upper Primary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01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248</a:t>
                      </a:r>
                      <a:endParaRPr lang="en-IN" sz="1800" b="0" kern="1200" dirty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248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243</a:t>
                      </a:r>
                      <a:endParaRPr lang="en-IN" sz="1800" b="0" kern="1200" dirty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243</a:t>
                      </a:r>
                      <a:endParaRPr lang="en-IN" sz="1800" b="0" kern="1200" dirty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MDM Coverage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0" y="980729"/>
          <a:ext cx="9144001" cy="5319915"/>
        </p:xfrm>
        <a:graphic>
          <a:graphicData uri="http://schemas.openxmlformats.org/drawingml/2006/table">
            <a:tbl>
              <a:tblPr/>
              <a:tblGrid>
                <a:gridCol w="539552"/>
                <a:gridCol w="1728192"/>
                <a:gridCol w="1440160"/>
                <a:gridCol w="845624"/>
                <a:gridCol w="1092970"/>
                <a:gridCol w="1517790"/>
                <a:gridCol w="936104"/>
                <a:gridCol w="1043609"/>
              </a:tblGrid>
              <a:tr h="7915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Sr. No.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Materials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Primary School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Upper Primary School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3701">
                <a:tc vMerge="1"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Requirement 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(in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gram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Calorie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Protein </a:t>
                      </a:r>
                    </a:p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(in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Requirement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(in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gram)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Calorie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Protein</a:t>
                      </a:r>
                    </a:p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 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0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Food Grain (Wheat/Rice)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8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Puls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8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Vegetable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8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Oil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8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27AEA-D253-4209-8045-01A6677607F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rmAutofit/>
          </a:bodyPr>
          <a:lstStyle/>
          <a:p>
            <a:pPr algn="ctr"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Details of Daily Materials and Nutrient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9552" y="1484786"/>
          <a:ext cx="8064896" cy="4714453"/>
        </p:xfrm>
        <a:graphic>
          <a:graphicData uri="http://schemas.openxmlformats.org/drawingml/2006/table">
            <a:tbl>
              <a:tblPr/>
              <a:tblGrid>
                <a:gridCol w="1329784"/>
                <a:gridCol w="1676223"/>
                <a:gridCol w="2891833"/>
                <a:gridCol w="2167056"/>
              </a:tblGrid>
              <a:tr h="8901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Sr. 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ENROLL</a:t>
                      </a:r>
                    </a:p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STUDENT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BENEFICIARY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66688" algn="ctr" fontAlgn="b">
                        <a:tabLst>
                          <a:tab pos="1139825" algn="l"/>
                        </a:tabLst>
                      </a:pP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2014-15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64.88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2015-16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2016-17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2017-18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2018-19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54.88</a:t>
                      </a:r>
                      <a:endParaRPr lang="en-US" sz="2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42.99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BCA05-A507-4A10-9B85-E79264D9BD2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Last 5 years Student Detail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(in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lakh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BCA05-A507-4A10-9B85-E79264D9BD2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6" name="Picture 2" descr="C:\Users\Acer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56" t="4323" r="1243" b="3544"/>
          <a:stretch>
            <a:fillRect/>
          </a:stretch>
        </p:blipFill>
        <p:spPr bwMode="auto">
          <a:xfrm>
            <a:off x="323528" y="260648"/>
            <a:ext cx="864096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BCB6F-D5C1-4B68-A5F6-26C6720DE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96752"/>
            <a:ext cx="9144000" cy="1325562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txBody>
          <a:bodyPr>
            <a:normAutofit/>
          </a:bodyPr>
          <a:lstStyle/>
          <a:p>
            <a:pPr algn="just"/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Inspection of MDM centers: </a:t>
            </a:r>
          </a:p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During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current year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57197 MDM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centers are inspected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389 samples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taken for quality check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(GSCSC &amp; FDC)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Coverage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year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2018-19,Over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all four quarter Coverage against enrollments  of MDM is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78.38%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endParaRPr lang="gu-IN"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60D76-FDF3-4E5D-A58F-697AF1A17FA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90600" y="4105275"/>
            <a:ext cx="7772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Google Shape;526;p80">
            <a:extLst>
              <a:ext uri="{FF2B5EF4-FFF2-40B4-BE49-F238E27FC236}">
                <a16:creationId xmlns:a16="http://schemas.microsoft.com/office/drawing/2014/main" xmlns="" id="{86BCD8C2-2957-4120-A99F-7F3D22F5C26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412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33" tIns="0" rIns="91433" bIns="91440" rtlCol="0" anchor="ctr" anchorCtr="0">
            <a:normAutofit/>
          </a:bodyPr>
          <a:lstStyle/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en-I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 of MDM Centres And </a:t>
            </a:r>
            <a:br>
              <a:rPr lang="en-I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Coverage of MDM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8852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5922</TotalTime>
  <Words>2092</Words>
  <Application>Microsoft Office PowerPoint</Application>
  <PresentationFormat>On-screen Show (4:3)</PresentationFormat>
  <Paragraphs>525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Annual Work Plan &amp; Budget Mid Day Meal Scheme 2019-20</vt:lpstr>
      <vt:lpstr>Slide 2</vt:lpstr>
      <vt:lpstr>             </vt:lpstr>
      <vt:lpstr> </vt:lpstr>
      <vt:lpstr>Slide 5</vt:lpstr>
      <vt:lpstr>Slide 6</vt:lpstr>
      <vt:lpstr>Slide 7</vt:lpstr>
      <vt:lpstr>Slide 8</vt:lpstr>
      <vt:lpstr>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   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 </vt:lpstr>
      <vt:lpstr>Slide 33</vt:lpstr>
      <vt:lpstr>Slide 34</vt:lpstr>
      <vt:lpstr> 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VNN.R9</dc:creator>
  <cp:lastModifiedBy>admin</cp:lastModifiedBy>
  <cp:revision>1334</cp:revision>
  <dcterms:created xsi:type="dcterms:W3CDTF">2011-07-16T09:14:54Z</dcterms:created>
  <dcterms:modified xsi:type="dcterms:W3CDTF">2019-05-07T14:59:30Z</dcterms:modified>
</cp:coreProperties>
</file>