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7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7" r:id="rId2"/>
    <p:sldId id="259" r:id="rId3"/>
    <p:sldId id="291" r:id="rId4"/>
    <p:sldId id="261" r:id="rId5"/>
    <p:sldId id="262" r:id="rId6"/>
    <p:sldId id="264" r:id="rId7"/>
    <p:sldId id="263" r:id="rId8"/>
    <p:sldId id="307" r:id="rId9"/>
    <p:sldId id="300" r:id="rId10"/>
    <p:sldId id="294" r:id="rId11"/>
    <p:sldId id="301" r:id="rId12"/>
    <p:sldId id="302" r:id="rId13"/>
    <p:sldId id="303" r:id="rId14"/>
    <p:sldId id="277" r:id="rId15"/>
    <p:sldId id="289" r:id="rId16"/>
    <p:sldId id="304" r:id="rId17"/>
    <p:sldId id="305" r:id="rId18"/>
    <p:sldId id="279" r:id="rId19"/>
    <p:sldId id="266" r:id="rId20"/>
    <p:sldId id="308" r:id="rId21"/>
    <p:sldId id="306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1626" autoAdjust="0"/>
  </p:normalViewPr>
  <p:slideViewPr>
    <p:cSldViewPr>
      <p:cViewPr varScale="1">
        <p:scale>
          <a:sx n="64" d="100"/>
          <a:sy n="64" d="100"/>
        </p:scale>
        <p:origin x="129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aseline="0"/>
            </a:pPr>
            <a:r>
              <a:rPr lang="en-IN" sz="1600" baseline="0" dirty="0"/>
              <a:t>% coverage against approval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4817795275590551"/>
          <c:y val="0.1674317650060119"/>
          <c:w val="0.81515538057742787"/>
          <c:h val="0.584987754516075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of coverage (Pry)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111040515849597E-17"/>
                  <c:y val="-6.039409850842820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71-4B25-B7DD-1EF97E03F0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Manipur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0.9456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71-4B25-B7DD-1EF97E03F04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 of coverage (U. Pry)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011994750656168E-2"/>
                  <c:y val="-1.1691065516103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71-4B25-B7DD-1EF97E03F0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Manipur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0.96220000000000006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71-4B25-B7DD-1EF97E03F0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12640"/>
        <c:axId val="8514176"/>
      </c:barChart>
      <c:catAx>
        <c:axId val="8512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8514176"/>
        <c:crosses val="autoZero"/>
        <c:auto val="1"/>
        <c:lblAlgn val="ctr"/>
        <c:lblOffset val="100"/>
        <c:noMultiLvlLbl val="0"/>
      </c:catAx>
      <c:valAx>
        <c:axId val="8514176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8512640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IN" sz="1400" b="1" i="0" baseline="0" dirty="0">
                <a:effectLst/>
              </a:rPr>
              <a:t>% of coverage against approval</a:t>
            </a:r>
            <a:endParaRPr lang="en-IN" sz="1400" baseline="0" dirty="0">
              <a:effectLst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5371156924886464"/>
          <c:y val="0.10670426171986391"/>
          <c:w val="0.75799245270689708"/>
          <c:h val="0.64147201775714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of coverage (Pry)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0774278215223096E-2"/>
                  <c:y val="4.00082988371748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D8-4502-8086-1081DB44F7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Manipur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0.93830000000000002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D8-4502-8086-1081DB44F7E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% of coverage (U.Pry)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8181685622630572E-2"/>
                  <c:y val="2.69870281271302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D8-4502-8086-1081DB44F7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Manipur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0.93830000000000002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AD8-4502-8086-1081DB44F7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37824"/>
        <c:axId val="8643712"/>
      </c:barChart>
      <c:catAx>
        <c:axId val="8637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643712"/>
        <c:crosses val="autoZero"/>
        <c:auto val="1"/>
        <c:lblAlgn val="ctr"/>
        <c:lblOffset val="100"/>
        <c:noMultiLvlLbl val="0"/>
      </c:catAx>
      <c:valAx>
        <c:axId val="8643712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8637824"/>
        <c:crosses val="autoZero"/>
        <c:crossBetween val="between"/>
        <c:minorUnit val="0.2"/>
      </c:valAx>
    </c:plotArea>
    <c:legend>
      <c:legendPos val="r"/>
      <c:layout>
        <c:manualLayout>
          <c:xMode val="edge"/>
          <c:yMode val="edge"/>
          <c:x val="0.13715353786170914"/>
          <c:y val="0.87371738176440639"/>
          <c:w val="0.74967599883347913"/>
          <c:h val="7.9608228668032605E-2"/>
        </c:manualLayout>
      </c:layout>
      <c:overlay val="0"/>
      <c:txPr>
        <a:bodyPr/>
        <a:lstStyle/>
        <a:p>
          <a:pPr>
            <a:defRPr sz="1200" b="1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1600"/>
            </a:pPr>
            <a:r>
              <a:rPr lang="en-US" sz="1600" dirty="0"/>
              <a:t>% CCH engaged against PAB approval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%age Coverage (Pry)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2735042735042739E-3"/>
                  <c:y val="-3.389053827288032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124-4462-BD03-22B1B02C42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Manipur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0.83840000000000003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D9-46A0-AB05-C3D649DE98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37280"/>
        <c:axId val="9938816"/>
      </c:barChart>
      <c:catAx>
        <c:axId val="9937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 sz="1200"/>
            </a:pPr>
            <a:endParaRPr lang="en-US"/>
          </a:p>
        </c:txPr>
        <c:crossAx val="9938816"/>
        <c:crosses val="autoZero"/>
        <c:auto val="1"/>
        <c:lblAlgn val="ctr"/>
        <c:lblOffset val="100"/>
        <c:noMultiLvlLbl val="0"/>
      </c:catAx>
      <c:valAx>
        <c:axId val="9938816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n-US" sz="1200"/>
            </a:pPr>
            <a:endParaRPr lang="en-US"/>
          </a:p>
        </c:txPr>
        <c:crossAx val="9937280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1800"/>
            </a:pPr>
            <a:r>
              <a:rPr lang="en-US" sz="1800" dirty="0"/>
              <a:t>% procurement</a:t>
            </a:r>
            <a:r>
              <a:rPr lang="en-US" sz="1800" baseline="0" dirty="0"/>
              <a:t> of kitchen devices against sanctioned </a:t>
            </a:r>
            <a:endParaRPr lang="en-US" sz="180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9376085200888349"/>
          <c:y val="0.25014333169291342"/>
          <c:w val="0.76777760952957808"/>
          <c:h val="0.641300032808398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%age Coverage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025641025641083E-2"/>
                  <c:y val="-3.601336942257217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BF-46DE-A203-D65425E910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</c:f>
              <c:strCache>
                <c:ptCount val="1"/>
                <c:pt idx="0">
                  <c:v>Manipur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02-4B78-8990-746DBA7A79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44864"/>
        <c:axId val="10246400"/>
      </c:barChart>
      <c:catAx>
        <c:axId val="10244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 sz="1400" b="1"/>
            </a:pPr>
            <a:endParaRPr lang="en-US"/>
          </a:p>
        </c:txPr>
        <c:crossAx val="10246400"/>
        <c:crosses val="autoZero"/>
        <c:auto val="1"/>
        <c:lblAlgn val="ctr"/>
        <c:lblOffset val="100"/>
        <c:noMultiLvlLbl val="0"/>
      </c:catAx>
      <c:valAx>
        <c:axId val="1024640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n-US" sz="1200"/>
            </a:pPr>
            <a:endParaRPr lang="en-US"/>
          </a:p>
        </c:txPr>
        <c:crossAx val="10244864"/>
        <c:crosses val="autoZero"/>
        <c:crossBetween val="between"/>
        <c:min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1600"/>
            </a:pPr>
            <a:r>
              <a:rPr lang="en-US" sz="1600" dirty="0"/>
              <a:t>% Construction of Kitchen-cum-stores against sanctioned 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%age Procurement of KDs against PAB approval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333333333333395E-2"/>
                  <c:y val="-4.42708333333333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lang="en-US" sz="1400" b="1" baseline="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8F-4164-9C79-B8DD9565BA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Manipur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0.36509999999999998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53-4803-94F3-41ADB7623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20128"/>
        <c:axId val="10334208"/>
      </c:barChart>
      <c:catAx>
        <c:axId val="10320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 sz="1400" b="1"/>
            </a:pPr>
            <a:endParaRPr lang="en-US"/>
          </a:p>
        </c:txPr>
        <c:crossAx val="10334208"/>
        <c:crosses val="autoZero"/>
        <c:auto val="1"/>
        <c:lblAlgn val="ctr"/>
        <c:lblOffset val="100"/>
        <c:noMultiLvlLbl val="0"/>
      </c:catAx>
      <c:valAx>
        <c:axId val="10334208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n-US" sz="1200"/>
            </a:pPr>
            <a:endParaRPr lang="en-US"/>
          </a:p>
        </c:txPr>
        <c:crossAx val="10320128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2647130740916076"/>
          <c:y val="0.25260591979883229"/>
          <c:w val="0.47792679441230401"/>
          <c:h val="0.57766324466931185"/>
        </c:manualLayout>
      </c:layout>
      <c:radarChart>
        <c:radarStyle val="fill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  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  <a:effectLst/>
          </c:spPr>
          <c:dLbls>
            <c:dLbl>
              <c:idx val="0"/>
              <c:layout>
                <c:manualLayout>
                  <c:x val="2.205882778655778E-2"/>
                  <c:y val="-4.9711101313981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F6-418D-A236-E06014A605A5}"/>
                </c:ext>
              </c:extLst>
            </c:dLbl>
            <c:dLbl>
              <c:idx val="1"/>
              <c:layout>
                <c:manualLayout>
                  <c:x val="0.12254904325865444"/>
                  <c:y val="2.5722596612525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F6-418D-A236-E06014A605A5}"/>
                </c:ext>
              </c:extLst>
            </c:dLbl>
            <c:dLbl>
              <c:idx val="2"/>
              <c:layout>
                <c:manualLayout>
                  <c:x val="0.17401964142728898"/>
                  <c:y val="4.11829334005136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DF6-418D-A236-E06014A605A5}"/>
                </c:ext>
              </c:extLst>
            </c:dLbl>
            <c:dLbl>
              <c:idx val="3"/>
              <c:layout>
                <c:manualLayout>
                  <c:x val="0.15196081364073138"/>
                  <c:y val="6.50286612544387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F6-418D-A236-E06014A605A5}"/>
                </c:ext>
              </c:extLst>
            </c:dLbl>
            <c:dLbl>
              <c:idx val="4"/>
              <c:layout>
                <c:manualLayout>
                  <c:x val="0.16421571796659679"/>
                  <c:y val="-1.3005732250887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DF6-418D-A236-E06014A605A5}"/>
                </c:ext>
              </c:extLst>
            </c:dLbl>
            <c:dLbl>
              <c:idx val="5"/>
              <c:layout>
                <c:manualLayout>
                  <c:x val="0.17892160315763531"/>
                  <c:y val="-3.1936309328033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DF6-418D-A236-E06014A605A5}"/>
                </c:ext>
              </c:extLst>
            </c:dLbl>
            <c:dLbl>
              <c:idx val="6"/>
              <c:layout>
                <c:manualLayout>
                  <c:x val="0.20588239267453909"/>
                  <c:y val="-2.889686655143484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6-CDF6-418D-A236-E06014A605A5}"/>
                </c:ext>
              </c:extLst>
            </c:dLbl>
            <c:dLbl>
              <c:idx val="7"/>
              <c:layout>
                <c:manualLayout>
                  <c:x val="0.2352941630566163"/>
                  <c:y val="1.8207265271275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DF6-418D-A236-E06014A605A5}"/>
                </c:ext>
              </c:extLst>
            </c:dLbl>
            <c:dLbl>
              <c:idx val="8"/>
              <c:layout>
                <c:manualLayout>
                  <c:x val="-6.372550249450025E-2"/>
                  <c:y val="9.4942348558539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DF6-418D-A236-E06014A605A5}"/>
                </c:ext>
              </c:extLst>
            </c:dLbl>
            <c:dLbl>
              <c:idx val="9"/>
              <c:layout>
                <c:manualLayout>
                  <c:x val="-0.11274511979796198"/>
                  <c:y val="3.8873843297247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DF6-418D-A236-E06014A605A5}"/>
                </c:ext>
              </c:extLst>
            </c:dLbl>
            <c:dLbl>
              <c:idx val="10"/>
              <c:layout>
                <c:manualLayout>
                  <c:x val="-0.35049026371975139"/>
                  <c:y val="8.8946738605588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DF6-418D-A236-E06014A605A5}"/>
                </c:ext>
              </c:extLst>
            </c:dLbl>
            <c:dLbl>
              <c:idx val="11"/>
              <c:layout>
                <c:manualLayout>
                  <c:x val="-0.23039220132627017"/>
                  <c:y val="-5.96089175426001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DF6-418D-A236-E06014A605A5}"/>
                </c:ext>
              </c:extLst>
            </c:dLbl>
            <c:dLbl>
              <c:idx val="12"/>
              <c:layout>
                <c:manualLayout>
                  <c:x val="-0.35843510854467897"/>
                  <c:y val="-7.6446067968751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DF6-418D-A236-E06014A605A5}"/>
                </c:ext>
              </c:extLst>
            </c:dLbl>
            <c:dLbl>
              <c:idx val="13"/>
              <c:layout>
                <c:manualLayout>
                  <c:x val="-0.23678559456260512"/>
                  <c:y val="-1.18454292892182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DF6-418D-A236-E06014A605A5}"/>
                </c:ext>
              </c:extLst>
            </c:dLbl>
            <c:dLbl>
              <c:idx val="14"/>
              <c:layout>
                <c:manualLayout>
                  <c:x val="-0.19362748834867385"/>
                  <c:y val="-5.38958751752403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DF6-418D-A236-E06014A605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Institutions  </c:v>
                </c:pt>
                <c:pt idx="1">
                  <c:v>Children </c:v>
                </c:pt>
                <c:pt idx="2">
                  <c:v>Working Days </c:v>
                </c:pt>
                <c:pt idx="3">
                  <c:v>Food Grain</c:v>
                </c:pt>
                <c:pt idx="4">
                  <c:v>Cooking Cost</c:v>
                </c:pt>
                <c:pt idx="5">
                  <c:v>Payment to FCI</c:v>
                </c:pt>
                <c:pt idx="6">
                  <c:v>CCH Engaged </c:v>
                </c:pt>
                <c:pt idx="7">
                  <c:v>CCH Honorarium</c:v>
                </c:pt>
                <c:pt idx="8">
                  <c:v>TA</c:v>
                </c:pt>
                <c:pt idx="9">
                  <c:v>MME</c:v>
                </c:pt>
                <c:pt idx="10">
                  <c:v>Kitchen cum Store</c:v>
                </c:pt>
                <c:pt idx="11">
                  <c:v>Kitchen Devices</c:v>
                </c:pt>
                <c:pt idx="12">
                  <c:v>Health Check-up </c:v>
                </c:pt>
                <c:pt idx="13">
                  <c:v>Annual Data Entry </c:v>
                </c:pt>
                <c:pt idx="14">
                  <c:v>Monthly Data Entry </c:v>
                </c:pt>
              </c:strCache>
            </c:strRef>
          </c:cat>
          <c:val>
            <c:numRef>
              <c:f>Sheet1!$B$2:$B$16</c:f>
              <c:numCache>
                <c:formatCode>0.0</c:formatCode>
                <c:ptCount val="15"/>
                <c:pt idx="0">
                  <c:v>9.1</c:v>
                </c:pt>
                <c:pt idx="1">
                  <c:v>9.5</c:v>
                </c:pt>
                <c:pt idx="2">
                  <c:v>9.4</c:v>
                </c:pt>
                <c:pt idx="3">
                  <c:v>9</c:v>
                </c:pt>
                <c:pt idx="4">
                  <c:v>9</c:v>
                </c:pt>
                <c:pt idx="5">
                  <c:v>10</c:v>
                </c:pt>
                <c:pt idx="6">
                  <c:v>8.4</c:v>
                </c:pt>
                <c:pt idx="7">
                  <c:v>8.4</c:v>
                </c:pt>
                <c:pt idx="8">
                  <c:v>7.9</c:v>
                </c:pt>
                <c:pt idx="9">
                  <c:v>10</c:v>
                </c:pt>
                <c:pt idx="10">
                  <c:v>3.7</c:v>
                </c:pt>
                <c:pt idx="11">
                  <c:v>10</c:v>
                </c:pt>
                <c:pt idx="12">
                  <c:v>3.7</c:v>
                </c:pt>
                <c:pt idx="13">
                  <c:v>10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DF6-418D-A236-E06014A605A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48755200"/>
        <c:axId val="148756736"/>
      </c:radarChart>
      <c:catAx>
        <c:axId val="148755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756736"/>
        <c:crosses val="autoZero"/>
        <c:auto val="1"/>
        <c:lblAlgn val="ctr"/>
        <c:lblOffset val="100"/>
        <c:noMultiLvlLbl val="0"/>
      </c:catAx>
      <c:valAx>
        <c:axId val="148756736"/>
        <c:scaling>
          <c:orientation val="minMax"/>
        </c:scaling>
        <c:delete val="0"/>
        <c:axPos val="l"/>
        <c:majorGridlines>
          <c:spPr>
            <a:ln>
              <a:solidFill>
                <a:prstClr val="black"/>
              </a:solidFill>
            </a:ln>
            <a:effectLst/>
          </c:spPr>
        </c:majorGridlines>
        <c:numFmt formatCode="0.0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14875520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b="1" dirty="0"/>
              <a:t>%</a:t>
            </a:r>
            <a:r>
              <a:rPr lang="en-IN" b="1" baseline="0" dirty="0"/>
              <a:t> schools data entered</a:t>
            </a:r>
            <a:endParaRPr lang="en-IN" b="1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3567081288751983E-2"/>
          <c:y val="0.1895783456973863"/>
          <c:w val="0.9331478945566587"/>
          <c:h val="0.584576939678797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Annual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-9.661835748792273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530-4064-85FC-B677DBCBC5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Manipur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30-4064-85FC-B677DBCBC5B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Monthly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7.2463768115942394E-3"/>
                  <c:y val="2.63175181627140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30-4064-85FC-B677DBCBC5B9}"/>
                </c:ext>
              </c:extLst>
            </c:dLbl>
            <c:dLbl>
              <c:idx val="2"/>
              <c:layout>
                <c:manualLayout>
                  <c:x val="1.20772946859902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530-4064-85FC-B677DBCBC5B9}"/>
                </c:ext>
              </c:extLst>
            </c:dLbl>
            <c:dLbl>
              <c:idx val="3"/>
              <c:layout>
                <c:manualLayout>
                  <c:x val="6.0386473429952028E-3"/>
                  <c:y val="-1.315875908135705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en-US"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2228213321160944E-2"/>
                      <c:h val="4.37133976682678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E530-4064-85FC-B677DBCBC5B9}"/>
                </c:ext>
              </c:extLst>
            </c:dLbl>
            <c:dLbl>
              <c:idx val="5"/>
              <c:layout>
                <c:manualLayout>
                  <c:x val="1.08695652173912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530-4064-85FC-B677DBCBC5B9}"/>
                </c:ext>
              </c:extLst>
            </c:dLbl>
            <c:dLbl>
              <c:idx val="6"/>
              <c:layout>
                <c:manualLayout>
                  <c:x val="7.2463768115942394E-3"/>
                  <c:y val="7.89525544881420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30-4064-85FC-B677DBCBC5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Manipur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30-4064-85FC-B677DBCBC5B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Daily (AMS) : Average (Apr, 2018-Mar, 2019)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Manipur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30-4064-85FC-B677DBCBC5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6"/>
        <c:overlap val="-19"/>
        <c:axId val="220243072"/>
        <c:axId val="220244608"/>
      </c:barChart>
      <c:catAx>
        <c:axId val="22024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244608"/>
        <c:crosses val="autoZero"/>
        <c:auto val="1"/>
        <c:lblAlgn val="ctr"/>
        <c:lblOffset val="100"/>
        <c:noMultiLvlLbl val="0"/>
      </c:catAx>
      <c:valAx>
        <c:axId val="2202446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024307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ED46F1-8A61-49B2-8F34-729040D0F741}" type="doc">
      <dgm:prSet loTypeId="urn:microsoft.com/office/officeart/2005/8/layout/vList5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AD4B199-2F00-44E1-AD21-63BEDCC87BA4}">
      <dgm:prSet phldrT="[Text]" custT="1"/>
      <dgm:spPr/>
      <dgm:t>
        <a:bodyPr/>
        <a:lstStyle/>
        <a:p>
          <a:r>
            <a:rPr lang="en-IN" sz="1800" b="1" dirty="0"/>
            <a:t>Convergence </a:t>
          </a:r>
        </a:p>
        <a:p>
          <a:r>
            <a:rPr lang="en-IN" sz="1800" b="1" dirty="0"/>
            <a:t>with line departments</a:t>
          </a:r>
          <a:endParaRPr lang="en-US" sz="1800" b="1" dirty="0"/>
        </a:p>
      </dgm:t>
    </dgm:pt>
    <dgm:pt modelId="{85D2605A-6FC0-4097-8A49-67D88C5182AB}" type="parTrans" cxnId="{764A704A-7B0E-4BF5-B1E7-833BB37D5874}">
      <dgm:prSet/>
      <dgm:spPr/>
      <dgm:t>
        <a:bodyPr/>
        <a:lstStyle/>
        <a:p>
          <a:endParaRPr lang="en-US" sz="1800"/>
        </a:p>
      </dgm:t>
    </dgm:pt>
    <dgm:pt modelId="{EFADF196-5BC0-43E0-90A8-7638C8C384A0}" type="sibTrans" cxnId="{764A704A-7B0E-4BF5-B1E7-833BB37D5874}">
      <dgm:prSet/>
      <dgm:spPr/>
      <dgm:t>
        <a:bodyPr/>
        <a:lstStyle/>
        <a:p>
          <a:endParaRPr lang="en-US" sz="1800"/>
        </a:p>
      </dgm:t>
    </dgm:pt>
    <dgm:pt modelId="{0AC3ED6E-AADD-4885-9FEF-15636B916EBF}">
      <dgm:prSet phldrT="[Text]" custT="1"/>
      <dgm:spPr>
        <a:gradFill flip="none" rotWithShape="0">
          <a:gsLst>
            <a:gs pos="0">
              <a:schemeClr val="accent4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4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4">
                <a:lumMod val="60000"/>
                <a:lumOff val="40000"/>
                <a:tint val="23500"/>
                <a:satMod val="160000"/>
              </a:schemeClr>
            </a:gs>
          </a:gsLst>
          <a:lin ang="8100000" scaled="1"/>
          <a:tileRect/>
        </a:gradFill>
      </dgm:spPr>
      <dgm:t>
        <a:bodyPr/>
        <a:lstStyle/>
        <a:p>
          <a:r>
            <a:rPr lang="en-IN" sz="1600" dirty="0"/>
            <a:t>The grown whole vegetables, fruits can be consumed. Some of the parts like stem (banana, bottle gourd, pumpkin) leaves (coriander, mint, spinach), flower (pumpkin flower, </a:t>
          </a:r>
          <a:r>
            <a:rPr lang="en-IN" sz="1600" dirty="0" err="1"/>
            <a:t>morringa</a:t>
          </a:r>
          <a:r>
            <a:rPr lang="en-IN" sz="1600" dirty="0"/>
            <a:t>). </a:t>
          </a:r>
          <a:endParaRPr lang="en-US" sz="1600" dirty="0"/>
        </a:p>
      </dgm:t>
    </dgm:pt>
    <dgm:pt modelId="{56B6FACF-C700-44EB-B32E-9F6ECF9BA158}" type="parTrans" cxnId="{56970623-6B69-4B59-B1E1-C0784DEACF6B}">
      <dgm:prSet/>
      <dgm:spPr/>
      <dgm:t>
        <a:bodyPr/>
        <a:lstStyle/>
        <a:p>
          <a:endParaRPr lang="en-US" sz="1800"/>
        </a:p>
      </dgm:t>
    </dgm:pt>
    <dgm:pt modelId="{D5F76055-8E22-450A-BB87-0DDC2B20F7B8}" type="sibTrans" cxnId="{56970623-6B69-4B59-B1E1-C0784DEACF6B}">
      <dgm:prSet/>
      <dgm:spPr/>
      <dgm:t>
        <a:bodyPr/>
        <a:lstStyle/>
        <a:p>
          <a:endParaRPr lang="en-US" sz="1800"/>
        </a:p>
      </dgm:t>
    </dgm:pt>
    <dgm:pt modelId="{6660F718-3E31-472D-A9E8-1FC5E718250F}">
      <dgm:prSet phldrT="[Text]" custT="1"/>
      <dgm:spPr/>
      <dgm:t>
        <a:bodyPr/>
        <a:lstStyle/>
        <a:p>
          <a:r>
            <a:rPr lang="en-US" sz="1800" b="1" dirty="0"/>
            <a:t>Funds for School Nutrition Garden</a:t>
          </a:r>
        </a:p>
      </dgm:t>
    </dgm:pt>
    <dgm:pt modelId="{DAFC5BAE-7271-440A-858D-02E8C7A8802E}" type="parTrans" cxnId="{432A3363-A971-4957-9142-E380DCC8F065}">
      <dgm:prSet/>
      <dgm:spPr/>
      <dgm:t>
        <a:bodyPr/>
        <a:lstStyle/>
        <a:p>
          <a:endParaRPr lang="en-US" sz="1800"/>
        </a:p>
      </dgm:t>
    </dgm:pt>
    <dgm:pt modelId="{337D54D5-CECB-47E0-B43D-52CE4C08B00B}" type="sibTrans" cxnId="{432A3363-A971-4957-9142-E380DCC8F065}">
      <dgm:prSet/>
      <dgm:spPr/>
      <dgm:t>
        <a:bodyPr/>
        <a:lstStyle/>
        <a:p>
          <a:endParaRPr lang="en-US" sz="1800"/>
        </a:p>
      </dgm:t>
    </dgm:pt>
    <dgm:pt modelId="{F4021611-4149-4CF3-95CC-7EFEC967DF55}">
      <dgm:prSet phldrT="[Text]" custT="1"/>
      <dgm:spPr/>
      <dgm:t>
        <a:bodyPr/>
        <a:lstStyle/>
        <a:p>
          <a:r>
            <a:rPr lang="en-IN" sz="1600" dirty="0" err="1"/>
            <a:t>Krishi</a:t>
          </a:r>
          <a:r>
            <a:rPr lang="en-IN" sz="1600" dirty="0"/>
            <a:t>  </a:t>
          </a:r>
          <a:r>
            <a:rPr lang="en-IN" sz="1600" dirty="0" err="1"/>
            <a:t>Vigyan</a:t>
          </a:r>
          <a:r>
            <a:rPr lang="en-IN" sz="1600" dirty="0"/>
            <a:t> </a:t>
          </a:r>
          <a:r>
            <a:rPr lang="en-IN" sz="1600" dirty="0" err="1"/>
            <a:t>Kendras</a:t>
          </a:r>
          <a:r>
            <a:rPr lang="en-IN" sz="1600" dirty="0"/>
            <a:t>, Department of Agriculture/Horticulture, Food &amp; Nutrition Board, State Agriculture Universities etc.</a:t>
          </a:r>
          <a:endParaRPr lang="en-US" sz="1600" dirty="0"/>
        </a:p>
      </dgm:t>
    </dgm:pt>
    <dgm:pt modelId="{47CDBF5B-D617-4F3E-9974-03E2E05C85CD}" type="parTrans" cxnId="{D9819BA8-1DC7-4DEE-81C0-C5FBC7DA094B}">
      <dgm:prSet/>
      <dgm:spPr/>
      <dgm:t>
        <a:bodyPr/>
        <a:lstStyle/>
        <a:p>
          <a:endParaRPr lang="en-US" sz="1800"/>
        </a:p>
      </dgm:t>
    </dgm:pt>
    <dgm:pt modelId="{4DFB0187-17E0-4328-BD9A-E6D8895CC528}" type="sibTrans" cxnId="{D9819BA8-1DC7-4DEE-81C0-C5FBC7DA094B}">
      <dgm:prSet/>
      <dgm:spPr/>
      <dgm:t>
        <a:bodyPr/>
        <a:lstStyle/>
        <a:p>
          <a:endParaRPr lang="en-US" sz="1800"/>
        </a:p>
      </dgm:t>
    </dgm:pt>
    <dgm:pt modelId="{5EE4D596-9ED4-472C-8E16-C32F0E1185D2}">
      <dgm:prSet custT="1"/>
      <dgm:spPr>
        <a:solidFill>
          <a:srgbClr val="A7E9F9"/>
        </a:solidFill>
      </dgm:spPr>
      <dgm:t>
        <a:bodyPr/>
        <a:lstStyle/>
        <a:p>
          <a:r>
            <a:rPr lang="en-US" sz="1800" b="1" dirty="0"/>
            <a:t>School Nutrition Garden</a:t>
          </a:r>
        </a:p>
      </dgm:t>
    </dgm:pt>
    <dgm:pt modelId="{7E3E228B-D073-4464-BE97-0F227113CCD7}" type="parTrans" cxnId="{7E1E29D4-77CA-4DA8-A562-3A57CCE99221}">
      <dgm:prSet/>
      <dgm:spPr/>
      <dgm:t>
        <a:bodyPr/>
        <a:lstStyle/>
        <a:p>
          <a:endParaRPr lang="en-US" sz="1800"/>
        </a:p>
      </dgm:t>
    </dgm:pt>
    <dgm:pt modelId="{BB31B796-408A-4217-BB1E-8DC68B16F49F}" type="sibTrans" cxnId="{7E1E29D4-77CA-4DA8-A562-3A57CCE99221}">
      <dgm:prSet/>
      <dgm:spPr/>
      <dgm:t>
        <a:bodyPr/>
        <a:lstStyle/>
        <a:p>
          <a:endParaRPr lang="en-US" sz="1800"/>
        </a:p>
      </dgm:t>
    </dgm:pt>
    <dgm:pt modelId="{1C368E23-C205-4BDA-BDCA-2B0EC02439BA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IN" b="1" dirty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N" b="1" dirty="0"/>
            <a:t>Where School Nutrition Garden can be set up?</a:t>
          </a:r>
          <a:endParaRPr lang="en-US" dirty="0"/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dirty="0"/>
        </a:p>
      </dgm:t>
    </dgm:pt>
    <dgm:pt modelId="{44374F9F-FCDA-4840-A30D-18F91B099063}" type="parTrans" cxnId="{2C6B11C7-1FF8-4CC4-B5A3-875F9D6678AE}">
      <dgm:prSet/>
      <dgm:spPr/>
      <dgm:t>
        <a:bodyPr/>
        <a:lstStyle/>
        <a:p>
          <a:endParaRPr lang="en-US" sz="1800"/>
        </a:p>
      </dgm:t>
    </dgm:pt>
    <dgm:pt modelId="{7D47A614-A732-4708-B842-C7FB79BCB8DA}" type="sibTrans" cxnId="{2C6B11C7-1FF8-4CC4-B5A3-875F9D6678AE}">
      <dgm:prSet/>
      <dgm:spPr/>
      <dgm:t>
        <a:bodyPr/>
        <a:lstStyle/>
        <a:p>
          <a:endParaRPr lang="en-US" sz="1800"/>
        </a:p>
      </dgm:t>
    </dgm:pt>
    <dgm:pt modelId="{5158A189-202B-47C8-BE8B-6625C1D061C6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800" b="1" dirty="0"/>
            <a:t>Objectives</a:t>
          </a:r>
        </a:p>
      </dgm:t>
    </dgm:pt>
    <dgm:pt modelId="{DC5B274C-72DF-47CB-A8B3-EE5169F17E74}" type="parTrans" cxnId="{320245D4-6E01-4A19-977F-8CADAB5D6150}">
      <dgm:prSet/>
      <dgm:spPr/>
      <dgm:t>
        <a:bodyPr/>
        <a:lstStyle/>
        <a:p>
          <a:endParaRPr lang="en-US" sz="1800"/>
        </a:p>
      </dgm:t>
    </dgm:pt>
    <dgm:pt modelId="{82F16EA4-FEB9-4BC2-AAE6-89E5CB7B3C69}" type="sibTrans" cxnId="{320245D4-6E01-4A19-977F-8CADAB5D6150}">
      <dgm:prSet/>
      <dgm:spPr/>
      <dgm:t>
        <a:bodyPr/>
        <a:lstStyle/>
        <a:p>
          <a:endParaRPr lang="en-US" sz="1800"/>
        </a:p>
      </dgm:t>
    </dgm:pt>
    <dgm:pt modelId="{7F368BA0-B9A8-4A03-AA6C-464E5650579B}">
      <dgm:prSet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pPr algn="just"/>
          <a:r>
            <a:rPr lang="en-US" sz="1600" dirty="0"/>
            <a:t>SNG is a place where herbs, fruits and vegetables are grown in the school premises for use in  preparation of Mid-Day Meal.</a:t>
          </a:r>
        </a:p>
      </dgm:t>
    </dgm:pt>
    <dgm:pt modelId="{6BC022ED-225B-46A5-9F5D-DE0E655F0CEC}" type="parTrans" cxnId="{D446448D-50EC-44F5-A412-BDDA48F3A517}">
      <dgm:prSet/>
      <dgm:spPr/>
      <dgm:t>
        <a:bodyPr/>
        <a:lstStyle/>
        <a:p>
          <a:endParaRPr lang="en-US" sz="1800"/>
        </a:p>
      </dgm:t>
    </dgm:pt>
    <dgm:pt modelId="{F06CD2A3-9B40-43A8-B40F-AEF62FA5F298}" type="sibTrans" cxnId="{D446448D-50EC-44F5-A412-BDDA48F3A517}">
      <dgm:prSet/>
      <dgm:spPr/>
      <dgm:t>
        <a:bodyPr/>
        <a:lstStyle/>
        <a:p>
          <a:endParaRPr lang="en-US" sz="1800"/>
        </a:p>
      </dgm:t>
    </dgm:pt>
    <dgm:pt modelId="{A7B7BEA8-FDEA-45E1-9723-309FBE88BB68}">
      <dgm:prSet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algn="just">
            <a:lnSpc>
              <a:spcPct val="100000"/>
            </a:lnSpc>
          </a:pPr>
          <a:r>
            <a:rPr lang="en-IN" sz="1600" dirty="0"/>
            <a:t>To help address malnutrition and micro nutrient deficiencies</a:t>
          </a:r>
          <a:endParaRPr lang="en-US" sz="1600" dirty="0"/>
        </a:p>
      </dgm:t>
    </dgm:pt>
    <dgm:pt modelId="{CA3AED9F-8A8C-407C-A0D0-59BCE31D0239}" type="parTrans" cxnId="{381C0AFB-C981-4212-B502-0FA9722D4304}">
      <dgm:prSet/>
      <dgm:spPr/>
      <dgm:t>
        <a:bodyPr/>
        <a:lstStyle/>
        <a:p>
          <a:endParaRPr lang="en-US" sz="1800"/>
        </a:p>
      </dgm:t>
    </dgm:pt>
    <dgm:pt modelId="{7C87D60C-F75F-4046-B96E-F2910F965BC1}" type="sibTrans" cxnId="{381C0AFB-C981-4212-B502-0FA9722D4304}">
      <dgm:prSet/>
      <dgm:spPr/>
      <dgm:t>
        <a:bodyPr/>
        <a:lstStyle/>
        <a:p>
          <a:endParaRPr lang="en-US" sz="1800"/>
        </a:p>
      </dgm:t>
    </dgm:pt>
    <dgm:pt modelId="{81854573-89CB-4170-B68F-1A91781F1A7F}">
      <dgm:prSet custT="1"/>
      <dgm:spPr/>
      <dgm:t>
        <a:bodyPr/>
        <a:lstStyle/>
        <a:p>
          <a:r>
            <a:rPr lang="en-US" sz="1800" b="1" dirty="0"/>
            <a:t>What part of plants can be eaten</a:t>
          </a:r>
        </a:p>
      </dgm:t>
    </dgm:pt>
    <dgm:pt modelId="{CA4F1C09-8CDA-4947-B5D2-121BA1B744A5}" type="parTrans" cxnId="{17D2697F-9754-4632-B27A-703CB3499DEB}">
      <dgm:prSet/>
      <dgm:spPr/>
      <dgm:t>
        <a:bodyPr/>
        <a:lstStyle/>
        <a:p>
          <a:endParaRPr lang="en-US"/>
        </a:p>
      </dgm:t>
    </dgm:pt>
    <dgm:pt modelId="{0FD5F004-5171-43F8-9A8B-B9E030D1E363}" type="sibTrans" cxnId="{17D2697F-9754-4632-B27A-703CB3499DEB}">
      <dgm:prSet/>
      <dgm:spPr/>
      <dgm:t>
        <a:bodyPr/>
        <a:lstStyle/>
        <a:p>
          <a:endParaRPr lang="en-US"/>
        </a:p>
      </dgm:t>
    </dgm:pt>
    <dgm:pt modelId="{8E1B6D78-C2BF-4B11-9F93-C5E161323905}">
      <dgm:prSet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algn="just"/>
          <a:r>
            <a:rPr lang="en-IN" sz="1600" dirty="0"/>
            <a:t>Plants may also be grown in small containers, cans, jars, discarded earthen pots, wooden </a:t>
          </a:r>
          <a:r>
            <a:rPr lang="en-IN" sz="1600" dirty="0" err="1"/>
            <a:t>peti</a:t>
          </a:r>
          <a:r>
            <a:rPr lang="en-IN" sz="1600" dirty="0"/>
            <a:t>, ceramic sinks, food tins, and </a:t>
          </a:r>
          <a:r>
            <a:rPr lang="en-IN" sz="1600" dirty="0" err="1"/>
            <a:t>atta</a:t>
          </a:r>
          <a:r>
            <a:rPr lang="en-IN" sz="1600" dirty="0"/>
            <a:t> bags etc, where land is not available. </a:t>
          </a:r>
          <a:endParaRPr lang="en-US" sz="1600" dirty="0"/>
        </a:p>
      </dgm:t>
    </dgm:pt>
    <dgm:pt modelId="{353D4F73-A9B7-47CB-A2C8-C38683C419DB}" type="sibTrans" cxnId="{D41D0BD0-7CEB-499D-8047-0BED7294FC0F}">
      <dgm:prSet/>
      <dgm:spPr/>
      <dgm:t>
        <a:bodyPr/>
        <a:lstStyle/>
        <a:p>
          <a:endParaRPr lang="en-US"/>
        </a:p>
      </dgm:t>
    </dgm:pt>
    <dgm:pt modelId="{6B420AAA-5A92-4C52-8F4B-032BA98E3E28}" type="parTrans" cxnId="{D41D0BD0-7CEB-499D-8047-0BED7294FC0F}">
      <dgm:prSet/>
      <dgm:spPr/>
      <dgm:t>
        <a:bodyPr/>
        <a:lstStyle/>
        <a:p>
          <a:endParaRPr lang="en-US"/>
        </a:p>
      </dgm:t>
    </dgm:pt>
    <dgm:pt modelId="{1D616D02-800C-48F9-B8C0-FAFDCD089647}">
      <dgm:prSet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pPr algn="just"/>
          <a:r>
            <a:rPr lang="en-US" sz="1600" dirty="0"/>
            <a:t>Large piece of land is not required even roof tops can be used for growing vegetable/fruits in containers.</a:t>
          </a:r>
        </a:p>
      </dgm:t>
    </dgm:pt>
    <dgm:pt modelId="{E77CA464-9BBB-446B-A0ED-A26CE97BFF9A}" type="sibTrans" cxnId="{0F85A321-34EF-412C-88AF-C6B1EDE74155}">
      <dgm:prSet/>
      <dgm:spPr/>
      <dgm:t>
        <a:bodyPr/>
        <a:lstStyle/>
        <a:p>
          <a:endParaRPr lang="en-US" sz="1800"/>
        </a:p>
      </dgm:t>
    </dgm:pt>
    <dgm:pt modelId="{BAF93F53-D2D6-40EC-BE8B-EEB21A4D36D4}" type="parTrans" cxnId="{0F85A321-34EF-412C-88AF-C6B1EDE74155}">
      <dgm:prSet/>
      <dgm:spPr/>
      <dgm:t>
        <a:bodyPr/>
        <a:lstStyle/>
        <a:p>
          <a:endParaRPr lang="en-US" sz="1800"/>
        </a:p>
      </dgm:t>
    </dgm:pt>
    <dgm:pt modelId="{7E042D98-755D-4E07-98EE-DD94B2BEFAEB}">
      <dgm:prSet custT="1"/>
      <dgm:spPr>
        <a:gradFill flip="none" rotWithShape="0">
          <a:gsLst>
            <a:gs pos="0">
              <a:schemeClr val="accent4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4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4">
                <a:lumMod val="60000"/>
                <a:lumOff val="40000"/>
                <a:tint val="23500"/>
                <a:satMod val="160000"/>
              </a:schemeClr>
            </a:gs>
          </a:gsLst>
          <a:lin ang="8100000" scaled="1"/>
          <a:tileRect/>
        </a:gradFill>
      </dgm:spPr>
      <dgm:t>
        <a:bodyPr/>
        <a:lstStyle/>
        <a:p>
          <a:r>
            <a:rPr lang="en-IN" sz="1600" dirty="0"/>
            <a:t>The leaves, fruits/vegetables and stems of some plants like bottle gourd (</a:t>
          </a:r>
          <a:r>
            <a:rPr lang="en-IN" sz="1600" dirty="0" err="1"/>
            <a:t>lauki</a:t>
          </a:r>
          <a:r>
            <a:rPr lang="en-IN" sz="1600" dirty="0"/>
            <a:t>), pumpkin (</a:t>
          </a:r>
          <a:r>
            <a:rPr lang="en-IN" sz="1600" dirty="0" err="1"/>
            <a:t>kaddu</a:t>
          </a:r>
          <a:r>
            <a:rPr lang="en-IN" sz="1600" dirty="0"/>
            <a:t>) etc can be consumed</a:t>
          </a:r>
          <a:endParaRPr lang="en-US" sz="1600" dirty="0"/>
        </a:p>
      </dgm:t>
    </dgm:pt>
    <dgm:pt modelId="{9877A373-E778-4817-A010-CBC1059189E0}" type="parTrans" cxnId="{F9265F9D-2EDB-4AB9-A8C7-8929A57AB702}">
      <dgm:prSet/>
      <dgm:spPr/>
      <dgm:t>
        <a:bodyPr/>
        <a:lstStyle/>
        <a:p>
          <a:endParaRPr lang="en-US"/>
        </a:p>
      </dgm:t>
    </dgm:pt>
    <dgm:pt modelId="{4362503C-461A-40EE-A534-467F96B18C41}" type="sibTrans" cxnId="{F9265F9D-2EDB-4AB9-A8C7-8929A57AB702}">
      <dgm:prSet/>
      <dgm:spPr/>
      <dgm:t>
        <a:bodyPr/>
        <a:lstStyle/>
        <a:p>
          <a:endParaRPr lang="en-US"/>
        </a:p>
      </dgm:t>
    </dgm:pt>
    <dgm:pt modelId="{E4BE0BE4-3CB3-4F1F-ABB9-9A9FF55CB439}">
      <dgm:prSet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n-IN" sz="1600" dirty="0"/>
            <a:t>To give children first-hand experience with nature and gardening. </a:t>
          </a:r>
          <a:endParaRPr lang="en-US" sz="1600" dirty="0"/>
        </a:p>
      </dgm:t>
    </dgm:pt>
    <dgm:pt modelId="{EEE4F0CE-BADB-42F0-B80B-F635BD6FD1CB}" type="parTrans" cxnId="{D01223D8-8B3C-42C9-BB7C-2C39782DD326}">
      <dgm:prSet/>
      <dgm:spPr/>
      <dgm:t>
        <a:bodyPr/>
        <a:lstStyle/>
        <a:p>
          <a:endParaRPr lang="en-US"/>
        </a:p>
      </dgm:t>
    </dgm:pt>
    <dgm:pt modelId="{9A9DA8CD-CF69-431A-9A88-A1920AACE6C6}" type="sibTrans" cxnId="{D01223D8-8B3C-42C9-BB7C-2C39782DD326}">
      <dgm:prSet/>
      <dgm:spPr/>
      <dgm:t>
        <a:bodyPr/>
        <a:lstStyle/>
        <a:p>
          <a:endParaRPr lang="en-US"/>
        </a:p>
      </dgm:t>
    </dgm:pt>
    <dgm:pt modelId="{00405C89-0C79-4E98-9EF8-1CE5C01EFC58}" type="pres">
      <dgm:prSet presAssocID="{16ED46F1-8A61-49B2-8F34-729040D0F741}" presName="Name0" presStyleCnt="0">
        <dgm:presLayoutVars>
          <dgm:dir/>
          <dgm:animLvl val="lvl"/>
          <dgm:resizeHandles val="exact"/>
        </dgm:presLayoutVars>
      </dgm:prSet>
      <dgm:spPr/>
    </dgm:pt>
    <dgm:pt modelId="{852B557A-E646-40A1-89F7-C47CED9725CC}" type="pres">
      <dgm:prSet presAssocID="{5EE4D596-9ED4-472C-8E16-C32F0E1185D2}" presName="linNode" presStyleCnt="0"/>
      <dgm:spPr/>
    </dgm:pt>
    <dgm:pt modelId="{D95089AA-EACC-4A6D-8332-0E68B108F8DC}" type="pres">
      <dgm:prSet presAssocID="{5EE4D596-9ED4-472C-8E16-C32F0E1185D2}" presName="parentText" presStyleLbl="node1" presStyleIdx="0" presStyleCnt="6" custScaleX="76327" custScaleY="140389" custLinFactNeighborX="-7791" custLinFactNeighborY="3325">
        <dgm:presLayoutVars>
          <dgm:chMax val="1"/>
          <dgm:bulletEnabled val="1"/>
        </dgm:presLayoutVars>
      </dgm:prSet>
      <dgm:spPr/>
    </dgm:pt>
    <dgm:pt modelId="{944E1ECD-3A86-4042-932B-27C0349CD91B}" type="pres">
      <dgm:prSet presAssocID="{5EE4D596-9ED4-472C-8E16-C32F0E1185D2}" presName="descendantText" presStyleLbl="alignAccFollowNode1" presStyleIdx="0" presStyleCnt="5" custScaleX="112681" custScaleY="166991" custLinFactNeighborX="836" custLinFactNeighborY="-33746">
        <dgm:presLayoutVars>
          <dgm:bulletEnabled val="1"/>
        </dgm:presLayoutVars>
      </dgm:prSet>
      <dgm:spPr/>
    </dgm:pt>
    <dgm:pt modelId="{FAD045EF-3C09-4B63-AC91-DE69E4E25012}" type="pres">
      <dgm:prSet presAssocID="{BB31B796-408A-4217-BB1E-8DC68B16F49F}" presName="sp" presStyleCnt="0"/>
      <dgm:spPr/>
    </dgm:pt>
    <dgm:pt modelId="{F9EEA38A-2E46-441B-855E-990AED148710}" type="pres">
      <dgm:prSet presAssocID="{5158A189-202B-47C8-BE8B-6625C1D061C6}" presName="linNode" presStyleCnt="0"/>
      <dgm:spPr/>
    </dgm:pt>
    <dgm:pt modelId="{E4C69CEA-D2B4-4245-81CC-6244868797AD}" type="pres">
      <dgm:prSet presAssocID="{5158A189-202B-47C8-BE8B-6625C1D061C6}" presName="parentText" presStyleLbl="node1" presStyleIdx="1" presStyleCnt="6" custScaleX="76327" custScaleY="180146" custLinFactNeighborX="-2143" custLinFactNeighborY="3101">
        <dgm:presLayoutVars>
          <dgm:chMax val="1"/>
          <dgm:bulletEnabled val="1"/>
        </dgm:presLayoutVars>
      </dgm:prSet>
      <dgm:spPr/>
    </dgm:pt>
    <dgm:pt modelId="{AAC8AD6C-5EFA-453F-AD8D-42F85762E8D5}" type="pres">
      <dgm:prSet presAssocID="{5158A189-202B-47C8-BE8B-6625C1D061C6}" presName="descendantText" presStyleLbl="alignAccFollowNode1" presStyleIdx="1" presStyleCnt="5" custScaleX="112681" custScaleY="199187" custLinFactNeighborX="64940" custLinFactNeighborY="-10007">
        <dgm:presLayoutVars>
          <dgm:bulletEnabled val="1"/>
        </dgm:presLayoutVars>
      </dgm:prSet>
      <dgm:spPr/>
    </dgm:pt>
    <dgm:pt modelId="{904BA450-6ABD-422F-B04E-C1370E3F9358}" type="pres">
      <dgm:prSet presAssocID="{82F16EA4-FEB9-4BC2-AAE6-89E5CB7B3C69}" presName="sp" presStyleCnt="0"/>
      <dgm:spPr/>
    </dgm:pt>
    <dgm:pt modelId="{C226A346-1727-49CC-8162-2192D69EEE30}" type="pres">
      <dgm:prSet presAssocID="{1C368E23-C205-4BDA-BDCA-2B0EC02439BA}" presName="linNode" presStyleCnt="0"/>
      <dgm:spPr/>
    </dgm:pt>
    <dgm:pt modelId="{02A5CEB2-C911-45CA-B46C-B7A80E9CDE78}" type="pres">
      <dgm:prSet presAssocID="{1C368E23-C205-4BDA-BDCA-2B0EC02439BA}" presName="parentText" presStyleLbl="node1" presStyleIdx="2" presStyleCnt="6" custScaleX="76327" custScaleY="257432" custLinFactNeighborX="-2151" custLinFactNeighborY="-2781">
        <dgm:presLayoutVars>
          <dgm:chMax val="1"/>
          <dgm:bulletEnabled val="1"/>
        </dgm:presLayoutVars>
      </dgm:prSet>
      <dgm:spPr/>
    </dgm:pt>
    <dgm:pt modelId="{473C8F4B-602D-44C7-A5EF-0EB298883D66}" type="pres">
      <dgm:prSet presAssocID="{1C368E23-C205-4BDA-BDCA-2B0EC02439BA}" presName="descendantText" presStyleLbl="alignAccFollowNode1" presStyleIdx="2" presStyleCnt="5" custScaleX="114049" custScaleY="371098" custLinFactNeighborX="30" custLinFactNeighborY="-22951">
        <dgm:presLayoutVars>
          <dgm:bulletEnabled val="1"/>
        </dgm:presLayoutVars>
      </dgm:prSet>
      <dgm:spPr/>
    </dgm:pt>
    <dgm:pt modelId="{3FB74CA0-16D7-44DB-80E8-1D328AF4305E}" type="pres">
      <dgm:prSet presAssocID="{7D47A614-A732-4708-B842-C7FB79BCB8DA}" presName="sp" presStyleCnt="0"/>
      <dgm:spPr/>
    </dgm:pt>
    <dgm:pt modelId="{5B0B3D2A-6053-463E-95DD-EBD44DE2000E}" type="pres">
      <dgm:prSet presAssocID="{81854573-89CB-4170-B68F-1A91781F1A7F}" presName="linNode" presStyleCnt="0"/>
      <dgm:spPr/>
    </dgm:pt>
    <dgm:pt modelId="{7F431969-69E9-43B6-9568-B99B3B900103}" type="pres">
      <dgm:prSet presAssocID="{81854573-89CB-4170-B68F-1A91781F1A7F}" presName="parentText" presStyleLbl="node1" presStyleIdx="3" presStyleCnt="6" custScaleX="75098" custScaleY="240396" custLinFactNeighborX="-3810" custLinFactNeighborY="6338">
        <dgm:presLayoutVars>
          <dgm:chMax val="1"/>
          <dgm:bulletEnabled val="1"/>
        </dgm:presLayoutVars>
      </dgm:prSet>
      <dgm:spPr/>
    </dgm:pt>
    <dgm:pt modelId="{F2D02083-C095-46B6-8336-86DFA019FA15}" type="pres">
      <dgm:prSet presAssocID="{0FD5F004-5171-43F8-9A8B-B9E030D1E363}" presName="sp" presStyleCnt="0"/>
      <dgm:spPr/>
    </dgm:pt>
    <dgm:pt modelId="{11B12FA9-7BD2-4B6E-AECC-2C495D4AD7C2}" type="pres">
      <dgm:prSet presAssocID="{4AD4B199-2F00-44E1-AD21-63BEDCC87BA4}" presName="linNode" presStyleCnt="0"/>
      <dgm:spPr/>
    </dgm:pt>
    <dgm:pt modelId="{1CAFD841-D32E-4B21-BB53-A52E5BA75F8C}" type="pres">
      <dgm:prSet presAssocID="{4AD4B199-2F00-44E1-AD21-63BEDCC87BA4}" presName="parentText" presStyleLbl="node1" presStyleIdx="4" presStyleCnt="6" custScaleX="75817" custScaleY="225131" custLinFactNeighborX="-2156" custLinFactNeighborY="-5837">
        <dgm:presLayoutVars>
          <dgm:chMax val="1"/>
          <dgm:bulletEnabled val="1"/>
        </dgm:presLayoutVars>
      </dgm:prSet>
      <dgm:spPr/>
    </dgm:pt>
    <dgm:pt modelId="{EAD9F6A1-B048-417B-ADD5-10E34845BDC3}" type="pres">
      <dgm:prSet presAssocID="{4AD4B199-2F00-44E1-AD21-63BEDCC87BA4}" presName="descendantText" presStyleLbl="alignAccFollowNode1" presStyleIdx="3" presStyleCnt="5" custScaleX="113038" custScaleY="349168" custLinFactY="-100000" custLinFactNeighborX="4922" custLinFactNeighborY="-197399">
        <dgm:presLayoutVars>
          <dgm:bulletEnabled val="1"/>
        </dgm:presLayoutVars>
      </dgm:prSet>
      <dgm:spPr/>
    </dgm:pt>
    <dgm:pt modelId="{CA87CA31-3014-43ED-AE5B-A4723D7DF449}" type="pres">
      <dgm:prSet presAssocID="{EFADF196-5BC0-43E0-90A8-7638C8C384A0}" presName="sp" presStyleCnt="0"/>
      <dgm:spPr/>
    </dgm:pt>
    <dgm:pt modelId="{80B79A40-9C57-4923-8E53-41CAD816483B}" type="pres">
      <dgm:prSet presAssocID="{6660F718-3E31-472D-A9E8-1FC5E718250F}" presName="linNode" presStyleCnt="0"/>
      <dgm:spPr/>
    </dgm:pt>
    <dgm:pt modelId="{28F709A0-81CF-49E5-AC89-9D7CDAD1FA2F}" type="pres">
      <dgm:prSet presAssocID="{6660F718-3E31-472D-A9E8-1FC5E718250F}" presName="parentText" presStyleLbl="node1" presStyleIdx="5" presStyleCnt="6" custScaleX="76327" custScaleY="230599" custLinFactNeighborX="-7791">
        <dgm:presLayoutVars>
          <dgm:chMax val="1"/>
          <dgm:bulletEnabled val="1"/>
        </dgm:presLayoutVars>
      </dgm:prSet>
      <dgm:spPr/>
    </dgm:pt>
    <dgm:pt modelId="{EA752DB1-D6A1-4D83-8114-1223FE357855}" type="pres">
      <dgm:prSet presAssocID="{6660F718-3E31-472D-A9E8-1FC5E718250F}" presName="descendantText" presStyleLbl="alignAccFollowNode1" presStyleIdx="4" presStyleCnt="5" custScaleX="112681" custScaleY="207726" custLinFactY="-140072" custLinFactNeighborX="1371" custLinFactNeighborY="-200000">
        <dgm:presLayoutVars>
          <dgm:bulletEnabled val="1"/>
        </dgm:presLayoutVars>
      </dgm:prSet>
      <dgm:spPr/>
    </dgm:pt>
  </dgm:ptLst>
  <dgm:cxnLst>
    <dgm:cxn modelId="{1D379307-847D-4504-8C4D-0E1C798389CD}" type="presOf" srcId="{7F368BA0-B9A8-4A03-AA6C-464E5650579B}" destId="{944E1ECD-3A86-4042-932B-27C0349CD91B}" srcOrd="0" destOrd="0" presId="urn:microsoft.com/office/officeart/2005/8/layout/vList5"/>
    <dgm:cxn modelId="{DF3C261A-B369-4FF2-89BD-A770AC414A75}" type="presOf" srcId="{4AD4B199-2F00-44E1-AD21-63BEDCC87BA4}" destId="{1CAFD841-D32E-4B21-BB53-A52E5BA75F8C}" srcOrd="0" destOrd="0" presId="urn:microsoft.com/office/officeart/2005/8/layout/vList5"/>
    <dgm:cxn modelId="{3F276C1F-7286-44B5-AE0F-9F53CE50BC6C}" type="presOf" srcId="{5158A189-202B-47C8-BE8B-6625C1D061C6}" destId="{E4C69CEA-D2B4-4245-81CC-6244868797AD}" srcOrd="0" destOrd="0" presId="urn:microsoft.com/office/officeart/2005/8/layout/vList5"/>
    <dgm:cxn modelId="{0F85A321-34EF-412C-88AF-C6B1EDE74155}" srcId="{1C368E23-C205-4BDA-BDCA-2B0EC02439BA}" destId="{1D616D02-800C-48F9-B8C0-FAFDCD089647}" srcOrd="0" destOrd="0" parTransId="{BAF93F53-D2D6-40EC-BE8B-EEB21A4D36D4}" sibTransId="{E77CA464-9BBB-446B-A0ED-A26CE97BFF9A}"/>
    <dgm:cxn modelId="{56970623-6B69-4B59-B1E1-C0784DEACF6B}" srcId="{4AD4B199-2F00-44E1-AD21-63BEDCC87BA4}" destId="{0AC3ED6E-AADD-4885-9FEF-15636B916EBF}" srcOrd="0" destOrd="0" parTransId="{56B6FACF-C700-44EB-B32E-9F6ECF9BA158}" sibTransId="{D5F76055-8E22-450A-BB87-0DDC2B20F7B8}"/>
    <dgm:cxn modelId="{4F71463C-EAC9-4AF2-8DC1-EE70CF9B3982}" type="presOf" srcId="{16ED46F1-8A61-49B2-8F34-729040D0F741}" destId="{00405C89-0C79-4E98-9EF8-1CE5C01EFC58}" srcOrd="0" destOrd="0" presId="urn:microsoft.com/office/officeart/2005/8/layout/vList5"/>
    <dgm:cxn modelId="{432A3363-A971-4957-9142-E380DCC8F065}" srcId="{16ED46F1-8A61-49B2-8F34-729040D0F741}" destId="{6660F718-3E31-472D-A9E8-1FC5E718250F}" srcOrd="5" destOrd="0" parTransId="{DAFC5BAE-7271-440A-858D-02E8C7A8802E}" sibTransId="{337D54D5-CECB-47E0-B43D-52CE4C08B00B}"/>
    <dgm:cxn modelId="{B1B07A45-0062-43D7-AA8F-FA522AE8478A}" type="presOf" srcId="{1C368E23-C205-4BDA-BDCA-2B0EC02439BA}" destId="{02A5CEB2-C911-45CA-B46C-B7A80E9CDE78}" srcOrd="0" destOrd="0" presId="urn:microsoft.com/office/officeart/2005/8/layout/vList5"/>
    <dgm:cxn modelId="{0D035D47-AB82-409C-8FD8-A2020964BFFA}" type="presOf" srcId="{1D616D02-800C-48F9-B8C0-FAFDCD089647}" destId="{473C8F4B-602D-44C7-A5EF-0EB298883D66}" srcOrd="0" destOrd="0" presId="urn:microsoft.com/office/officeart/2005/8/layout/vList5"/>
    <dgm:cxn modelId="{764A704A-7B0E-4BF5-B1E7-833BB37D5874}" srcId="{16ED46F1-8A61-49B2-8F34-729040D0F741}" destId="{4AD4B199-2F00-44E1-AD21-63BEDCC87BA4}" srcOrd="4" destOrd="0" parTransId="{85D2605A-6FC0-4097-8A49-67D88C5182AB}" sibTransId="{EFADF196-5BC0-43E0-90A8-7638C8C384A0}"/>
    <dgm:cxn modelId="{3F77406D-074D-429E-8F18-A17159F60E1C}" type="presOf" srcId="{E4BE0BE4-3CB3-4F1F-ABB9-9A9FF55CB439}" destId="{AAC8AD6C-5EFA-453F-AD8D-42F85762E8D5}" srcOrd="0" destOrd="1" presId="urn:microsoft.com/office/officeart/2005/8/layout/vList5"/>
    <dgm:cxn modelId="{17D2697F-9754-4632-B27A-703CB3499DEB}" srcId="{16ED46F1-8A61-49B2-8F34-729040D0F741}" destId="{81854573-89CB-4170-B68F-1A91781F1A7F}" srcOrd="3" destOrd="0" parTransId="{CA4F1C09-8CDA-4947-B5D2-121BA1B744A5}" sibTransId="{0FD5F004-5171-43F8-9A8B-B9E030D1E363}"/>
    <dgm:cxn modelId="{D446448D-50EC-44F5-A412-BDDA48F3A517}" srcId="{5EE4D596-9ED4-472C-8E16-C32F0E1185D2}" destId="{7F368BA0-B9A8-4A03-AA6C-464E5650579B}" srcOrd="0" destOrd="0" parTransId="{6BC022ED-225B-46A5-9F5D-DE0E655F0CEC}" sibTransId="{F06CD2A3-9B40-43A8-B40F-AEF62FA5F298}"/>
    <dgm:cxn modelId="{59B22B95-9810-46C0-B35D-1D94833E662F}" type="presOf" srcId="{81854573-89CB-4170-B68F-1A91781F1A7F}" destId="{7F431969-69E9-43B6-9568-B99B3B900103}" srcOrd="0" destOrd="0" presId="urn:microsoft.com/office/officeart/2005/8/layout/vList5"/>
    <dgm:cxn modelId="{F9265F9D-2EDB-4AB9-A8C7-8929A57AB702}" srcId="{4AD4B199-2F00-44E1-AD21-63BEDCC87BA4}" destId="{7E042D98-755D-4E07-98EE-DD94B2BEFAEB}" srcOrd="1" destOrd="0" parTransId="{9877A373-E778-4817-A010-CBC1059189E0}" sibTransId="{4362503C-461A-40EE-A534-467F96B18C41}"/>
    <dgm:cxn modelId="{E8ED299F-2B49-462C-BA86-FB9FB556A10F}" type="presOf" srcId="{7E042D98-755D-4E07-98EE-DD94B2BEFAEB}" destId="{EAD9F6A1-B048-417B-ADD5-10E34845BDC3}" srcOrd="0" destOrd="1" presId="urn:microsoft.com/office/officeart/2005/8/layout/vList5"/>
    <dgm:cxn modelId="{CF97EBA3-46BF-44CE-9AEB-AC7FA59605FD}" type="presOf" srcId="{0AC3ED6E-AADD-4885-9FEF-15636B916EBF}" destId="{EAD9F6A1-B048-417B-ADD5-10E34845BDC3}" srcOrd="0" destOrd="0" presId="urn:microsoft.com/office/officeart/2005/8/layout/vList5"/>
    <dgm:cxn modelId="{D9819BA8-1DC7-4DEE-81C0-C5FBC7DA094B}" srcId="{6660F718-3E31-472D-A9E8-1FC5E718250F}" destId="{F4021611-4149-4CF3-95CC-7EFEC967DF55}" srcOrd="0" destOrd="0" parTransId="{47CDBF5B-D617-4F3E-9974-03E2E05C85CD}" sibTransId="{4DFB0187-17E0-4328-BD9A-E6D8895CC528}"/>
    <dgm:cxn modelId="{A709B7BB-CF5A-4082-A732-563ECB99878A}" type="presOf" srcId="{6660F718-3E31-472D-A9E8-1FC5E718250F}" destId="{28F709A0-81CF-49E5-AC89-9D7CDAD1FA2F}" srcOrd="0" destOrd="0" presId="urn:microsoft.com/office/officeart/2005/8/layout/vList5"/>
    <dgm:cxn modelId="{3901BFC6-344E-43A4-BAB0-43A896935751}" type="presOf" srcId="{F4021611-4149-4CF3-95CC-7EFEC967DF55}" destId="{EA752DB1-D6A1-4D83-8114-1223FE357855}" srcOrd="0" destOrd="0" presId="urn:microsoft.com/office/officeart/2005/8/layout/vList5"/>
    <dgm:cxn modelId="{2C6B11C7-1FF8-4CC4-B5A3-875F9D6678AE}" srcId="{16ED46F1-8A61-49B2-8F34-729040D0F741}" destId="{1C368E23-C205-4BDA-BDCA-2B0EC02439BA}" srcOrd="2" destOrd="0" parTransId="{44374F9F-FCDA-4840-A30D-18F91B099063}" sibTransId="{7D47A614-A732-4708-B842-C7FB79BCB8DA}"/>
    <dgm:cxn modelId="{98BB58CA-63B9-4ABC-B17F-08BC3076ACC0}" type="presOf" srcId="{8E1B6D78-C2BF-4B11-9F93-C5E161323905}" destId="{473C8F4B-602D-44C7-A5EF-0EB298883D66}" srcOrd="0" destOrd="1" presId="urn:microsoft.com/office/officeart/2005/8/layout/vList5"/>
    <dgm:cxn modelId="{D41D0BD0-7CEB-499D-8047-0BED7294FC0F}" srcId="{1C368E23-C205-4BDA-BDCA-2B0EC02439BA}" destId="{8E1B6D78-C2BF-4B11-9F93-C5E161323905}" srcOrd="1" destOrd="0" parTransId="{6B420AAA-5A92-4C52-8F4B-032BA98E3E28}" sibTransId="{353D4F73-A9B7-47CB-A2C8-C38683C419DB}"/>
    <dgm:cxn modelId="{7E1E29D4-77CA-4DA8-A562-3A57CCE99221}" srcId="{16ED46F1-8A61-49B2-8F34-729040D0F741}" destId="{5EE4D596-9ED4-472C-8E16-C32F0E1185D2}" srcOrd="0" destOrd="0" parTransId="{7E3E228B-D073-4464-BE97-0F227113CCD7}" sibTransId="{BB31B796-408A-4217-BB1E-8DC68B16F49F}"/>
    <dgm:cxn modelId="{320245D4-6E01-4A19-977F-8CADAB5D6150}" srcId="{16ED46F1-8A61-49B2-8F34-729040D0F741}" destId="{5158A189-202B-47C8-BE8B-6625C1D061C6}" srcOrd="1" destOrd="0" parTransId="{DC5B274C-72DF-47CB-A8B3-EE5169F17E74}" sibTransId="{82F16EA4-FEB9-4BC2-AAE6-89E5CB7B3C69}"/>
    <dgm:cxn modelId="{D01223D8-8B3C-42C9-BB7C-2C39782DD326}" srcId="{5158A189-202B-47C8-BE8B-6625C1D061C6}" destId="{E4BE0BE4-3CB3-4F1F-ABB9-9A9FF55CB439}" srcOrd="1" destOrd="0" parTransId="{EEE4F0CE-BADB-42F0-B80B-F635BD6FD1CB}" sibTransId="{9A9DA8CD-CF69-431A-9A88-A1920AACE6C6}"/>
    <dgm:cxn modelId="{700324DB-DCEC-41A4-BFD3-72FAFD6E26C9}" type="presOf" srcId="{5EE4D596-9ED4-472C-8E16-C32F0E1185D2}" destId="{D95089AA-EACC-4A6D-8332-0E68B108F8DC}" srcOrd="0" destOrd="0" presId="urn:microsoft.com/office/officeart/2005/8/layout/vList5"/>
    <dgm:cxn modelId="{381C0AFB-C981-4212-B502-0FA9722D4304}" srcId="{5158A189-202B-47C8-BE8B-6625C1D061C6}" destId="{A7B7BEA8-FDEA-45E1-9723-309FBE88BB68}" srcOrd="0" destOrd="0" parTransId="{CA3AED9F-8A8C-407C-A0D0-59BCE31D0239}" sibTransId="{7C87D60C-F75F-4046-B96E-F2910F965BC1}"/>
    <dgm:cxn modelId="{70D2B1FF-18EE-46B6-BCB8-F8A0B3AE82E6}" type="presOf" srcId="{A7B7BEA8-FDEA-45E1-9723-309FBE88BB68}" destId="{AAC8AD6C-5EFA-453F-AD8D-42F85762E8D5}" srcOrd="0" destOrd="0" presId="urn:microsoft.com/office/officeart/2005/8/layout/vList5"/>
    <dgm:cxn modelId="{F2BCE0F1-95E9-4926-B124-E73EBCFC01B9}" type="presParOf" srcId="{00405C89-0C79-4E98-9EF8-1CE5C01EFC58}" destId="{852B557A-E646-40A1-89F7-C47CED9725CC}" srcOrd="0" destOrd="0" presId="urn:microsoft.com/office/officeart/2005/8/layout/vList5"/>
    <dgm:cxn modelId="{9F107F07-0DB4-4D10-B504-EBCEFF499FEC}" type="presParOf" srcId="{852B557A-E646-40A1-89F7-C47CED9725CC}" destId="{D95089AA-EACC-4A6D-8332-0E68B108F8DC}" srcOrd="0" destOrd="0" presId="urn:microsoft.com/office/officeart/2005/8/layout/vList5"/>
    <dgm:cxn modelId="{E8C862AE-1906-4079-8B24-88836800BF32}" type="presParOf" srcId="{852B557A-E646-40A1-89F7-C47CED9725CC}" destId="{944E1ECD-3A86-4042-932B-27C0349CD91B}" srcOrd="1" destOrd="0" presId="urn:microsoft.com/office/officeart/2005/8/layout/vList5"/>
    <dgm:cxn modelId="{4C0DBD06-7C78-4494-A5BF-D756A3BEF79C}" type="presParOf" srcId="{00405C89-0C79-4E98-9EF8-1CE5C01EFC58}" destId="{FAD045EF-3C09-4B63-AC91-DE69E4E25012}" srcOrd="1" destOrd="0" presId="urn:microsoft.com/office/officeart/2005/8/layout/vList5"/>
    <dgm:cxn modelId="{A76087B2-5274-4648-B647-73F3D2EA7AF2}" type="presParOf" srcId="{00405C89-0C79-4E98-9EF8-1CE5C01EFC58}" destId="{F9EEA38A-2E46-441B-855E-990AED148710}" srcOrd="2" destOrd="0" presId="urn:microsoft.com/office/officeart/2005/8/layout/vList5"/>
    <dgm:cxn modelId="{913696E7-9E93-47FD-A28C-A03AC1823AFB}" type="presParOf" srcId="{F9EEA38A-2E46-441B-855E-990AED148710}" destId="{E4C69CEA-D2B4-4245-81CC-6244868797AD}" srcOrd="0" destOrd="0" presId="urn:microsoft.com/office/officeart/2005/8/layout/vList5"/>
    <dgm:cxn modelId="{78112D5D-84CC-4154-9EC4-0B0DD1830237}" type="presParOf" srcId="{F9EEA38A-2E46-441B-855E-990AED148710}" destId="{AAC8AD6C-5EFA-453F-AD8D-42F85762E8D5}" srcOrd="1" destOrd="0" presId="urn:microsoft.com/office/officeart/2005/8/layout/vList5"/>
    <dgm:cxn modelId="{86C5FAB0-22C0-42AC-B3BC-4153BE1AB357}" type="presParOf" srcId="{00405C89-0C79-4E98-9EF8-1CE5C01EFC58}" destId="{904BA450-6ABD-422F-B04E-C1370E3F9358}" srcOrd="3" destOrd="0" presId="urn:microsoft.com/office/officeart/2005/8/layout/vList5"/>
    <dgm:cxn modelId="{E1ACBC36-8AA8-4A33-B8C0-287AF961F902}" type="presParOf" srcId="{00405C89-0C79-4E98-9EF8-1CE5C01EFC58}" destId="{C226A346-1727-49CC-8162-2192D69EEE30}" srcOrd="4" destOrd="0" presId="urn:microsoft.com/office/officeart/2005/8/layout/vList5"/>
    <dgm:cxn modelId="{40F65770-3019-4FDD-B5DF-4D9A09BE8650}" type="presParOf" srcId="{C226A346-1727-49CC-8162-2192D69EEE30}" destId="{02A5CEB2-C911-45CA-B46C-B7A80E9CDE78}" srcOrd="0" destOrd="0" presId="urn:microsoft.com/office/officeart/2005/8/layout/vList5"/>
    <dgm:cxn modelId="{3D60CE90-A16C-4C20-B919-EF65F3B338A4}" type="presParOf" srcId="{C226A346-1727-49CC-8162-2192D69EEE30}" destId="{473C8F4B-602D-44C7-A5EF-0EB298883D66}" srcOrd="1" destOrd="0" presId="urn:microsoft.com/office/officeart/2005/8/layout/vList5"/>
    <dgm:cxn modelId="{2D8BA46C-0019-46DE-A993-E2117DBD5C34}" type="presParOf" srcId="{00405C89-0C79-4E98-9EF8-1CE5C01EFC58}" destId="{3FB74CA0-16D7-44DB-80E8-1D328AF4305E}" srcOrd="5" destOrd="0" presId="urn:microsoft.com/office/officeart/2005/8/layout/vList5"/>
    <dgm:cxn modelId="{02ED2FB1-09BF-49E6-AF61-6517FEE4981C}" type="presParOf" srcId="{00405C89-0C79-4E98-9EF8-1CE5C01EFC58}" destId="{5B0B3D2A-6053-463E-95DD-EBD44DE2000E}" srcOrd="6" destOrd="0" presId="urn:microsoft.com/office/officeart/2005/8/layout/vList5"/>
    <dgm:cxn modelId="{258C1ECC-234F-44A1-AE05-33637974E051}" type="presParOf" srcId="{5B0B3D2A-6053-463E-95DD-EBD44DE2000E}" destId="{7F431969-69E9-43B6-9568-B99B3B900103}" srcOrd="0" destOrd="0" presId="urn:microsoft.com/office/officeart/2005/8/layout/vList5"/>
    <dgm:cxn modelId="{99F64FFD-237C-487A-9587-2A2326C4224C}" type="presParOf" srcId="{00405C89-0C79-4E98-9EF8-1CE5C01EFC58}" destId="{F2D02083-C095-46B6-8336-86DFA019FA15}" srcOrd="7" destOrd="0" presId="urn:microsoft.com/office/officeart/2005/8/layout/vList5"/>
    <dgm:cxn modelId="{2BE2E4FE-27A1-4AE7-AE64-50FACF0689FB}" type="presParOf" srcId="{00405C89-0C79-4E98-9EF8-1CE5C01EFC58}" destId="{11B12FA9-7BD2-4B6E-AECC-2C495D4AD7C2}" srcOrd="8" destOrd="0" presId="urn:microsoft.com/office/officeart/2005/8/layout/vList5"/>
    <dgm:cxn modelId="{7B8F3A7F-5F30-48B8-968B-1A7F3A59A626}" type="presParOf" srcId="{11B12FA9-7BD2-4B6E-AECC-2C495D4AD7C2}" destId="{1CAFD841-D32E-4B21-BB53-A52E5BA75F8C}" srcOrd="0" destOrd="0" presId="urn:microsoft.com/office/officeart/2005/8/layout/vList5"/>
    <dgm:cxn modelId="{F58B2D21-9797-4D2F-A263-BE7BDC9EA93C}" type="presParOf" srcId="{11B12FA9-7BD2-4B6E-AECC-2C495D4AD7C2}" destId="{EAD9F6A1-B048-417B-ADD5-10E34845BDC3}" srcOrd="1" destOrd="0" presId="urn:microsoft.com/office/officeart/2005/8/layout/vList5"/>
    <dgm:cxn modelId="{E71E8A41-B7CA-4CB7-B71A-BCC1D6412DAD}" type="presParOf" srcId="{00405C89-0C79-4E98-9EF8-1CE5C01EFC58}" destId="{CA87CA31-3014-43ED-AE5B-A4723D7DF449}" srcOrd="9" destOrd="0" presId="urn:microsoft.com/office/officeart/2005/8/layout/vList5"/>
    <dgm:cxn modelId="{C5F6CD5D-689C-49D3-8956-2B1F3F8138F8}" type="presParOf" srcId="{00405C89-0C79-4E98-9EF8-1CE5C01EFC58}" destId="{80B79A40-9C57-4923-8E53-41CAD816483B}" srcOrd="10" destOrd="0" presId="urn:microsoft.com/office/officeart/2005/8/layout/vList5"/>
    <dgm:cxn modelId="{AD31A003-788A-4466-8AE5-8A104570F951}" type="presParOf" srcId="{80B79A40-9C57-4923-8E53-41CAD816483B}" destId="{28F709A0-81CF-49E5-AC89-9D7CDAD1FA2F}" srcOrd="0" destOrd="0" presId="urn:microsoft.com/office/officeart/2005/8/layout/vList5"/>
    <dgm:cxn modelId="{BBE8C5DF-AA4F-4584-9300-6985E6C4C1AF}" type="presParOf" srcId="{80B79A40-9C57-4923-8E53-41CAD816483B}" destId="{EA752DB1-D6A1-4D83-8114-1223FE35785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ED46F1-8A61-49B2-8F34-729040D0F741}" type="doc">
      <dgm:prSet loTypeId="urn:microsoft.com/office/officeart/2005/8/layout/vList5" loCatId="list" qsTypeId="urn:microsoft.com/office/officeart/2005/8/quickstyle/3d2#1" qsCatId="3D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6660F718-3E31-472D-A9E8-1FC5E718250F}">
      <dgm:prSet phldrT="[Text]" custT="1"/>
      <dgm:spPr/>
      <dgm:t>
        <a:bodyPr/>
        <a:lstStyle/>
        <a:p>
          <a:r>
            <a:rPr lang="en-US" sz="1800" b="1" dirty="0"/>
            <a:t>Funds for  Cooking competition</a:t>
          </a:r>
        </a:p>
      </dgm:t>
    </dgm:pt>
    <dgm:pt modelId="{DAFC5BAE-7271-440A-858D-02E8C7A8802E}" type="parTrans" cxnId="{432A3363-A971-4957-9142-E380DCC8F065}">
      <dgm:prSet/>
      <dgm:spPr/>
      <dgm:t>
        <a:bodyPr/>
        <a:lstStyle/>
        <a:p>
          <a:endParaRPr lang="en-US" sz="1800"/>
        </a:p>
      </dgm:t>
    </dgm:pt>
    <dgm:pt modelId="{337D54D5-CECB-47E0-B43D-52CE4C08B00B}" type="sibTrans" cxnId="{432A3363-A971-4957-9142-E380DCC8F065}">
      <dgm:prSet/>
      <dgm:spPr/>
      <dgm:t>
        <a:bodyPr/>
        <a:lstStyle/>
        <a:p>
          <a:endParaRPr lang="en-US" sz="1800"/>
        </a:p>
      </dgm:t>
    </dgm:pt>
    <dgm:pt modelId="{F4021611-4149-4CF3-95CC-7EFEC967DF55}">
      <dgm:prSet phldrT="[Text]" custT="1"/>
      <dgm:spPr/>
      <dgm:t>
        <a:bodyPr/>
        <a:lstStyle/>
        <a:p>
          <a:endParaRPr lang="en-US" sz="1600" dirty="0"/>
        </a:p>
      </dgm:t>
    </dgm:pt>
    <dgm:pt modelId="{47CDBF5B-D617-4F3E-9974-03E2E05C85CD}" type="parTrans" cxnId="{D9819BA8-1DC7-4DEE-81C0-C5FBC7DA094B}">
      <dgm:prSet/>
      <dgm:spPr/>
      <dgm:t>
        <a:bodyPr/>
        <a:lstStyle/>
        <a:p>
          <a:endParaRPr lang="en-US" sz="1800"/>
        </a:p>
      </dgm:t>
    </dgm:pt>
    <dgm:pt modelId="{4DFB0187-17E0-4328-BD9A-E6D8895CC528}" type="sibTrans" cxnId="{D9819BA8-1DC7-4DEE-81C0-C5FBC7DA094B}">
      <dgm:prSet/>
      <dgm:spPr/>
      <dgm:t>
        <a:bodyPr/>
        <a:lstStyle/>
        <a:p>
          <a:endParaRPr lang="en-US" sz="1800"/>
        </a:p>
      </dgm:t>
    </dgm:pt>
    <dgm:pt modelId="{5EE4D596-9ED4-472C-8E16-C32F0E1185D2}">
      <dgm:prSet custT="1"/>
      <dgm:spPr/>
      <dgm:t>
        <a:bodyPr/>
        <a:lstStyle/>
        <a:p>
          <a:r>
            <a:rPr lang="en-US" sz="1800" b="1" dirty="0"/>
            <a:t>Who can participate</a:t>
          </a:r>
        </a:p>
      </dgm:t>
    </dgm:pt>
    <dgm:pt modelId="{7E3E228B-D073-4464-BE97-0F227113CCD7}" type="parTrans" cxnId="{7E1E29D4-77CA-4DA8-A562-3A57CCE99221}">
      <dgm:prSet/>
      <dgm:spPr/>
      <dgm:t>
        <a:bodyPr/>
        <a:lstStyle/>
        <a:p>
          <a:endParaRPr lang="en-US" sz="1800"/>
        </a:p>
      </dgm:t>
    </dgm:pt>
    <dgm:pt modelId="{BB31B796-408A-4217-BB1E-8DC68B16F49F}" type="sibTrans" cxnId="{7E1E29D4-77CA-4DA8-A562-3A57CCE99221}">
      <dgm:prSet/>
      <dgm:spPr/>
      <dgm:t>
        <a:bodyPr/>
        <a:lstStyle/>
        <a:p>
          <a:endParaRPr lang="en-US" sz="1800"/>
        </a:p>
      </dgm:t>
    </dgm:pt>
    <dgm:pt modelId="{1C368E23-C205-4BDA-BDCA-2B0EC02439BA}">
      <dgm:prSet custT="1"/>
      <dgm:spPr/>
      <dgm:t>
        <a:bodyPr/>
        <a:lstStyle/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dirty="0"/>
            <a:t>Who will be the Judges</a:t>
          </a:r>
        </a:p>
      </dgm:t>
    </dgm:pt>
    <dgm:pt modelId="{44374F9F-FCDA-4840-A30D-18F91B099063}" type="parTrans" cxnId="{2C6B11C7-1FF8-4CC4-B5A3-875F9D6678AE}">
      <dgm:prSet/>
      <dgm:spPr/>
      <dgm:t>
        <a:bodyPr/>
        <a:lstStyle/>
        <a:p>
          <a:endParaRPr lang="en-US" sz="1800"/>
        </a:p>
      </dgm:t>
    </dgm:pt>
    <dgm:pt modelId="{7D47A614-A732-4708-B842-C7FB79BCB8DA}" type="sibTrans" cxnId="{2C6B11C7-1FF8-4CC4-B5A3-875F9D6678AE}">
      <dgm:prSet/>
      <dgm:spPr/>
      <dgm:t>
        <a:bodyPr/>
        <a:lstStyle/>
        <a:p>
          <a:endParaRPr lang="en-US" sz="1800"/>
        </a:p>
      </dgm:t>
    </dgm:pt>
    <dgm:pt modelId="{5158A189-202B-47C8-BE8B-6625C1D061C6}">
      <dgm:prSet custT="1"/>
      <dgm:spPr/>
      <dgm:t>
        <a:bodyPr/>
        <a:lstStyle/>
        <a:p>
          <a:r>
            <a:rPr lang="en-US" sz="1800" b="1" dirty="0"/>
            <a:t>Identification of the activities to be carried out</a:t>
          </a:r>
        </a:p>
      </dgm:t>
    </dgm:pt>
    <dgm:pt modelId="{DC5B274C-72DF-47CB-A8B3-EE5169F17E74}" type="parTrans" cxnId="{320245D4-6E01-4A19-977F-8CADAB5D6150}">
      <dgm:prSet/>
      <dgm:spPr/>
      <dgm:t>
        <a:bodyPr/>
        <a:lstStyle/>
        <a:p>
          <a:endParaRPr lang="en-US" sz="1800"/>
        </a:p>
      </dgm:t>
    </dgm:pt>
    <dgm:pt modelId="{82F16EA4-FEB9-4BC2-AAE6-89E5CB7B3C69}" type="sibTrans" cxnId="{320245D4-6E01-4A19-977F-8CADAB5D6150}">
      <dgm:prSet/>
      <dgm:spPr/>
      <dgm:t>
        <a:bodyPr/>
        <a:lstStyle/>
        <a:p>
          <a:endParaRPr lang="en-US" sz="1800"/>
        </a:p>
      </dgm:t>
    </dgm:pt>
    <dgm:pt modelId="{7F368BA0-B9A8-4A03-AA6C-464E5650579B}">
      <dgm:prSet custT="1"/>
      <dgm:spPr/>
      <dgm:t>
        <a:bodyPr/>
        <a:lstStyle/>
        <a:p>
          <a:pPr algn="just"/>
          <a:r>
            <a:rPr lang="en-US" sz="1600" dirty="0"/>
            <a:t>All the Cook cum helpers, interested community members.</a:t>
          </a:r>
        </a:p>
      </dgm:t>
    </dgm:pt>
    <dgm:pt modelId="{6BC022ED-225B-46A5-9F5D-DE0E655F0CEC}" type="parTrans" cxnId="{D446448D-50EC-44F5-A412-BDDA48F3A517}">
      <dgm:prSet/>
      <dgm:spPr/>
      <dgm:t>
        <a:bodyPr/>
        <a:lstStyle/>
        <a:p>
          <a:endParaRPr lang="en-US" sz="1800"/>
        </a:p>
      </dgm:t>
    </dgm:pt>
    <dgm:pt modelId="{F06CD2A3-9B40-43A8-B40F-AEF62FA5F298}" type="sibTrans" cxnId="{D446448D-50EC-44F5-A412-BDDA48F3A517}">
      <dgm:prSet/>
      <dgm:spPr/>
      <dgm:t>
        <a:bodyPr/>
        <a:lstStyle/>
        <a:p>
          <a:endParaRPr lang="en-US" sz="1800"/>
        </a:p>
      </dgm:t>
    </dgm:pt>
    <dgm:pt modelId="{A7B7BEA8-FDEA-45E1-9723-309FBE88BB68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en-US" sz="1600" dirty="0"/>
            <a:t>Cooking of pulses/cooking of vegetables/different types of chapattis,</a:t>
          </a:r>
        </a:p>
      </dgm:t>
    </dgm:pt>
    <dgm:pt modelId="{CA3AED9F-8A8C-407C-A0D0-59BCE31D0239}" type="parTrans" cxnId="{381C0AFB-C981-4212-B502-0FA9722D4304}">
      <dgm:prSet/>
      <dgm:spPr/>
      <dgm:t>
        <a:bodyPr/>
        <a:lstStyle/>
        <a:p>
          <a:endParaRPr lang="en-US" sz="1800"/>
        </a:p>
      </dgm:t>
    </dgm:pt>
    <dgm:pt modelId="{7C87D60C-F75F-4046-B96E-F2910F965BC1}" type="sibTrans" cxnId="{381C0AFB-C981-4212-B502-0FA9722D4304}">
      <dgm:prSet/>
      <dgm:spPr/>
      <dgm:t>
        <a:bodyPr/>
        <a:lstStyle/>
        <a:p>
          <a:endParaRPr lang="en-US" sz="1800"/>
        </a:p>
      </dgm:t>
    </dgm:pt>
    <dgm:pt modelId="{81854573-89CB-4170-B68F-1A91781F1A7F}">
      <dgm:prSet custT="1"/>
      <dgm:spPr/>
      <dgm:t>
        <a:bodyPr/>
        <a:lstStyle/>
        <a:p>
          <a:r>
            <a:rPr lang="en-US" sz="1800" b="1" dirty="0"/>
            <a:t>Recognition of cook cum helpers</a:t>
          </a:r>
        </a:p>
      </dgm:t>
    </dgm:pt>
    <dgm:pt modelId="{CA4F1C09-8CDA-4947-B5D2-121BA1B744A5}" type="parTrans" cxnId="{17D2697F-9754-4632-B27A-703CB3499DEB}">
      <dgm:prSet/>
      <dgm:spPr/>
      <dgm:t>
        <a:bodyPr/>
        <a:lstStyle/>
        <a:p>
          <a:endParaRPr lang="en-US"/>
        </a:p>
      </dgm:t>
    </dgm:pt>
    <dgm:pt modelId="{0FD5F004-5171-43F8-9A8B-B9E030D1E363}" type="sibTrans" cxnId="{17D2697F-9754-4632-B27A-703CB3499DEB}">
      <dgm:prSet/>
      <dgm:spPr/>
      <dgm:t>
        <a:bodyPr/>
        <a:lstStyle/>
        <a:p>
          <a:endParaRPr lang="en-US"/>
        </a:p>
      </dgm:t>
    </dgm:pt>
    <dgm:pt modelId="{1D616D02-800C-48F9-B8C0-FAFDCD089647}">
      <dgm:prSet custT="1"/>
      <dgm:spPr/>
      <dgm:t>
        <a:bodyPr/>
        <a:lstStyle/>
        <a:p>
          <a:pPr algn="just"/>
          <a:r>
            <a:rPr lang="en-IN" sz="1600" dirty="0"/>
            <a:t>Children (2 children each from primary and upper primary classes) and nutritionists (Home Science College/UNICEF) of that block/district may be selected. </a:t>
          </a:r>
          <a:endParaRPr lang="en-US" sz="1600" dirty="0"/>
        </a:p>
      </dgm:t>
    </dgm:pt>
    <dgm:pt modelId="{E77CA464-9BBB-446B-A0ED-A26CE97BFF9A}" type="sibTrans" cxnId="{0F85A321-34EF-412C-88AF-C6B1EDE74155}">
      <dgm:prSet/>
      <dgm:spPr/>
      <dgm:t>
        <a:bodyPr/>
        <a:lstStyle/>
        <a:p>
          <a:endParaRPr lang="en-US" sz="1800"/>
        </a:p>
      </dgm:t>
    </dgm:pt>
    <dgm:pt modelId="{BAF93F53-D2D6-40EC-BE8B-EEB21A4D36D4}" type="parTrans" cxnId="{0F85A321-34EF-412C-88AF-C6B1EDE74155}">
      <dgm:prSet/>
      <dgm:spPr/>
      <dgm:t>
        <a:bodyPr/>
        <a:lstStyle/>
        <a:p>
          <a:endParaRPr lang="en-US" sz="1800"/>
        </a:p>
      </dgm:t>
    </dgm:pt>
    <dgm:pt modelId="{B3A5D3FB-5631-4AAB-87C7-3FCC12075F1C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en-US" sz="1600" dirty="0"/>
            <a:t>Methods of  cooking/methods of washing vegetables,</a:t>
          </a:r>
        </a:p>
      </dgm:t>
    </dgm:pt>
    <dgm:pt modelId="{287CC045-549F-4B09-80CD-E68A76CB9F7D}" type="parTrans" cxnId="{4D82C205-0EAC-4BD2-B502-4794AD462ADC}">
      <dgm:prSet/>
      <dgm:spPr/>
      <dgm:t>
        <a:bodyPr/>
        <a:lstStyle/>
        <a:p>
          <a:endParaRPr lang="en-US"/>
        </a:p>
      </dgm:t>
    </dgm:pt>
    <dgm:pt modelId="{17005B65-2E0D-439E-B74D-E0D5C2638A7E}" type="sibTrans" cxnId="{4D82C205-0EAC-4BD2-B502-4794AD462ADC}">
      <dgm:prSet/>
      <dgm:spPr/>
      <dgm:t>
        <a:bodyPr/>
        <a:lstStyle/>
        <a:p>
          <a:endParaRPr lang="en-US"/>
        </a:p>
      </dgm:t>
    </dgm:pt>
    <dgm:pt modelId="{43D0FE6C-2E0A-43FF-82CE-DA418BB5E050}">
      <dgm:prSet custT="1"/>
      <dgm:spPr/>
      <dgm:t>
        <a:bodyPr/>
        <a:lstStyle/>
        <a:p>
          <a:pPr algn="just">
            <a:lnSpc>
              <a:spcPct val="100000"/>
            </a:lnSpc>
          </a:pPr>
          <a:r>
            <a:rPr lang="en-US" sz="1600" dirty="0"/>
            <a:t>Food safety issues, hand washing etc.</a:t>
          </a:r>
        </a:p>
      </dgm:t>
    </dgm:pt>
    <dgm:pt modelId="{49B854B9-B58C-4B8B-87EB-9B177185F21E}" type="parTrans" cxnId="{372D60D3-C9EB-41BB-9164-2F51AAB5ECA8}">
      <dgm:prSet/>
      <dgm:spPr/>
      <dgm:t>
        <a:bodyPr/>
        <a:lstStyle/>
        <a:p>
          <a:endParaRPr lang="en-US"/>
        </a:p>
      </dgm:t>
    </dgm:pt>
    <dgm:pt modelId="{1C51A960-1DEB-4DAE-8B3D-2679B061450A}" type="sibTrans" cxnId="{372D60D3-C9EB-41BB-9164-2F51AAB5ECA8}">
      <dgm:prSet/>
      <dgm:spPr/>
      <dgm:t>
        <a:bodyPr/>
        <a:lstStyle/>
        <a:p>
          <a:endParaRPr lang="en-US"/>
        </a:p>
      </dgm:t>
    </dgm:pt>
    <dgm:pt modelId="{BEAE980E-910B-4279-B7B9-4B17938F9B70}">
      <dgm:prSet custT="1"/>
      <dgm:spPr/>
      <dgm:t>
        <a:bodyPr/>
        <a:lstStyle/>
        <a:p>
          <a:r>
            <a:rPr lang="en-US" sz="1800" dirty="0"/>
            <a:t>The winning Cook-cum helpers/community members may be awarded suitably. </a:t>
          </a:r>
        </a:p>
      </dgm:t>
    </dgm:pt>
    <dgm:pt modelId="{35F5AD6F-0382-4881-B428-6406C31DD35D}" type="parTrans" cxnId="{4DB09F64-8522-4A92-BC48-1171AA7C98E5}">
      <dgm:prSet/>
      <dgm:spPr/>
      <dgm:t>
        <a:bodyPr/>
        <a:lstStyle/>
        <a:p>
          <a:endParaRPr lang="en-US"/>
        </a:p>
      </dgm:t>
    </dgm:pt>
    <dgm:pt modelId="{A10FEC74-356B-4E2D-9A44-A7EEBF7B90FF}" type="sibTrans" cxnId="{4DB09F64-8522-4A92-BC48-1171AA7C98E5}">
      <dgm:prSet/>
      <dgm:spPr/>
      <dgm:t>
        <a:bodyPr/>
        <a:lstStyle/>
        <a:p>
          <a:endParaRPr lang="en-US"/>
        </a:p>
      </dgm:t>
    </dgm:pt>
    <dgm:pt modelId="{00405C89-0C79-4E98-9EF8-1CE5C01EFC58}" type="pres">
      <dgm:prSet presAssocID="{16ED46F1-8A61-49B2-8F34-729040D0F741}" presName="Name0" presStyleCnt="0">
        <dgm:presLayoutVars>
          <dgm:dir/>
          <dgm:animLvl val="lvl"/>
          <dgm:resizeHandles val="exact"/>
        </dgm:presLayoutVars>
      </dgm:prSet>
      <dgm:spPr/>
    </dgm:pt>
    <dgm:pt modelId="{852B557A-E646-40A1-89F7-C47CED9725CC}" type="pres">
      <dgm:prSet presAssocID="{5EE4D596-9ED4-472C-8E16-C32F0E1185D2}" presName="linNode" presStyleCnt="0"/>
      <dgm:spPr/>
    </dgm:pt>
    <dgm:pt modelId="{D95089AA-EACC-4A6D-8332-0E68B108F8DC}" type="pres">
      <dgm:prSet presAssocID="{5EE4D596-9ED4-472C-8E16-C32F0E1185D2}" presName="parentText" presStyleLbl="node1" presStyleIdx="0" presStyleCnt="5" custScaleX="76327" custScaleY="97646" custLinFactNeighborX="-7791" custLinFactNeighborY="3325">
        <dgm:presLayoutVars>
          <dgm:chMax val="1"/>
          <dgm:bulletEnabled val="1"/>
        </dgm:presLayoutVars>
      </dgm:prSet>
      <dgm:spPr/>
    </dgm:pt>
    <dgm:pt modelId="{944E1ECD-3A86-4042-932B-27C0349CD91B}" type="pres">
      <dgm:prSet presAssocID="{5EE4D596-9ED4-472C-8E16-C32F0E1185D2}" presName="descendantText" presStyleLbl="alignAccFollowNode1" presStyleIdx="0" presStyleCnt="4" custScaleX="112681" custScaleY="114792" custLinFactNeighborX="836" custLinFactNeighborY="-33746">
        <dgm:presLayoutVars>
          <dgm:bulletEnabled val="1"/>
        </dgm:presLayoutVars>
      </dgm:prSet>
      <dgm:spPr/>
    </dgm:pt>
    <dgm:pt modelId="{FAD045EF-3C09-4B63-AC91-DE69E4E25012}" type="pres">
      <dgm:prSet presAssocID="{BB31B796-408A-4217-BB1E-8DC68B16F49F}" presName="sp" presStyleCnt="0"/>
      <dgm:spPr/>
    </dgm:pt>
    <dgm:pt modelId="{F9EEA38A-2E46-441B-855E-990AED148710}" type="pres">
      <dgm:prSet presAssocID="{5158A189-202B-47C8-BE8B-6625C1D061C6}" presName="linNode" presStyleCnt="0"/>
      <dgm:spPr/>
    </dgm:pt>
    <dgm:pt modelId="{E4C69CEA-D2B4-4245-81CC-6244868797AD}" type="pres">
      <dgm:prSet presAssocID="{5158A189-202B-47C8-BE8B-6625C1D061C6}" presName="parentText" presStyleLbl="node1" presStyleIdx="1" presStyleCnt="5" custScaleX="76327" custScaleY="150432" custLinFactNeighborX="198" custLinFactNeighborY="11275">
        <dgm:presLayoutVars>
          <dgm:chMax val="1"/>
          <dgm:bulletEnabled val="1"/>
        </dgm:presLayoutVars>
      </dgm:prSet>
      <dgm:spPr/>
    </dgm:pt>
    <dgm:pt modelId="{AAC8AD6C-5EFA-453F-AD8D-42F85762E8D5}" type="pres">
      <dgm:prSet presAssocID="{5158A189-202B-47C8-BE8B-6625C1D061C6}" presName="descendantText" presStyleLbl="alignAccFollowNode1" presStyleIdx="1" presStyleCnt="4" custScaleX="112681" custScaleY="199187" custLinFactNeighborX="1371" custLinFactNeighborY="4853">
        <dgm:presLayoutVars>
          <dgm:bulletEnabled val="1"/>
        </dgm:presLayoutVars>
      </dgm:prSet>
      <dgm:spPr/>
    </dgm:pt>
    <dgm:pt modelId="{904BA450-6ABD-422F-B04E-C1370E3F9358}" type="pres">
      <dgm:prSet presAssocID="{82F16EA4-FEB9-4BC2-AAE6-89E5CB7B3C69}" presName="sp" presStyleCnt="0"/>
      <dgm:spPr/>
    </dgm:pt>
    <dgm:pt modelId="{C226A346-1727-49CC-8162-2192D69EEE30}" type="pres">
      <dgm:prSet presAssocID="{1C368E23-C205-4BDA-BDCA-2B0EC02439BA}" presName="linNode" presStyleCnt="0"/>
      <dgm:spPr/>
    </dgm:pt>
    <dgm:pt modelId="{02A5CEB2-C911-45CA-B46C-B7A80E9CDE78}" type="pres">
      <dgm:prSet presAssocID="{1C368E23-C205-4BDA-BDCA-2B0EC02439BA}" presName="parentText" presStyleLbl="node1" presStyleIdx="2" presStyleCnt="5" custScaleX="76321" custScaleY="151265" custLinFactNeighborX="198" custLinFactNeighborY="4155">
        <dgm:presLayoutVars>
          <dgm:chMax val="1"/>
          <dgm:bulletEnabled val="1"/>
        </dgm:presLayoutVars>
      </dgm:prSet>
      <dgm:spPr/>
    </dgm:pt>
    <dgm:pt modelId="{473C8F4B-602D-44C7-A5EF-0EB298883D66}" type="pres">
      <dgm:prSet presAssocID="{1C368E23-C205-4BDA-BDCA-2B0EC02439BA}" presName="descendantText" presStyleLbl="alignAccFollowNode1" presStyleIdx="2" presStyleCnt="4" custScaleX="114049" custScaleY="175589" custLinFactNeighborX="11653" custLinFactNeighborY="9024">
        <dgm:presLayoutVars>
          <dgm:bulletEnabled val="1"/>
        </dgm:presLayoutVars>
      </dgm:prSet>
      <dgm:spPr/>
    </dgm:pt>
    <dgm:pt modelId="{3FB74CA0-16D7-44DB-80E8-1D328AF4305E}" type="pres">
      <dgm:prSet presAssocID="{7D47A614-A732-4708-B842-C7FB79BCB8DA}" presName="sp" presStyleCnt="0"/>
      <dgm:spPr/>
    </dgm:pt>
    <dgm:pt modelId="{5B0B3D2A-6053-463E-95DD-EBD44DE2000E}" type="pres">
      <dgm:prSet presAssocID="{81854573-89CB-4170-B68F-1A91781F1A7F}" presName="linNode" presStyleCnt="0"/>
      <dgm:spPr/>
    </dgm:pt>
    <dgm:pt modelId="{7F431969-69E9-43B6-9568-B99B3B900103}" type="pres">
      <dgm:prSet presAssocID="{81854573-89CB-4170-B68F-1A91781F1A7F}" presName="parentText" presStyleLbl="node1" presStyleIdx="3" presStyleCnt="5" custScaleX="72349" custScaleY="172577" custLinFactNeighborX="1344" custLinFactNeighborY="6920">
        <dgm:presLayoutVars>
          <dgm:chMax val="1"/>
          <dgm:bulletEnabled val="1"/>
        </dgm:presLayoutVars>
      </dgm:prSet>
      <dgm:spPr/>
    </dgm:pt>
    <dgm:pt modelId="{F2D02083-C095-46B6-8336-86DFA019FA15}" type="pres">
      <dgm:prSet presAssocID="{0FD5F004-5171-43F8-9A8B-B9E030D1E363}" presName="sp" presStyleCnt="0"/>
      <dgm:spPr/>
    </dgm:pt>
    <dgm:pt modelId="{80B79A40-9C57-4923-8E53-41CAD816483B}" type="pres">
      <dgm:prSet presAssocID="{6660F718-3E31-472D-A9E8-1FC5E718250F}" presName="linNode" presStyleCnt="0"/>
      <dgm:spPr/>
    </dgm:pt>
    <dgm:pt modelId="{28F709A0-81CF-49E5-AC89-9D7CDAD1FA2F}" type="pres">
      <dgm:prSet presAssocID="{6660F718-3E31-472D-A9E8-1FC5E718250F}" presName="parentText" presStyleLbl="node1" presStyleIdx="4" presStyleCnt="5" custScaleX="76327" custScaleY="115247" custLinFactNeighborX="-2145" custLinFactNeighborY="-17124">
        <dgm:presLayoutVars>
          <dgm:chMax val="1"/>
          <dgm:bulletEnabled val="1"/>
        </dgm:presLayoutVars>
      </dgm:prSet>
      <dgm:spPr/>
    </dgm:pt>
    <dgm:pt modelId="{EA752DB1-D6A1-4D83-8114-1223FE357855}" type="pres">
      <dgm:prSet presAssocID="{6660F718-3E31-472D-A9E8-1FC5E718250F}" presName="descendantText" presStyleLbl="alignAccFollowNode1" presStyleIdx="3" presStyleCnt="4" custScaleX="112681" custScaleY="207231" custLinFactY="-97050" custLinFactNeighborX="1368" custLinFactNeighborY="-100000">
        <dgm:presLayoutVars>
          <dgm:bulletEnabled val="1"/>
        </dgm:presLayoutVars>
      </dgm:prSet>
      <dgm:spPr/>
    </dgm:pt>
  </dgm:ptLst>
  <dgm:cxnLst>
    <dgm:cxn modelId="{DA4D3A00-EBDD-4834-8249-3512DE1AE278}" type="presOf" srcId="{1C368E23-C205-4BDA-BDCA-2B0EC02439BA}" destId="{02A5CEB2-C911-45CA-B46C-B7A80E9CDE78}" srcOrd="0" destOrd="0" presId="urn:microsoft.com/office/officeart/2005/8/layout/vList5"/>
    <dgm:cxn modelId="{5636B203-01C2-4927-A8D7-BCB4B8D85399}" type="presOf" srcId="{F4021611-4149-4CF3-95CC-7EFEC967DF55}" destId="{EA752DB1-D6A1-4D83-8114-1223FE357855}" srcOrd="0" destOrd="0" presId="urn:microsoft.com/office/officeart/2005/8/layout/vList5"/>
    <dgm:cxn modelId="{4D82C205-0EAC-4BD2-B502-4794AD462ADC}" srcId="{5158A189-202B-47C8-BE8B-6625C1D061C6}" destId="{B3A5D3FB-5631-4AAB-87C7-3FCC12075F1C}" srcOrd="1" destOrd="0" parTransId="{287CC045-549F-4B09-80CD-E68A76CB9F7D}" sibTransId="{17005B65-2E0D-439E-B74D-E0D5C2638A7E}"/>
    <dgm:cxn modelId="{4DEBB50B-841B-4F4C-A3B3-F00AB9CE6CE5}" type="presOf" srcId="{81854573-89CB-4170-B68F-1A91781F1A7F}" destId="{7F431969-69E9-43B6-9568-B99B3B900103}" srcOrd="0" destOrd="0" presId="urn:microsoft.com/office/officeart/2005/8/layout/vList5"/>
    <dgm:cxn modelId="{E33E2120-B6DA-4ED4-8A61-28797758DBD0}" type="presOf" srcId="{5158A189-202B-47C8-BE8B-6625C1D061C6}" destId="{E4C69CEA-D2B4-4245-81CC-6244868797AD}" srcOrd="0" destOrd="0" presId="urn:microsoft.com/office/officeart/2005/8/layout/vList5"/>
    <dgm:cxn modelId="{0F85A321-34EF-412C-88AF-C6B1EDE74155}" srcId="{1C368E23-C205-4BDA-BDCA-2B0EC02439BA}" destId="{1D616D02-800C-48F9-B8C0-FAFDCD089647}" srcOrd="0" destOrd="0" parTransId="{BAF93F53-D2D6-40EC-BE8B-EEB21A4D36D4}" sibTransId="{E77CA464-9BBB-446B-A0ED-A26CE97BFF9A}"/>
    <dgm:cxn modelId="{B5388E39-FFB3-408A-B12C-D5C9251F0215}" type="presOf" srcId="{6660F718-3E31-472D-A9E8-1FC5E718250F}" destId="{28F709A0-81CF-49E5-AC89-9D7CDAD1FA2F}" srcOrd="0" destOrd="0" presId="urn:microsoft.com/office/officeart/2005/8/layout/vList5"/>
    <dgm:cxn modelId="{DB0F523C-4186-4350-A803-9259A49AAA5E}" type="presOf" srcId="{B3A5D3FB-5631-4AAB-87C7-3FCC12075F1C}" destId="{AAC8AD6C-5EFA-453F-AD8D-42F85762E8D5}" srcOrd="0" destOrd="1" presId="urn:microsoft.com/office/officeart/2005/8/layout/vList5"/>
    <dgm:cxn modelId="{432A3363-A971-4957-9142-E380DCC8F065}" srcId="{16ED46F1-8A61-49B2-8F34-729040D0F741}" destId="{6660F718-3E31-472D-A9E8-1FC5E718250F}" srcOrd="4" destOrd="0" parTransId="{DAFC5BAE-7271-440A-858D-02E8C7A8802E}" sibTransId="{337D54D5-CECB-47E0-B43D-52CE4C08B00B}"/>
    <dgm:cxn modelId="{4DB09F64-8522-4A92-BC48-1171AA7C98E5}" srcId="{6660F718-3E31-472D-A9E8-1FC5E718250F}" destId="{BEAE980E-910B-4279-B7B9-4B17938F9B70}" srcOrd="1" destOrd="0" parTransId="{35F5AD6F-0382-4881-B428-6406C31DD35D}" sibTransId="{A10FEC74-356B-4E2D-9A44-A7EEBF7B90FF}"/>
    <dgm:cxn modelId="{28C20975-72DF-40EE-813D-4EF9AEB66002}" type="presOf" srcId="{16ED46F1-8A61-49B2-8F34-729040D0F741}" destId="{00405C89-0C79-4E98-9EF8-1CE5C01EFC58}" srcOrd="0" destOrd="0" presId="urn:microsoft.com/office/officeart/2005/8/layout/vList5"/>
    <dgm:cxn modelId="{17D2697F-9754-4632-B27A-703CB3499DEB}" srcId="{16ED46F1-8A61-49B2-8F34-729040D0F741}" destId="{81854573-89CB-4170-B68F-1A91781F1A7F}" srcOrd="3" destOrd="0" parTransId="{CA4F1C09-8CDA-4947-B5D2-121BA1B744A5}" sibTransId="{0FD5F004-5171-43F8-9A8B-B9E030D1E363}"/>
    <dgm:cxn modelId="{D446448D-50EC-44F5-A412-BDDA48F3A517}" srcId="{5EE4D596-9ED4-472C-8E16-C32F0E1185D2}" destId="{7F368BA0-B9A8-4A03-AA6C-464E5650579B}" srcOrd="0" destOrd="0" parTransId="{6BC022ED-225B-46A5-9F5D-DE0E655F0CEC}" sibTransId="{F06CD2A3-9B40-43A8-B40F-AEF62FA5F298}"/>
    <dgm:cxn modelId="{C4AA2EA1-D810-4999-AFBD-0ADF414E79F5}" type="presOf" srcId="{A7B7BEA8-FDEA-45E1-9723-309FBE88BB68}" destId="{AAC8AD6C-5EFA-453F-AD8D-42F85762E8D5}" srcOrd="0" destOrd="0" presId="urn:microsoft.com/office/officeart/2005/8/layout/vList5"/>
    <dgm:cxn modelId="{CCA624A7-C43F-444B-B1EB-16ABD596A553}" type="presOf" srcId="{BEAE980E-910B-4279-B7B9-4B17938F9B70}" destId="{EA752DB1-D6A1-4D83-8114-1223FE357855}" srcOrd="0" destOrd="1" presId="urn:microsoft.com/office/officeart/2005/8/layout/vList5"/>
    <dgm:cxn modelId="{D9819BA8-1DC7-4DEE-81C0-C5FBC7DA094B}" srcId="{6660F718-3E31-472D-A9E8-1FC5E718250F}" destId="{F4021611-4149-4CF3-95CC-7EFEC967DF55}" srcOrd="0" destOrd="0" parTransId="{47CDBF5B-D617-4F3E-9974-03E2E05C85CD}" sibTransId="{4DFB0187-17E0-4328-BD9A-E6D8895CC528}"/>
    <dgm:cxn modelId="{06233BB9-79A4-4748-9404-34B84485BFB2}" type="presOf" srcId="{5EE4D596-9ED4-472C-8E16-C32F0E1185D2}" destId="{D95089AA-EACC-4A6D-8332-0E68B108F8DC}" srcOrd="0" destOrd="0" presId="urn:microsoft.com/office/officeart/2005/8/layout/vList5"/>
    <dgm:cxn modelId="{74AF8BC4-9645-457A-97BF-3DF1C8999E10}" type="presOf" srcId="{43D0FE6C-2E0A-43FF-82CE-DA418BB5E050}" destId="{AAC8AD6C-5EFA-453F-AD8D-42F85762E8D5}" srcOrd="0" destOrd="2" presId="urn:microsoft.com/office/officeart/2005/8/layout/vList5"/>
    <dgm:cxn modelId="{2C6B11C7-1FF8-4CC4-B5A3-875F9D6678AE}" srcId="{16ED46F1-8A61-49B2-8F34-729040D0F741}" destId="{1C368E23-C205-4BDA-BDCA-2B0EC02439BA}" srcOrd="2" destOrd="0" parTransId="{44374F9F-FCDA-4840-A30D-18F91B099063}" sibTransId="{7D47A614-A732-4708-B842-C7FB79BCB8DA}"/>
    <dgm:cxn modelId="{372D60D3-C9EB-41BB-9164-2F51AAB5ECA8}" srcId="{5158A189-202B-47C8-BE8B-6625C1D061C6}" destId="{43D0FE6C-2E0A-43FF-82CE-DA418BB5E050}" srcOrd="2" destOrd="0" parTransId="{49B854B9-B58C-4B8B-87EB-9B177185F21E}" sibTransId="{1C51A960-1DEB-4DAE-8B3D-2679B061450A}"/>
    <dgm:cxn modelId="{7E1E29D4-77CA-4DA8-A562-3A57CCE99221}" srcId="{16ED46F1-8A61-49B2-8F34-729040D0F741}" destId="{5EE4D596-9ED4-472C-8E16-C32F0E1185D2}" srcOrd="0" destOrd="0" parTransId="{7E3E228B-D073-4464-BE97-0F227113CCD7}" sibTransId="{BB31B796-408A-4217-BB1E-8DC68B16F49F}"/>
    <dgm:cxn modelId="{320245D4-6E01-4A19-977F-8CADAB5D6150}" srcId="{16ED46F1-8A61-49B2-8F34-729040D0F741}" destId="{5158A189-202B-47C8-BE8B-6625C1D061C6}" srcOrd="1" destOrd="0" parTransId="{DC5B274C-72DF-47CB-A8B3-EE5169F17E74}" sibTransId="{82F16EA4-FEB9-4BC2-AAE6-89E5CB7B3C69}"/>
    <dgm:cxn modelId="{39127CEF-1B7A-40B2-9D63-C34AC39FC19E}" type="presOf" srcId="{7F368BA0-B9A8-4A03-AA6C-464E5650579B}" destId="{944E1ECD-3A86-4042-932B-27C0349CD91B}" srcOrd="0" destOrd="0" presId="urn:microsoft.com/office/officeart/2005/8/layout/vList5"/>
    <dgm:cxn modelId="{C1BD4FF1-FB73-434D-897B-98C90CC5C637}" type="presOf" srcId="{1D616D02-800C-48F9-B8C0-FAFDCD089647}" destId="{473C8F4B-602D-44C7-A5EF-0EB298883D66}" srcOrd="0" destOrd="0" presId="urn:microsoft.com/office/officeart/2005/8/layout/vList5"/>
    <dgm:cxn modelId="{381C0AFB-C981-4212-B502-0FA9722D4304}" srcId="{5158A189-202B-47C8-BE8B-6625C1D061C6}" destId="{A7B7BEA8-FDEA-45E1-9723-309FBE88BB68}" srcOrd="0" destOrd="0" parTransId="{CA3AED9F-8A8C-407C-A0D0-59BCE31D0239}" sibTransId="{7C87D60C-F75F-4046-B96E-F2910F965BC1}"/>
    <dgm:cxn modelId="{01FC0B34-6BCA-43AE-90FD-4CEED6C9CF3B}" type="presParOf" srcId="{00405C89-0C79-4E98-9EF8-1CE5C01EFC58}" destId="{852B557A-E646-40A1-89F7-C47CED9725CC}" srcOrd="0" destOrd="0" presId="urn:microsoft.com/office/officeart/2005/8/layout/vList5"/>
    <dgm:cxn modelId="{38C9CC7E-AD64-4BFD-92CE-5BCA6DA0604A}" type="presParOf" srcId="{852B557A-E646-40A1-89F7-C47CED9725CC}" destId="{D95089AA-EACC-4A6D-8332-0E68B108F8DC}" srcOrd="0" destOrd="0" presId="urn:microsoft.com/office/officeart/2005/8/layout/vList5"/>
    <dgm:cxn modelId="{7EE09553-6EB4-4DC1-A3E2-B13E9CE8C973}" type="presParOf" srcId="{852B557A-E646-40A1-89F7-C47CED9725CC}" destId="{944E1ECD-3A86-4042-932B-27C0349CD91B}" srcOrd="1" destOrd="0" presId="urn:microsoft.com/office/officeart/2005/8/layout/vList5"/>
    <dgm:cxn modelId="{DB2B0B09-2F65-48C2-A0DC-9C9B5744F6EB}" type="presParOf" srcId="{00405C89-0C79-4E98-9EF8-1CE5C01EFC58}" destId="{FAD045EF-3C09-4B63-AC91-DE69E4E25012}" srcOrd="1" destOrd="0" presId="urn:microsoft.com/office/officeart/2005/8/layout/vList5"/>
    <dgm:cxn modelId="{6BCE1DC0-5839-4EBA-9DFA-914C9BBD0AB6}" type="presParOf" srcId="{00405C89-0C79-4E98-9EF8-1CE5C01EFC58}" destId="{F9EEA38A-2E46-441B-855E-990AED148710}" srcOrd="2" destOrd="0" presId="urn:microsoft.com/office/officeart/2005/8/layout/vList5"/>
    <dgm:cxn modelId="{0D5C43E4-82C0-46D2-B3FC-E8DEC78F94E3}" type="presParOf" srcId="{F9EEA38A-2E46-441B-855E-990AED148710}" destId="{E4C69CEA-D2B4-4245-81CC-6244868797AD}" srcOrd="0" destOrd="0" presId="urn:microsoft.com/office/officeart/2005/8/layout/vList5"/>
    <dgm:cxn modelId="{7685040E-002A-4B0C-9750-0F1E7D34D60B}" type="presParOf" srcId="{F9EEA38A-2E46-441B-855E-990AED148710}" destId="{AAC8AD6C-5EFA-453F-AD8D-42F85762E8D5}" srcOrd="1" destOrd="0" presId="urn:microsoft.com/office/officeart/2005/8/layout/vList5"/>
    <dgm:cxn modelId="{18C599ED-0E10-47F4-826F-3E4CD6FC269C}" type="presParOf" srcId="{00405C89-0C79-4E98-9EF8-1CE5C01EFC58}" destId="{904BA450-6ABD-422F-B04E-C1370E3F9358}" srcOrd="3" destOrd="0" presId="urn:microsoft.com/office/officeart/2005/8/layout/vList5"/>
    <dgm:cxn modelId="{E3BB43C9-5622-4919-9556-5D4C15E2B68E}" type="presParOf" srcId="{00405C89-0C79-4E98-9EF8-1CE5C01EFC58}" destId="{C226A346-1727-49CC-8162-2192D69EEE30}" srcOrd="4" destOrd="0" presId="urn:microsoft.com/office/officeart/2005/8/layout/vList5"/>
    <dgm:cxn modelId="{AE35B47E-4666-4E32-A8EA-A3A04AD5D08C}" type="presParOf" srcId="{C226A346-1727-49CC-8162-2192D69EEE30}" destId="{02A5CEB2-C911-45CA-B46C-B7A80E9CDE78}" srcOrd="0" destOrd="0" presId="urn:microsoft.com/office/officeart/2005/8/layout/vList5"/>
    <dgm:cxn modelId="{6D728F64-9857-4C2A-B803-C2F942FF8DAC}" type="presParOf" srcId="{C226A346-1727-49CC-8162-2192D69EEE30}" destId="{473C8F4B-602D-44C7-A5EF-0EB298883D66}" srcOrd="1" destOrd="0" presId="urn:microsoft.com/office/officeart/2005/8/layout/vList5"/>
    <dgm:cxn modelId="{BE0A3B84-F968-4ABD-B068-9A055FD0D4A6}" type="presParOf" srcId="{00405C89-0C79-4E98-9EF8-1CE5C01EFC58}" destId="{3FB74CA0-16D7-44DB-80E8-1D328AF4305E}" srcOrd="5" destOrd="0" presId="urn:microsoft.com/office/officeart/2005/8/layout/vList5"/>
    <dgm:cxn modelId="{3AB2A37A-FDAF-40CF-9E88-8AD5825D52DE}" type="presParOf" srcId="{00405C89-0C79-4E98-9EF8-1CE5C01EFC58}" destId="{5B0B3D2A-6053-463E-95DD-EBD44DE2000E}" srcOrd="6" destOrd="0" presId="urn:microsoft.com/office/officeart/2005/8/layout/vList5"/>
    <dgm:cxn modelId="{9D5CC04E-CC82-461B-9071-3497D98A18FC}" type="presParOf" srcId="{5B0B3D2A-6053-463E-95DD-EBD44DE2000E}" destId="{7F431969-69E9-43B6-9568-B99B3B900103}" srcOrd="0" destOrd="0" presId="urn:microsoft.com/office/officeart/2005/8/layout/vList5"/>
    <dgm:cxn modelId="{3B27DA5F-03C9-44D7-B2D7-7BE789ED4E33}" type="presParOf" srcId="{00405C89-0C79-4E98-9EF8-1CE5C01EFC58}" destId="{F2D02083-C095-46B6-8336-86DFA019FA15}" srcOrd="7" destOrd="0" presId="urn:microsoft.com/office/officeart/2005/8/layout/vList5"/>
    <dgm:cxn modelId="{A04B5B9E-35A4-4FB2-B925-AB29411F6B08}" type="presParOf" srcId="{00405C89-0C79-4E98-9EF8-1CE5C01EFC58}" destId="{80B79A40-9C57-4923-8E53-41CAD816483B}" srcOrd="8" destOrd="0" presId="urn:microsoft.com/office/officeart/2005/8/layout/vList5"/>
    <dgm:cxn modelId="{45423E8D-784A-42C5-B0FE-084B5C676572}" type="presParOf" srcId="{80B79A40-9C57-4923-8E53-41CAD816483B}" destId="{28F709A0-81CF-49E5-AC89-9D7CDAD1FA2F}" srcOrd="0" destOrd="0" presId="urn:microsoft.com/office/officeart/2005/8/layout/vList5"/>
    <dgm:cxn modelId="{196C8A6B-369A-4E85-A4EE-40BCBED66AD2}" type="presParOf" srcId="{80B79A40-9C57-4923-8E53-41CAD816483B}" destId="{EA752DB1-D6A1-4D83-8114-1223FE35785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4E1ECD-3A86-4042-932B-27C0349CD91B}">
      <dsp:nvSpPr>
        <dsp:cNvPr id="0" name=""/>
        <dsp:cNvSpPr/>
      </dsp:nvSpPr>
      <dsp:spPr>
        <a:xfrm rot="5400000">
          <a:off x="5483928" y="-2979389"/>
          <a:ext cx="540701" cy="6499480"/>
        </a:xfrm>
        <a:prstGeom prst="round2Same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SNG is a place where herbs, fruits and vegetables are grown in the school premises for use in  preparation of Mid-Day Meal.</a:t>
          </a:r>
        </a:p>
      </dsp:txBody>
      <dsp:txXfrm rot="-5400000">
        <a:off x="2504539" y="26395"/>
        <a:ext cx="6473085" cy="487911"/>
      </dsp:txXfrm>
    </dsp:sp>
    <dsp:sp modelId="{D95089AA-EACC-4A6D-8332-0E68B108F8DC}">
      <dsp:nvSpPr>
        <dsp:cNvPr id="0" name=""/>
        <dsp:cNvSpPr/>
      </dsp:nvSpPr>
      <dsp:spPr>
        <a:xfrm>
          <a:off x="0" y="14377"/>
          <a:ext cx="2476444" cy="568207"/>
        </a:xfrm>
        <a:prstGeom prst="roundRect">
          <a:avLst/>
        </a:prstGeom>
        <a:solidFill>
          <a:srgbClr val="A7E9F9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School Nutrition Garden</a:t>
          </a:r>
        </a:p>
      </dsp:txBody>
      <dsp:txXfrm>
        <a:off x="27738" y="42115"/>
        <a:ext cx="2420968" cy="512731"/>
      </dsp:txXfrm>
    </dsp:sp>
    <dsp:sp modelId="{AAC8AD6C-5EFA-453F-AD8D-42F85762E8D5}">
      <dsp:nvSpPr>
        <dsp:cNvPr id="0" name=""/>
        <dsp:cNvSpPr/>
      </dsp:nvSpPr>
      <dsp:spPr>
        <a:xfrm rot="5400000">
          <a:off x="5449151" y="-2328217"/>
          <a:ext cx="644948" cy="6499480"/>
        </a:xfrm>
        <a:prstGeom prst="round2Same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9525" cap="flat" cmpd="sng" algn="ctr">
          <a:solidFill>
            <a:schemeClr val="accent4">
              <a:tint val="40000"/>
              <a:alpha val="90000"/>
              <a:hueOff val="-986427"/>
              <a:satOff val="5539"/>
              <a:lumOff val="35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600" kern="1200" dirty="0"/>
            <a:t>To help address malnutrition and micro nutrient deficiencies</a:t>
          </a:r>
          <a:endParaRPr lang="en-US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600" kern="1200" dirty="0"/>
            <a:t>To give children first-hand experience with nature and gardening. </a:t>
          </a:r>
          <a:endParaRPr lang="en-US" sz="1600" kern="1200" dirty="0"/>
        </a:p>
      </dsp:txBody>
      <dsp:txXfrm rot="-5400000">
        <a:off x="2521885" y="630533"/>
        <a:ext cx="6467996" cy="581980"/>
      </dsp:txXfrm>
    </dsp:sp>
    <dsp:sp modelId="{E4C69CEA-D2B4-4245-81CC-6244868797AD}">
      <dsp:nvSpPr>
        <dsp:cNvPr id="0" name=""/>
        <dsp:cNvSpPr/>
      </dsp:nvSpPr>
      <dsp:spPr>
        <a:xfrm>
          <a:off x="0" y="601915"/>
          <a:ext cx="2476444" cy="729119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Objectives</a:t>
          </a:r>
        </a:p>
      </dsp:txBody>
      <dsp:txXfrm>
        <a:off x="35593" y="637508"/>
        <a:ext cx="2405258" cy="657933"/>
      </dsp:txXfrm>
    </dsp:sp>
    <dsp:sp modelId="{473C8F4B-602D-44C7-A5EF-0EB298883D66}">
      <dsp:nvSpPr>
        <dsp:cNvPr id="0" name=""/>
        <dsp:cNvSpPr/>
      </dsp:nvSpPr>
      <dsp:spPr>
        <a:xfrm rot="5400000">
          <a:off x="5144243" y="-1411134"/>
          <a:ext cx="1201580" cy="6552665"/>
        </a:xfrm>
        <a:prstGeom prst="round2Same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9525" cap="flat" cmpd="sng" algn="ctr">
          <a:solidFill>
            <a:schemeClr val="accent4">
              <a:tint val="40000"/>
              <a:alpha val="90000"/>
              <a:hueOff val="-1972855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Large piece of land is not required even roof tops can be used for growing vegetable/fruits in containers.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600" kern="1200" dirty="0"/>
            <a:t>Plants may also be grown in small containers, cans, jars, discarded earthen pots, wooden </a:t>
          </a:r>
          <a:r>
            <a:rPr lang="en-IN" sz="1600" kern="1200" dirty="0" err="1"/>
            <a:t>peti</a:t>
          </a:r>
          <a:r>
            <a:rPr lang="en-IN" sz="1600" kern="1200" dirty="0"/>
            <a:t>, ceramic sinks, food tins, and </a:t>
          </a:r>
          <a:r>
            <a:rPr lang="en-IN" sz="1600" kern="1200" dirty="0" err="1"/>
            <a:t>atta</a:t>
          </a:r>
          <a:r>
            <a:rPr lang="en-IN" sz="1600" kern="1200" dirty="0"/>
            <a:t> bags etc, where land is not available. </a:t>
          </a:r>
          <a:endParaRPr lang="en-US" sz="1600" kern="1200" dirty="0"/>
        </a:p>
      </dsp:txBody>
      <dsp:txXfrm rot="-5400000">
        <a:off x="2468701" y="1323064"/>
        <a:ext cx="6494009" cy="1084268"/>
      </dsp:txXfrm>
    </dsp:sp>
    <dsp:sp modelId="{02A5CEB2-C911-45CA-B46C-B7A80E9CDE78}">
      <dsp:nvSpPr>
        <dsp:cNvPr id="0" name=""/>
        <dsp:cNvSpPr/>
      </dsp:nvSpPr>
      <dsp:spPr>
        <a:xfrm>
          <a:off x="0" y="1407292"/>
          <a:ext cx="2466761" cy="1041925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IN" b="1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IN" b="1" kern="1200" dirty="0"/>
            <a:t>Where School Nutrition Garden can be set up?</a:t>
          </a:r>
          <a:endParaRPr lang="en-US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 dirty="0"/>
        </a:p>
      </dsp:txBody>
      <dsp:txXfrm>
        <a:off x="50863" y="1458155"/>
        <a:ext cx="2365035" cy="940199"/>
      </dsp:txXfrm>
    </dsp:sp>
    <dsp:sp modelId="{7F431969-69E9-43B6-9568-B99B3B900103}">
      <dsp:nvSpPr>
        <dsp:cNvPr id="0" name=""/>
        <dsp:cNvSpPr/>
      </dsp:nvSpPr>
      <dsp:spPr>
        <a:xfrm>
          <a:off x="0" y="2586190"/>
          <a:ext cx="2436569" cy="972974"/>
        </a:xfrm>
        <a:prstGeom prst="roundRect">
          <a:avLst/>
        </a:prstGeom>
        <a:gradFill rotWithShape="0">
          <a:gsLst>
            <a:gs pos="0">
              <a:schemeClr val="accent4">
                <a:hueOff val="-2678862"/>
                <a:satOff val="16139"/>
                <a:lumOff val="1294"/>
                <a:alphaOff val="0"/>
                <a:tint val="50000"/>
                <a:satMod val="300000"/>
              </a:schemeClr>
            </a:gs>
            <a:gs pos="35000">
              <a:schemeClr val="accent4">
                <a:hueOff val="-2678862"/>
                <a:satOff val="16139"/>
                <a:lumOff val="1294"/>
                <a:alphaOff val="0"/>
                <a:tint val="37000"/>
                <a:satMod val="300000"/>
              </a:schemeClr>
            </a:gs>
            <a:gs pos="100000">
              <a:schemeClr val="accent4">
                <a:hueOff val="-2678862"/>
                <a:satOff val="16139"/>
                <a:lumOff val="129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What part of plants can be eaten</a:t>
          </a:r>
        </a:p>
      </dsp:txBody>
      <dsp:txXfrm>
        <a:off x="47497" y="2633687"/>
        <a:ext cx="2341575" cy="877980"/>
      </dsp:txXfrm>
    </dsp:sp>
    <dsp:sp modelId="{EAD9F6A1-B048-417B-ADD5-10E34845BDC3}">
      <dsp:nvSpPr>
        <dsp:cNvPr id="0" name=""/>
        <dsp:cNvSpPr/>
      </dsp:nvSpPr>
      <dsp:spPr>
        <a:xfrm rot="5400000">
          <a:off x="5196043" y="-103950"/>
          <a:ext cx="1130572" cy="6520072"/>
        </a:xfrm>
        <a:prstGeom prst="round2SameRect">
          <a:avLst/>
        </a:prstGeom>
        <a:gradFill flip="none" rotWithShape="0">
          <a:gsLst>
            <a:gs pos="0">
              <a:schemeClr val="accent4">
                <a:lumMod val="60000"/>
                <a:lumOff val="40000"/>
                <a:tint val="66000"/>
                <a:satMod val="160000"/>
              </a:schemeClr>
            </a:gs>
            <a:gs pos="50000">
              <a:schemeClr val="accent4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4">
                <a:lumMod val="60000"/>
                <a:lumOff val="40000"/>
                <a:tint val="23500"/>
                <a:satMod val="160000"/>
              </a:schemeClr>
            </a:gs>
          </a:gsLst>
          <a:lin ang="8100000" scaled="1"/>
          <a:tileRect/>
        </a:gradFill>
        <a:ln w="9525" cap="flat" cmpd="sng" algn="ctr">
          <a:solidFill>
            <a:schemeClr val="accent4">
              <a:tint val="40000"/>
              <a:alpha val="90000"/>
              <a:hueOff val="-2959282"/>
              <a:satOff val="16618"/>
              <a:lumOff val="10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600" kern="1200" dirty="0"/>
            <a:t>The grown whole vegetables, fruits can be consumed. Some of the parts like stem (banana, bottle gourd, pumpkin) leaves (coriander, mint, spinach), flower (pumpkin flower, </a:t>
          </a:r>
          <a:r>
            <a:rPr lang="en-IN" sz="1600" kern="1200" dirty="0" err="1"/>
            <a:t>morringa</a:t>
          </a:r>
          <a:r>
            <a:rPr lang="en-IN" sz="1600" kern="1200" dirty="0"/>
            <a:t>).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600" kern="1200" dirty="0"/>
            <a:t>The leaves, fruits/vegetables and stems of some plants like bottle gourd (</a:t>
          </a:r>
          <a:r>
            <a:rPr lang="en-IN" sz="1600" kern="1200" dirty="0" err="1"/>
            <a:t>lauki</a:t>
          </a:r>
          <a:r>
            <a:rPr lang="en-IN" sz="1600" kern="1200" dirty="0"/>
            <a:t>), pumpkin (</a:t>
          </a:r>
          <a:r>
            <a:rPr lang="en-IN" sz="1600" kern="1200" dirty="0" err="1"/>
            <a:t>kaddu</a:t>
          </a:r>
          <a:r>
            <a:rPr lang="en-IN" sz="1600" kern="1200" dirty="0"/>
            <a:t>) etc can be consumed</a:t>
          </a:r>
          <a:endParaRPr lang="en-US" sz="1600" kern="1200" dirty="0"/>
        </a:p>
      </dsp:txBody>
      <dsp:txXfrm rot="-5400000">
        <a:off x="2501293" y="2645990"/>
        <a:ext cx="6464882" cy="1020192"/>
      </dsp:txXfrm>
    </dsp:sp>
    <dsp:sp modelId="{1CAFD841-D32E-4B21-BB53-A52E5BA75F8C}">
      <dsp:nvSpPr>
        <dsp:cNvPr id="0" name=""/>
        <dsp:cNvSpPr/>
      </dsp:nvSpPr>
      <dsp:spPr>
        <a:xfrm>
          <a:off x="0" y="3639815"/>
          <a:ext cx="2459897" cy="911191"/>
        </a:xfrm>
        <a:prstGeom prst="roundRect">
          <a:avLst/>
        </a:prstGeom>
        <a:gradFill rotWithShape="0">
          <a:gsLst>
            <a:gs pos="0">
              <a:schemeClr val="accent4">
                <a:hueOff val="-3571816"/>
                <a:satOff val="21519"/>
                <a:lumOff val="1725"/>
                <a:alphaOff val="0"/>
                <a:tint val="50000"/>
                <a:satMod val="300000"/>
              </a:schemeClr>
            </a:gs>
            <a:gs pos="35000">
              <a:schemeClr val="accent4">
                <a:hueOff val="-3571816"/>
                <a:satOff val="21519"/>
                <a:lumOff val="1725"/>
                <a:alphaOff val="0"/>
                <a:tint val="37000"/>
                <a:satMod val="300000"/>
              </a:schemeClr>
            </a:gs>
            <a:gs pos="100000">
              <a:schemeClr val="accent4">
                <a:hueOff val="-3571816"/>
                <a:satOff val="21519"/>
                <a:lumOff val="172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b="1" kern="1200" dirty="0"/>
            <a:t>Convergence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b="1" kern="1200" dirty="0"/>
            <a:t>with line departments</a:t>
          </a:r>
          <a:endParaRPr lang="en-US" sz="1800" b="1" kern="1200" dirty="0"/>
        </a:p>
      </dsp:txBody>
      <dsp:txXfrm>
        <a:off x="44481" y="3684296"/>
        <a:ext cx="2370935" cy="822229"/>
      </dsp:txXfrm>
    </dsp:sp>
    <dsp:sp modelId="{EA752DB1-D6A1-4D83-8114-1223FE357855}">
      <dsp:nvSpPr>
        <dsp:cNvPr id="0" name=""/>
        <dsp:cNvSpPr/>
      </dsp:nvSpPr>
      <dsp:spPr>
        <a:xfrm rot="5400000">
          <a:off x="5435327" y="820359"/>
          <a:ext cx="672597" cy="6499480"/>
        </a:xfrm>
        <a:prstGeom prst="round2SameRect">
          <a:avLst/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600" kern="1200" dirty="0" err="1"/>
            <a:t>Krishi</a:t>
          </a:r>
          <a:r>
            <a:rPr lang="en-IN" sz="1600" kern="1200" dirty="0"/>
            <a:t>  </a:t>
          </a:r>
          <a:r>
            <a:rPr lang="en-IN" sz="1600" kern="1200" dirty="0" err="1"/>
            <a:t>Vigyan</a:t>
          </a:r>
          <a:r>
            <a:rPr lang="en-IN" sz="1600" kern="1200" dirty="0"/>
            <a:t> </a:t>
          </a:r>
          <a:r>
            <a:rPr lang="en-IN" sz="1600" kern="1200" dirty="0" err="1"/>
            <a:t>Kendras</a:t>
          </a:r>
          <a:r>
            <a:rPr lang="en-IN" sz="1600" kern="1200" dirty="0"/>
            <a:t>, Department of Agriculture/Horticulture, Food &amp; Nutrition Board, State Agriculture Universities etc.</a:t>
          </a:r>
          <a:endParaRPr lang="en-US" sz="1600" kern="1200" dirty="0"/>
        </a:p>
      </dsp:txBody>
      <dsp:txXfrm rot="-5400000">
        <a:off x="2521886" y="3766634"/>
        <a:ext cx="6466647" cy="606931"/>
      </dsp:txXfrm>
    </dsp:sp>
    <dsp:sp modelId="{28F709A0-81CF-49E5-AC89-9D7CDAD1FA2F}">
      <dsp:nvSpPr>
        <dsp:cNvPr id="0" name=""/>
        <dsp:cNvSpPr/>
      </dsp:nvSpPr>
      <dsp:spPr>
        <a:xfrm>
          <a:off x="0" y="4704559"/>
          <a:ext cx="2476444" cy="933322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Funds for School Nutrition Garden</a:t>
          </a:r>
        </a:p>
      </dsp:txBody>
      <dsp:txXfrm>
        <a:off x="45561" y="4750120"/>
        <a:ext cx="2385322" cy="842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4E1ECD-3A86-4042-932B-27C0349CD91B}">
      <dsp:nvSpPr>
        <dsp:cNvPr id="0" name=""/>
        <dsp:cNvSpPr/>
      </dsp:nvSpPr>
      <dsp:spPr>
        <a:xfrm rot="5400000">
          <a:off x="5385956" y="-2878873"/>
          <a:ext cx="748086" cy="6505833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All the Cook cum helpers, interested community members.</a:t>
          </a:r>
        </a:p>
      </dsp:txBody>
      <dsp:txXfrm rot="-5400000">
        <a:off x="2507083" y="36519"/>
        <a:ext cx="6469314" cy="675048"/>
      </dsp:txXfrm>
    </dsp:sp>
    <dsp:sp modelId="{D95089AA-EACC-4A6D-8332-0E68B108F8DC}">
      <dsp:nvSpPr>
        <dsp:cNvPr id="0" name=""/>
        <dsp:cNvSpPr/>
      </dsp:nvSpPr>
      <dsp:spPr>
        <a:xfrm>
          <a:off x="0" y="28791"/>
          <a:ext cx="2478865" cy="795434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Who can participate</a:t>
          </a:r>
        </a:p>
      </dsp:txBody>
      <dsp:txXfrm>
        <a:off x="38830" y="67621"/>
        <a:ext cx="2401205" cy="717774"/>
      </dsp:txXfrm>
    </dsp:sp>
    <dsp:sp modelId="{AAC8AD6C-5EFA-453F-AD8D-42F85762E8D5}">
      <dsp:nvSpPr>
        <dsp:cNvPr id="0" name=""/>
        <dsp:cNvSpPr/>
      </dsp:nvSpPr>
      <dsp:spPr>
        <a:xfrm rot="5400000">
          <a:off x="5122586" y="-1731203"/>
          <a:ext cx="1298078" cy="6499480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Cooking of pulses/cooking of vegetables/different types of chapattis,</a:t>
          </a:r>
        </a:p>
        <a:p>
          <a:pPr marL="171450" lvl="1" indent="-171450" algn="just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Methods of  cooking/methods of washing vegetables,</a:t>
          </a:r>
        </a:p>
        <a:p>
          <a:pPr marL="171450" lvl="1" indent="-171450" algn="just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Food safety issues, hand washing etc.</a:t>
          </a:r>
        </a:p>
      </dsp:txBody>
      <dsp:txXfrm rot="-5400000">
        <a:off x="2521886" y="932864"/>
        <a:ext cx="6436113" cy="1171344"/>
      </dsp:txXfrm>
    </dsp:sp>
    <dsp:sp modelId="{E4C69CEA-D2B4-4245-81CC-6244868797AD}">
      <dsp:nvSpPr>
        <dsp:cNvPr id="0" name=""/>
        <dsp:cNvSpPr/>
      </dsp:nvSpPr>
      <dsp:spPr>
        <a:xfrm>
          <a:off x="12487" y="966040"/>
          <a:ext cx="2476444" cy="1225435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-184678"/>
                <a:satOff val="12312"/>
                <a:lumOff val="16074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184678"/>
                <a:satOff val="12312"/>
                <a:lumOff val="16074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184678"/>
                <a:satOff val="12312"/>
                <a:lumOff val="1607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Identification of the activities to be carried out</a:t>
          </a:r>
        </a:p>
      </dsp:txBody>
      <dsp:txXfrm>
        <a:off x="72308" y="1025861"/>
        <a:ext cx="2356802" cy="1105793"/>
      </dsp:txXfrm>
    </dsp:sp>
    <dsp:sp modelId="{473C8F4B-602D-44C7-A5EF-0EB298883D66}">
      <dsp:nvSpPr>
        <dsp:cNvPr id="0" name=""/>
        <dsp:cNvSpPr/>
      </dsp:nvSpPr>
      <dsp:spPr>
        <a:xfrm rot="5400000">
          <a:off x="5172886" y="-424733"/>
          <a:ext cx="1144293" cy="6552665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600" kern="1200" dirty="0"/>
            <a:t>Children (2 children each from primary and upper primary classes) and nutritionists (Home Science College/UNICEF) of that block/district may be selected. </a:t>
          </a:r>
          <a:endParaRPr lang="en-US" sz="1600" kern="1200" dirty="0"/>
        </a:p>
      </dsp:txBody>
      <dsp:txXfrm rot="-5400000">
        <a:off x="2468700" y="2335313"/>
        <a:ext cx="6496805" cy="1032573"/>
      </dsp:txXfrm>
    </dsp:sp>
    <dsp:sp modelId="{02A5CEB2-C911-45CA-B46C-B7A80E9CDE78}">
      <dsp:nvSpPr>
        <dsp:cNvPr id="0" name=""/>
        <dsp:cNvSpPr/>
      </dsp:nvSpPr>
      <dsp:spPr>
        <a:xfrm>
          <a:off x="12442" y="2210527"/>
          <a:ext cx="2466567" cy="1232220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-369356"/>
                <a:satOff val="24624"/>
                <a:lumOff val="32148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369356"/>
                <a:satOff val="24624"/>
                <a:lumOff val="32148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369356"/>
                <a:satOff val="24624"/>
                <a:lumOff val="3214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Who will be the Judges</a:t>
          </a:r>
        </a:p>
      </dsp:txBody>
      <dsp:txXfrm>
        <a:off x="72594" y="2270679"/>
        <a:ext cx="2346263" cy="1111916"/>
      </dsp:txXfrm>
    </dsp:sp>
    <dsp:sp modelId="{7F431969-69E9-43B6-9568-B99B3B900103}">
      <dsp:nvSpPr>
        <dsp:cNvPr id="0" name=""/>
        <dsp:cNvSpPr/>
      </dsp:nvSpPr>
      <dsp:spPr>
        <a:xfrm>
          <a:off x="44672" y="3506003"/>
          <a:ext cx="2347377" cy="1405830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-369356"/>
                <a:satOff val="24624"/>
                <a:lumOff val="32148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369356"/>
                <a:satOff val="24624"/>
                <a:lumOff val="32148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369356"/>
                <a:satOff val="24624"/>
                <a:lumOff val="3214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Recognition of cook cum helpers</a:t>
          </a:r>
        </a:p>
      </dsp:txBody>
      <dsp:txXfrm>
        <a:off x="113299" y="3574630"/>
        <a:ext cx="2210123" cy="1268576"/>
      </dsp:txXfrm>
    </dsp:sp>
    <dsp:sp modelId="{EA752DB1-D6A1-4D83-8114-1223FE357855}">
      <dsp:nvSpPr>
        <dsp:cNvPr id="0" name=""/>
        <dsp:cNvSpPr/>
      </dsp:nvSpPr>
      <dsp:spPr>
        <a:xfrm rot="5400000">
          <a:off x="5096375" y="1037551"/>
          <a:ext cx="1350500" cy="6499480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The winning Cook-cum helpers/community members may be awarded suitably. </a:t>
          </a:r>
        </a:p>
      </dsp:txBody>
      <dsp:txXfrm rot="-5400000">
        <a:off x="2521885" y="3677967"/>
        <a:ext cx="6433554" cy="1218648"/>
      </dsp:txXfrm>
    </dsp:sp>
    <dsp:sp modelId="{28F709A0-81CF-49E5-AC89-9D7CDAD1FA2F}">
      <dsp:nvSpPr>
        <dsp:cNvPr id="0" name=""/>
        <dsp:cNvSpPr/>
      </dsp:nvSpPr>
      <dsp:spPr>
        <a:xfrm>
          <a:off x="0" y="4962542"/>
          <a:ext cx="2476444" cy="938814"/>
        </a:xfrm>
        <a:prstGeom prst="roundRect">
          <a:avLst/>
        </a:prstGeom>
        <a:gradFill rotWithShape="0">
          <a:gsLst>
            <a:gs pos="0">
              <a:schemeClr val="accent6">
                <a:shade val="50000"/>
                <a:hueOff val="-184678"/>
                <a:satOff val="12312"/>
                <a:lumOff val="16074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184678"/>
                <a:satOff val="12312"/>
                <a:lumOff val="16074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184678"/>
                <a:satOff val="12312"/>
                <a:lumOff val="1607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Funds for  Cooking competition</a:t>
          </a:r>
        </a:p>
      </dsp:txBody>
      <dsp:txXfrm>
        <a:off x="45829" y="5008371"/>
        <a:ext cx="2384786" cy="847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477260-0233-493B-A4BB-4030CAB2145D}" type="datetimeFigureOut">
              <a:rPr lang="en-US" smtClean="0"/>
              <a:pPr/>
              <a:t>6/10/2019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063E6C-F22E-40F5-82DC-C432D647C4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49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F81C45B1-B5ED-4186-A9AC-2A26FEDF58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A129E9E2-43B6-47B8-AD6F-EF52C2581F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CD1F6739-09A6-46EB-A5AB-D9909CB68B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6C1596-EFFD-4954-854A-DE404FF15B6B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104C7090-7C96-4DFE-A2B8-EB83A837DB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7F1E8A1C-029E-4624-A433-31D1AB6903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B3A4FC19-073A-470C-8E0E-6A4A43306F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954B82-8078-4023-847B-55FD0216081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EF018171-B780-47F9-B14A-63DC5791E6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132714-6234-4BEF-A804-6FCD96F773A0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A9FB3918-5116-4412-99D3-1755B91684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83BD1D1-0399-4DE4-838C-19AD745D34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5634B5-DB9E-4E5A-B2E6-D5780B2431B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63E6C-F22E-40F5-82DC-C432D647C42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31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33899-28D8-4E3A-AA40-6B00B3356810}" type="datetime1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43536-C3F0-4438-8EE8-768A33D73DB6}" type="datetime1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A351-96F5-4F9F-B519-23F1B5137B42}" type="datetime1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DBA72-0D57-432C-9742-262A047FE6D4}" type="datetime1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CE51D-9295-4AF1-B0DA-98C79C32FF29}" type="datetime1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B2963-3F0B-48B1-86D2-2353C87E0822}" type="datetime1">
              <a:rPr lang="en-US" smtClean="0"/>
              <a:pPr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D5806-BB09-4747-BA5E-30656F63C3C1}" type="datetime1">
              <a:rPr lang="en-US" smtClean="0"/>
              <a:pPr/>
              <a:t>6/10/2019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4411-2128-450E-ACF6-63CF1B660A1C}" type="datetime1">
              <a:rPr lang="en-US" smtClean="0"/>
              <a:pPr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8B2C-5943-4E16-823D-509C441BF33A}" type="datetime1">
              <a:rPr lang="en-US" smtClean="0"/>
              <a:pPr/>
              <a:t>6/10/2019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633A-F881-473F-A696-501256B0AD70}" type="datetime1">
              <a:rPr lang="en-US" smtClean="0"/>
              <a:pPr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F284-3680-44FE-8D4B-4F2AD5EB5147}" type="datetime1">
              <a:rPr lang="en-US" smtClean="0"/>
              <a:pPr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B9E99-0335-4359-AB5C-BEAA8E8624B0}" type="datetime1">
              <a:rPr lang="en-US" smtClean="0"/>
              <a:pPr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2436F-A003-49D2-BDA8-A65B203CD7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11">
            <a:extLst>
              <a:ext uri="{FF2B5EF4-FFF2-40B4-BE49-F238E27FC236}">
                <a16:creationId xmlns:a16="http://schemas.microsoft.com/office/drawing/2014/main" id="{C043577C-3054-4D4D-BCC4-52F43905A3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3D2CA4-7124-44EA-9B73-5F4A1D012AF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9ED8750-08D7-488C-9C49-F1262A7458FD}"/>
              </a:ext>
            </a:extLst>
          </p:cNvPr>
          <p:cNvSpPr txBox="1">
            <a:spLocks noRot="1" noChangeArrowheads="1"/>
          </p:cNvSpPr>
          <p:nvPr/>
        </p:nvSpPr>
        <p:spPr>
          <a:xfrm>
            <a:off x="152400" y="914400"/>
            <a:ext cx="8686800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9BBB59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Benguiat Bk BT" pitchFamily="18" charset="0"/>
              <a:ea typeface="+mn-ea"/>
              <a:cs typeface="Arial" panose="020B0604020202020204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9BBB59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3500" b="1" i="0" u="none" strike="noStrike" kern="1200" cap="none" spc="0" normalizeH="0" baseline="0" noProof="0" dirty="0">
              <a:ln>
                <a:noFill/>
              </a:ln>
              <a:solidFill>
                <a:srgbClr val="F7FEB8"/>
              </a:solidFill>
              <a:effectLst/>
              <a:uLnTx/>
              <a:uFillTx/>
              <a:latin typeface="Benguiat Bk BT" pitchFamily="18" charset="0"/>
              <a:ea typeface="+mn-ea"/>
              <a:cs typeface="Arial" panose="020B0604020202020204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9BBB59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3500" b="1" i="0" u="none" strike="noStrike" kern="1200" cap="none" spc="0" normalizeH="0" baseline="0" noProof="0" dirty="0">
              <a:ln>
                <a:noFill/>
              </a:ln>
              <a:solidFill>
                <a:srgbClr val="F7FEB8"/>
              </a:solidFill>
              <a:effectLst/>
              <a:uLnTx/>
              <a:uFillTx/>
              <a:latin typeface="Benguiat Bk BT" pitchFamily="18" charset="0"/>
              <a:ea typeface="+mn-ea"/>
              <a:cs typeface="Arial" panose="020B0604020202020204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9BBB59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rgbClr val="F7FEB8"/>
              </a:solidFill>
              <a:effectLst/>
              <a:uLnTx/>
              <a:uFillTx/>
              <a:latin typeface="Benguiat Bk BT" pitchFamily="18" charset="0"/>
              <a:ea typeface="+mn-ea"/>
              <a:cs typeface="Arial" panose="020B0604020202020204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rgbClr val="9BBB59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rgbClr val="F7FEB8"/>
              </a:solidFill>
              <a:effectLst/>
              <a:uLnTx/>
              <a:uFillTx/>
              <a:latin typeface="Benguiat Bk BT" pitchFamily="18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053" name="Picture 5">
            <a:extLst>
              <a:ext uri="{FF2B5EF4-FFF2-40B4-BE49-F238E27FC236}">
                <a16:creationId xmlns:a16="http://schemas.microsoft.com/office/drawing/2014/main" id="{6CB880F1-E988-4F86-B31C-1E2B107AD3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9" t="13121" r="27777" b="10283"/>
          <a:stretch>
            <a:fillRect/>
          </a:stretch>
        </p:blipFill>
        <p:spPr bwMode="auto">
          <a:xfrm>
            <a:off x="8143900" y="31750"/>
            <a:ext cx="1000100" cy="1232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BD3CBA1-0A3D-4EE5-A1F9-F6F80106C4BC}"/>
              </a:ext>
            </a:extLst>
          </p:cNvPr>
          <p:cNvSpPr/>
          <p:nvPr/>
        </p:nvSpPr>
        <p:spPr>
          <a:xfrm>
            <a:off x="685800" y="0"/>
            <a:ext cx="78486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Mid Day Meal Scheme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73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42976" cy="140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905000" y="654050"/>
            <a:ext cx="5791200" cy="88741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latin typeface="Cambria" pitchFamily="18" charset="0"/>
                <a:ea typeface="Verdana" pitchFamily="34" charset="0"/>
                <a:cs typeface="Verdana" pitchFamily="34" charset="0"/>
              </a:rPr>
            </a:b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ea typeface="Verdana" pitchFamily="34" charset="0"/>
                <a:cs typeface="Verdana" pitchFamily="34" charset="0"/>
              </a:rPr>
              <a:t>PAB - MDM Meeting for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ea typeface="+mj-ea"/>
                <a:cs typeface="+mj-cs"/>
              </a:rPr>
              <a:t>Review of Implementation of MDMS in </a:t>
            </a:r>
            <a:b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lang="en-US" altLang="en-US" sz="2000" b="1" dirty="0">
                <a:solidFill>
                  <a:srgbClr val="558ED5"/>
                </a:solidFill>
                <a:ea typeface="+mj-ea"/>
                <a:cs typeface="+mj-cs"/>
              </a:rPr>
              <a:t>Manipur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ea typeface="+mj-ea"/>
                <a:cs typeface="+mj-cs"/>
              </a:rPr>
              <a:t> on 12.06.2019</a:t>
            </a:r>
            <a:b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558ED5"/>
                </a:solidFill>
                <a:effectLst/>
                <a:uLnTx/>
                <a:uFillTx/>
                <a:ea typeface="+mj-ea"/>
                <a:cs typeface="+mj-cs"/>
              </a:rPr>
            </a:br>
            <a:endParaRPr kumimoji="0" lang="en-US" altLang="en-US" sz="2000" b="1" i="1" u="sng" strike="noStrike" kern="1200" cap="none" spc="0" normalizeH="0" baseline="0" noProof="0" dirty="0">
              <a:ln>
                <a:noFill/>
              </a:ln>
              <a:solidFill>
                <a:srgbClr val="558ED5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C79C34-5374-458B-8BAE-D76D49C52D2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10" b="3311"/>
          <a:stretch/>
        </p:blipFill>
        <p:spPr>
          <a:xfrm>
            <a:off x="0" y="1667480"/>
            <a:ext cx="9144000" cy="519052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2">
            <a:extLst>
              <a:ext uri="{FF2B5EF4-FFF2-40B4-BE49-F238E27FC236}">
                <a16:creationId xmlns:a16="http://schemas.microsoft.com/office/drawing/2014/main" id="{54199EBE-AB2A-47A5-9E53-8509D13A9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343900" y="5719763"/>
            <a:ext cx="719138" cy="2587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2444724-58EC-4DB7-A40D-8EAF0EC24E52}" type="slidenum">
              <a:rPr lang="es-ES" altLang="en-US" sz="1200" b="1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s-ES" altLang="en-US" sz="1200" b="1">
              <a:solidFill>
                <a:srgbClr val="FFFFFF"/>
              </a:solidFill>
            </a:endParaRPr>
          </a:p>
        </p:txBody>
      </p:sp>
      <p:sp>
        <p:nvSpPr>
          <p:cNvPr id="15363" name="Title 4">
            <a:extLst>
              <a:ext uri="{FF2B5EF4-FFF2-40B4-BE49-F238E27FC236}">
                <a16:creationId xmlns:a16="http://schemas.microsoft.com/office/drawing/2014/main" id="{0525E846-5030-4BBF-92D2-CB2388462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80963"/>
            <a:ext cx="9144000" cy="695326"/>
          </a:xfrm>
          <a:solidFill>
            <a:srgbClr val="558ED5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90000"/>
              </a:lnSpc>
              <a:spcAft>
                <a:spcPct val="0"/>
              </a:spcAft>
            </a:pPr>
            <a:r>
              <a:rPr lang="en-US" altLang="en-US" sz="3200" b="1"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+mn-cs"/>
              </a:rPr>
              <a:t>     </a:t>
            </a:r>
            <a:r>
              <a:rPr lang="en-IN" altLang="en-US" sz="3200" b="1"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+mn-cs"/>
              </a:rPr>
              <a:t>Focus of this year</a:t>
            </a:r>
            <a:r>
              <a:rPr lang="en-US" altLang="en-US" sz="3200" b="1"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+mn-cs"/>
              </a:rPr>
              <a:t> -  Cooking Competition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8D72E26-EF6E-44A2-A219-A36CEC664964}"/>
              </a:ext>
            </a:extLst>
          </p:cNvPr>
          <p:cNvGraphicFramePr/>
          <p:nvPr/>
        </p:nvGraphicFramePr>
        <p:xfrm>
          <a:off x="122634" y="609601"/>
          <a:ext cx="9021366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B8F27D3-A4DA-4865-B9FB-379096A46DC9}"/>
              </a:ext>
            </a:extLst>
          </p:cNvPr>
          <p:cNvSpPr txBox="1"/>
          <p:nvPr/>
        </p:nvSpPr>
        <p:spPr>
          <a:xfrm>
            <a:off x="2667000" y="5857892"/>
            <a:ext cx="6477000" cy="33855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just" eaLnBrk="1" hangingPunct="1">
              <a:buFontTx/>
              <a:buChar char="•"/>
              <a:tabLst>
                <a:tab pos="630238" algn="l"/>
              </a:tabLst>
              <a:defRPr/>
            </a:pPr>
            <a:r>
              <a:rPr lang="en-US" sz="1600" dirty="0">
                <a:solidFill>
                  <a:prstClr val="black"/>
                </a:solidFill>
                <a:ea typeface="Calibri" pitchFamily="34" charset="0"/>
              </a:rPr>
              <a:t> Expenditure may be met from MME funds</a:t>
            </a:r>
            <a:r>
              <a:rPr lang="en-US" sz="1600" b="1" dirty="0">
                <a:solidFill>
                  <a:prstClr val="black"/>
                </a:solidFill>
                <a:ea typeface="Calibri" pitchFamily="34" charset="0"/>
              </a:rPr>
              <a:t>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6" name="TextBox 10">
            <a:extLst>
              <a:ext uri="{FF2B5EF4-FFF2-40B4-BE49-F238E27FC236}">
                <a16:creationId xmlns:a16="http://schemas.microsoft.com/office/drawing/2014/main" id="{8CE2D109-31FF-47F4-A4FB-D69DB06B4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104DB665-3C30-460F-9C91-4909B1A08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525"/>
            <a:ext cx="9144000" cy="695325"/>
          </a:xfrm>
          <a:solidFill>
            <a:srgbClr val="558ED5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IN" altLang="en-US" sz="2800" b="1" dirty="0">
                <a:solidFill>
                  <a:srgbClr val="FFFFFF"/>
                </a:solidFill>
              </a:rPr>
              <a:t>Focus of this year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809B7-AC06-4BE3-A9D0-7A01A87F2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1000125"/>
            <a:ext cx="8466138" cy="5356225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>
                <a:solidFill>
                  <a:srgbClr val="00B050"/>
                </a:solidFill>
              </a:rPr>
              <a:t>Usage of Temples, Gurudwaras, Jails etc. for Mid Day Meal: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</a:p>
          <a:p>
            <a:pPr lvl="1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700" dirty="0">
                <a:solidFill>
                  <a:srgbClr val="0070C0"/>
                </a:solidFill>
              </a:rPr>
              <a:t>Temples, </a:t>
            </a:r>
            <a:r>
              <a:rPr lang="en-US" sz="1700" dirty="0" err="1">
                <a:solidFill>
                  <a:srgbClr val="0070C0"/>
                </a:solidFill>
              </a:rPr>
              <a:t>Gurudwaras</a:t>
            </a:r>
            <a:r>
              <a:rPr lang="en-US" sz="1700" dirty="0">
                <a:solidFill>
                  <a:srgbClr val="0070C0"/>
                </a:solidFill>
              </a:rPr>
              <a:t>, Jails etc. can be involved in Mid Day Meal Scheme.</a:t>
            </a:r>
          </a:p>
          <a:p>
            <a:pPr lvl="1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700" dirty="0">
                <a:solidFill>
                  <a:srgbClr val="C00000"/>
                </a:solidFill>
              </a:rPr>
              <a:t>Temples, </a:t>
            </a:r>
            <a:r>
              <a:rPr lang="en-US" sz="1700" dirty="0" err="1">
                <a:solidFill>
                  <a:srgbClr val="C00000"/>
                </a:solidFill>
              </a:rPr>
              <a:t>Gurudwaras</a:t>
            </a:r>
            <a:r>
              <a:rPr lang="en-US" sz="1700" dirty="0">
                <a:solidFill>
                  <a:srgbClr val="C00000"/>
                </a:solidFill>
              </a:rPr>
              <a:t> have greater reach among community</a:t>
            </a:r>
            <a:r>
              <a:rPr lang="en-US" sz="1700" dirty="0">
                <a:solidFill>
                  <a:srgbClr val="0070C0"/>
                </a:solidFill>
              </a:rPr>
              <a:t>, this can help in wider publicity for Mid Day Meal Scheme.</a:t>
            </a:r>
          </a:p>
          <a:p>
            <a:pPr lvl="1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700" dirty="0">
                <a:solidFill>
                  <a:srgbClr val="0070C0"/>
                </a:solidFill>
              </a:rPr>
              <a:t>Temples, </a:t>
            </a:r>
            <a:r>
              <a:rPr lang="en-US" sz="1700" dirty="0" err="1">
                <a:solidFill>
                  <a:srgbClr val="0070C0"/>
                </a:solidFill>
              </a:rPr>
              <a:t>Gurudwaras</a:t>
            </a:r>
            <a:r>
              <a:rPr lang="en-US" sz="1700" dirty="0">
                <a:solidFill>
                  <a:srgbClr val="0070C0"/>
                </a:solidFill>
              </a:rPr>
              <a:t> can </a:t>
            </a:r>
            <a:r>
              <a:rPr lang="en-US" sz="1700" dirty="0">
                <a:solidFill>
                  <a:srgbClr val="C00000"/>
                </a:solidFill>
              </a:rPr>
              <a:t>adopt some schools </a:t>
            </a:r>
            <a:r>
              <a:rPr lang="en-US" sz="1700" dirty="0">
                <a:solidFill>
                  <a:srgbClr val="0070C0"/>
                </a:solidFill>
              </a:rPr>
              <a:t>for providing meals.</a:t>
            </a:r>
          </a:p>
          <a:p>
            <a:pPr lvl="1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700" dirty="0">
                <a:solidFill>
                  <a:srgbClr val="0070C0"/>
                </a:solidFill>
              </a:rPr>
              <a:t>Enhanced </a:t>
            </a:r>
            <a:r>
              <a:rPr lang="en-US" sz="1700" dirty="0">
                <a:solidFill>
                  <a:srgbClr val="C00000"/>
                </a:solidFill>
              </a:rPr>
              <a:t>sense of ownership </a:t>
            </a:r>
            <a:r>
              <a:rPr lang="en-US" sz="1700" dirty="0">
                <a:solidFill>
                  <a:srgbClr val="0070C0"/>
                </a:solidFill>
              </a:rPr>
              <a:t>of the Mid Day Meal Scheme among the local community.</a:t>
            </a:r>
          </a:p>
          <a:p>
            <a:pPr marL="0" indent="0" algn="just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b="1" dirty="0">
                <a:solidFill>
                  <a:srgbClr val="00B050"/>
                </a:solidFill>
              </a:rPr>
              <a:t>Uploading of videos, testimonials on </a:t>
            </a:r>
            <a:r>
              <a:rPr lang="en-US" sz="2000" b="1" dirty="0" err="1">
                <a:solidFill>
                  <a:srgbClr val="00B050"/>
                </a:solidFill>
              </a:rPr>
              <a:t>Shagun</a:t>
            </a:r>
            <a:r>
              <a:rPr lang="en-US" sz="2000" b="1" dirty="0">
                <a:solidFill>
                  <a:srgbClr val="00B050"/>
                </a:solidFill>
              </a:rPr>
              <a:t> web-portal</a:t>
            </a:r>
            <a:r>
              <a:rPr lang="en-US" sz="2000" b="1" dirty="0">
                <a:solidFill>
                  <a:srgbClr val="0070C0"/>
                </a:solidFill>
              </a:rPr>
              <a:t>:</a:t>
            </a:r>
          </a:p>
          <a:p>
            <a:pPr lvl="1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700" dirty="0" err="1">
                <a:solidFill>
                  <a:srgbClr val="0070C0"/>
                </a:solidFill>
              </a:rPr>
              <a:t>Shagun</a:t>
            </a:r>
            <a:r>
              <a:rPr lang="en-US" sz="1700" dirty="0">
                <a:solidFill>
                  <a:srgbClr val="0070C0"/>
                </a:solidFill>
              </a:rPr>
              <a:t> web-portal is an </a:t>
            </a:r>
            <a:r>
              <a:rPr lang="en-US" sz="1700" dirty="0">
                <a:solidFill>
                  <a:srgbClr val="C00000"/>
                </a:solidFill>
              </a:rPr>
              <a:t>innovation for repository of best practices </a:t>
            </a:r>
            <a:r>
              <a:rPr lang="en-US" sz="1700" dirty="0">
                <a:solidFill>
                  <a:srgbClr val="0070C0"/>
                </a:solidFill>
              </a:rPr>
              <a:t>which collates videos, testimonials, case studies and images of state-level innovations and success stories. </a:t>
            </a:r>
          </a:p>
          <a:p>
            <a:pPr lvl="1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1700" dirty="0">
                <a:solidFill>
                  <a:srgbClr val="0070C0"/>
                </a:solidFill>
              </a:rPr>
              <a:t>Accordingly, relevant videos, testimonials of the innovative activities being carried out by States/UTs related to Mid Day Meal may be shared with this department so that the same may be uploaded on </a:t>
            </a:r>
            <a:r>
              <a:rPr lang="en-US" sz="1700" dirty="0" err="1">
                <a:solidFill>
                  <a:srgbClr val="0070C0"/>
                </a:solidFill>
              </a:rPr>
              <a:t>Shagun</a:t>
            </a:r>
            <a:r>
              <a:rPr lang="en-US" sz="1700" dirty="0">
                <a:solidFill>
                  <a:srgbClr val="0070C0"/>
                </a:solidFill>
              </a:rPr>
              <a:t> </a:t>
            </a:r>
            <a:r>
              <a:rPr lang="en-US" sz="1700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sz="1700" b="1" dirty="0">
                <a:solidFill>
                  <a:schemeClr val="accent6">
                    <a:lumMod val="75000"/>
                  </a:schemeClr>
                </a:solidFill>
              </a:rPr>
              <a:t>https://repository.seshagun.nic.in</a:t>
            </a:r>
            <a:r>
              <a:rPr lang="en-US" sz="1700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n-US" sz="1700" dirty="0">
                <a:solidFill>
                  <a:srgbClr val="0070C0"/>
                </a:solidFill>
              </a:rPr>
              <a:t>repository after necessary approvals.</a:t>
            </a: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en-US" sz="1700" dirty="0">
              <a:solidFill>
                <a:srgbClr val="0070C0"/>
              </a:solidFill>
            </a:endParaRPr>
          </a:p>
          <a:p>
            <a:pPr algn="just"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endParaRPr lang="en-IN" sz="1700" dirty="0">
              <a:solidFill>
                <a:srgbClr val="0070C0"/>
              </a:solidFill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D6D845A5-3F68-4E40-A59D-2E4A8DB25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840196-22EB-4F49-8B57-59F6F067701B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900680BF-E48F-4D2E-981A-750926977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C444C80D-545E-4BBD-8323-8D1CF000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463"/>
            <a:ext cx="9144000" cy="639762"/>
          </a:xfrm>
          <a:solidFill>
            <a:srgbClr val="558ED5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IN" altLang="en-US" sz="2800" b="1">
                <a:solidFill>
                  <a:srgbClr val="FFFFFF"/>
                </a:solidFill>
              </a:rPr>
              <a:t>Focus of this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4CAAD-F56A-48C2-8AFA-28E06E0A9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36613"/>
            <a:ext cx="8580438" cy="5651500"/>
          </a:xfrm>
        </p:spPr>
        <p:txBody>
          <a:bodyPr rtlCol="0">
            <a:noAutofit/>
          </a:bodyPr>
          <a:lstStyle/>
          <a:p>
            <a:pPr marL="457200" lvl="1" indent="0" algn="just" defTabSz="893763" eaLnBrk="1" fontAlgn="auto" hangingPunct="1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N" altLang="en-US" sz="2400" b="1" dirty="0" err="1">
                <a:solidFill>
                  <a:srgbClr val="00B050"/>
                </a:solidFill>
              </a:rPr>
              <a:t>Tithi</a:t>
            </a:r>
            <a:r>
              <a:rPr lang="en-IN" altLang="en-US" sz="2400" b="1" dirty="0">
                <a:solidFill>
                  <a:srgbClr val="00B050"/>
                </a:solidFill>
              </a:rPr>
              <a:t> </a:t>
            </a:r>
            <a:r>
              <a:rPr lang="en-IN" altLang="en-US" sz="2400" b="1" dirty="0" err="1">
                <a:solidFill>
                  <a:srgbClr val="00B050"/>
                </a:solidFill>
              </a:rPr>
              <a:t>Bhojan</a:t>
            </a:r>
            <a:endParaRPr lang="en-IN" sz="2400" dirty="0">
              <a:solidFill>
                <a:srgbClr val="00B050"/>
              </a:solidFill>
            </a:endParaRPr>
          </a:p>
          <a:p>
            <a:pPr lvl="1" algn="just" defTabSz="893763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000" dirty="0" err="1">
                <a:solidFill>
                  <a:srgbClr val="0070C0"/>
                </a:solidFill>
              </a:rPr>
              <a:t>Tithi</a:t>
            </a:r>
            <a:r>
              <a:rPr lang="en-IN" sz="2000" dirty="0">
                <a:solidFill>
                  <a:srgbClr val="0070C0"/>
                </a:solidFill>
              </a:rPr>
              <a:t> </a:t>
            </a:r>
            <a:r>
              <a:rPr lang="en-IN" sz="2000" dirty="0" err="1">
                <a:solidFill>
                  <a:srgbClr val="0070C0"/>
                </a:solidFill>
              </a:rPr>
              <a:t>Bhojan</a:t>
            </a:r>
            <a:r>
              <a:rPr lang="en-IN" sz="2000" dirty="0">
                <a:solidFill>
                  <a:srgbClr val="0070C0"/>
                </a:solidFill>
              </a:rPr>
              <a:t>, is a </a:t>
            </a:r>
            <a:r>
              <a:rPr lang="en-IN" sz="2000" dirty="0">
                <a:solidFill>
                  <a:srgbClr val="C00000"/>
                </a:solidFill>
              </a:rPr>
              <a:t>community participation </a:t>
            </a:r>
            <a:r>
              <a:rPr lang="en-IN" sz="2000" dirty="0">
                <a:solidFill>
                  <a:srgbClr val="0070C0"/>
                </a:solidFill>
              </a:rPr>
              <a:t>programme initiated by Gujarat. </a:t>
            </a:r>
          </a:p>
          <a:p>
            <a:pPr lvl="1" algn="just" defTabSz="893763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000" dirty="0">
                <a:solidFill>
                  <a:srgbClr val="0070C0"/>
                </a:solidFill>
              </a:rPr>
              <a:t>Community provides </a:t>
            </a:r>
            <a:r>
              <a:rPr lang="en-IN" sz="2000" dirty="0">
                <a:solidFill>
                  <a:srgbClr val="C00000"/>
                </a:solidFill>
              </a:rPr>
              <a:t>full meal or additional items </a:t>
            </a:r>
            <a:r>
              <a:rPr lang="en-IN" sz="2000" dirty="0">
                <a:solidFill>
                  <a:srgbClr val="0070C0"/>
                </a:solidFill>
              </a:rPr>
              <a:t>on special occasions, birthdays, marriages, anniversaries, days of national importance and other festivals etc.</a:t>
            </a:r>
          </a:p>
          <a:p>
            <a:pPr lvl="1" algn="just" defTabSz="893763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000" dirty="0">
                <a:solidFill>
                  <a:srgbClr val="C00000"/>
                </a:solidFill>
              </a:rPr>
              <a:t>Guidelines issued </a:t>
            </a:r>
            <a:r>
              <a:rPr lang="en-IN" sz="2000" dirty="0">
                <a:solidFill>
                  <a:srgbClr val="0070C0"/>
                </a:solidFill>
              </a:rPr>
              <a:t>on </a:t>
            </a:r>
            <a:r>
              <a:rPr lang="en-IN" sz="2000" dirty="0" err="1">
                <a:solidFill>
                  <a:srgbClr val="0070C0"/>
                </a:solidFill>
              </a:rPr>
              <a:t>Tithi</a:t>
            </a:r>
            <a:r>
              <a:rPr lang="en-IN" sz="2000" dirty="0">
                <a:solidFill>
                  <a:srgbClr val="0070C0"/>
                </a:solidFill>
              </a:rPr>
              <a:t> </a:t>
            </a:r>
            <a:r>
              <a:rPr lang="en-IN" sz="2000" dirty="0" err="1">
                <a:solidFill>
                  <a:srgbClr val="0070C0"/>
                </a:solidFill>
              </a:rPr>
              <a:t>Bhojan</a:t>
            </a:r>
            <a:r>
              <a:rPr lang="en-IN" sz="2000" dirty="0">
                <a:solidFill>
                  <a:srgbClr val="0070C0"/>
                </a:solidFill>
              </a:rPr>
              <a:t> on 26</a:t>
            </a:r>
            <a:r>
              <a:rPr lang="en-IN" sz="2000" baseline="30000" dirty="0">
                <a:solidFill>
                  <a:srgbClr val="0070C0"/>
                </a:solidFill>
              </a:rPr>
              <a:t>th</a:t>
            </a:r>
            <a:r>
              <a:rPr lang="en-IN" sz="2000" dirty="0">
                <a:solidFill>
                  <a:srgbClr val="0070C0"/>
                </a:solidFill>
              </a:rPr>
              <a:t> October, 2018. </a:t>
            </a:r>
          </a:p>
          <a:p>
            <a:pPr lvl="1" algn="just" defTabSz="893763" eaLnBrk="1" fontAlgn="auto" hangingPunct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2000" dirty="0" err="1">
                <a:solidFill>
                  <a:srgbClr val="0070C0"/>
                </a:solidFill>
              </a:rPr>
              <a:t>Tithi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Bhojan</a:t>
            </a:r>
            <a:r>
              <a:rPr lang="en-US" sz="2000" dirty="0">
                <a:solidFill>
                  <a:srgbClr val="0070C0"/>
                </a:solidFill>
              </a:rPr>
              <a:t> has been adopted by the States &amp; UTs of Assam (</a:t>
            </a:r>
            <a:r>
              <a:rPr lang="en-US" sz="2000" dirty="0" err="1">
                <a:solidFill>
                  <a:srgbClr val="0070C0"/>
                </a:solidFill>
              </a:rPr>
              <a:t>Sampriti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Bhojan</a:t>
            </a:r>
            <a:r>
              <a:rPr lang="en-US" sz="2000" dirty="0">
                <a:solidFill>
                  <a:srgbClr val="0070C0"/>
                </a:solidFill>
              </a:rPr>
              <a:t>), Andhra Pradesh (</a:t>
            </a:r>
            <a:r>
              <a:rPr lang="en-US" sz="2000" dirty="0" err="1">
                <a:solidFill>
                  <a:srgbClr val="0070C0"/>
                </a:solidFill>
              </a:rPr>
              <a:t>Vindhu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Bhojanam</a:t>
            </a:r>
            <a:r>
              <a:rPr lang="en-US" sz="2000" dirty="0">
                <a:solidFill>
                  <a:srgbClr val="0070C0"/>
                </a:solidFill>
              </a:rPr>
              <a:t>) , Punjab (</a:t>
            </a:r>
            <a:r>
              <a:rPr lang="en-US" sz="2000" dirty="0" err="1">
                <a:solidFill>
                  <a:srgbClr val="0070C0"/>
                </a:solidFill>
              </a:rPr>
              <a:t>Priti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bhojan</a:t>
            </a:r>
            <a:r>
              <a:rPr lang="en-US" sz="2000" dirty="0">
                <a:solidFill>
                  <a:srgbClr val="0070C0"/>
                </a:solidFill>
              </a:rPr>
              <a:t>), Dadra &amp; Nagar Haveli (</a:t>
            </a:r>
            <a:r>
              <a:rPr lang="en-US" sz="2000" dirty="0" err="1">
                <a:solidFill>
                  <a:srgbClr val="0070C0"/>
                </a:solidFill>
              </a:rPr>
              <a:t>Tithi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Bhojan</a:t>
            </a:r>
            <a:r>
              <a:rPr lang="en-US" sz="2000" dirty="0">
                <a:solidFill>
                  <a:srgbClr val="0070C0"/>
                </a:solidFill>
              </a:rPr>
              <a:t>), Daman &amp; Diu (</a:t>
            </a:r>
            <a:r>
              <a:rPr lang="en-US" sz="2000" dirty="0" err="1">
                <a:solidFill>
                  <a:srgbClr val="0070C0"/>
                </a:solidFill>
              </a:rPr>
              <a:t>Tithi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Bhojan</a:t>
            </a:r>
            <a:r>
              <a:rPr lang="en-US" sz="2000" dirty="0">
                <a:solidFill>
                  <a:srgbClr val="0070C0"/>
                </a:solidFill>
              </a:rPr>
              <a:t>), Karnataka (</a:t>
            </a:r>
            <a:r>
              <a:rPr lang="en-US" sz="2000" dirty="0" err="1">
                <a:solidFill>
                  <a:srgbClr val="0070C0"/>
                </a:solidFill>
              </a:rPr>
              <a:t>Shalegagi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Naavu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Neevu</a:t>
            </a:r>
            <a:r>
              <a:rPr lang="en-US" sz="2000" dirty="0">
                <a:solidFill>
                  <a:srgbClr val="0070C0"/>
                </a:solidFill>
              </a:rPr>
              <a:t>), Madhya Pradesh, </a:t>
            </a:r>
            <a:r>
              <a:rPr lang="en-US" sz="2000" dirty="0" err="1">
                <a:solidFill>
                  <a:srgbClr val="0070C0"/>
                </a:solidFill>
              </a:rPr>
              <a:t>Maharastra</a:t>
            </a:r>
            <a:r>
              <a:rPr lang="en-US" sz="2000" dirty="0">
                <a:solidFill>
                  <a:srgbClr val="0070C0"/>
                </a:solidFill>
              </a:rPr>
              <a:t> (</a:t>
            </a:r>
            <a:r>
              <a:rPr lang="en-US" sz="2000" dirty="0" err="1">
                <a:solidFill>
                  <a:srgbClr val="0070C0"/>
                </a:solidFill>
              </a:rPr>
              <a:t>Sneh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Bhojan</a:t>
            </a:r>
            <a:r>
              <a:rPr lang="en-US" sz="2000" dirty="0">
                <a:solidFill>
                  <a:srgbClr val="0070C0"/>
                </a:solidFill>
              </a:rPr>
              <a:t>), Chandigarh (</a:t>
            </a:r>
            <a:r>
              <a:rPr lang="en-US" sz="2000" dirty="0" err="1">
                <a:solidFill>
                  <a:srgbClr val="0070C0"/>
                </a:solidFill>
              </a:rPr>
              <a:t>Tithi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Bhojan</a:t>
            </a:r>
            <a:r>
              <a:rPr lang="en-US" sz="2000" dirty="0">
                <a:solidFill>
                  <a:srgbClr val="0070C0"/>
                </a:solidFill>
              </a:rPr>
              <a:t>), Puducherry (Anna </a:t>
            </a:r>
            <a:r>
              <a:rPr lang="en-US" sz="2000" dirty="0" err="1">
                <a:solidFill>
                  <a:srgbClr val="0070C0"/>
                </a:solidFill>
              </a:rPr>
              <a:t>Dhanam</a:t>
            </a:r>
            <a:r>
              <a:rPr lang="en-US" sz="2000" dirty="0">
                <a:solidFill>
                  <a:srgbClr val="0070C0"/>
                </a:solidFill>
              </a:rPr>
              <a:t>), Haryana (</a:t>
            </a:r>
            <a:r>
              <a:rPr lang="en-US" sz="2000" dirty="0" err="1">
                <a:solidFill>
                  <a:srgbClr val="0070C0"/>
                </a:solidFill>
              </a:rPr>
              <a:t>Beti</a:t>
            </a:r>
            <a:r>
              <a:rPr lang="en-US" sz="2000" dirty="0">
                <a:solidFill>
                  <a:srgbClr val="0070C0"/>
                </a:solidFill>
              </a:rPr>
              <a:t> ka </a:t>
            </a:r>
            <a:r>
              <a:rPr lang="en-US" sz="2000" dirty="0" err="1">
                <a:solidFill>
                  <a:srgbClr val="0070C0"/>
                </a:solidFill>
              </a:rPr>
              <a:t>Janamdin</a:t>
            </a:r>
            <a:r>
              <a:rPr lang="en-US" sz="2000" dirty="0">
                <a:solidFill>
                  <a:srgbClr val="0070C0"/>
                </a:solidFill>
              </a:rPr>
              <a:t>) and Uttarakhand (</a:t>
            </a:r>
            <a:r>
              <a:rPr lang="en-US" sz="2000" dirty="0" err="1">
                <a:solidFill>
                  <a:srgbClr val="0070C0"/>
                </a:solidFill>
              </a:rPr>
              <a:t>Tithi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Bhojan</a:t>
            </a:r>
            <a:r>
              <a:rPr lang="en-US" sz="2000" dirty="0">
                <a:solidFill>
                  <a:srgbClr val="0070C0"/>
                </a:solidFill>
              </a:rPr>
              <a:t>). </a:t>
            </a:r>
            <a:endParaRPr lang="en-IN" sz="2000" dirty="0">
              <a:solidFill>
                <a:srgbClr val="0070C0"/>
              </a:solidFill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A504E288-89B3-457D-9669-44035FDA2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127683-DE4E-4598-B728-DE3943C4E0B6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8FDD38B9-EACC-4649-AD20-B0F2582DC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12421E87-3C65-47BA-B199-00B345DF0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539C3C-3E04-4EA8-A26F-2F68A92BF57C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19459" name="Picture 2">
            <a:extLst>
              <a:ext uri="{FF2B5EF4-FFF2-40B4-BE49-F238E27FC236}">
                <a16:creationId xmlns:a16="http://schemas.microsoft.com/office/drawing/2014/main" id="{0A17B4A4-D21B-4E95-B7DF-398047656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5" r="8333"/>
          <a:stretch>
            <a:fillRect/>
          </a:stretch>
        </p:blipFill>
        <p:spPr bwMode="auto">
          <a:xfrm>
            <a:off x="107950" y="633413"/>
            <a:ext cx="9001125" cy="601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le 1">
            <a:extLst>
              <a:ext uri="{FF2B5EF4-FFF2-40B4-BE49-F238E27FC236}">
                <a16:creationId xmlns:a16="http://schemas.microsoft.com/office/drawing/2014/main" id="{277C63D3-70CB-4600-9D12-3F28ED3E7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5325"/>
          </a:xfrm>
          <a:solidFill>
            <a:srgbClr val="558ED5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IN" altLang="en-US" sz="2800" b="1">
                <a:solidFill>
                  <a:srgbClr val="FFFFFF"/>
                </a:solidFill>
              </a:rPr>
              <a:t>Focus of this year </a:t>
            </a: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E195AECB-C97C-4995-9404-5C6DB4A32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9">
            <a:extLst>
              <a:ext uri="{FF2B5EF4-FFF2-40B4-BE49-F238E27FC236}">
                <a16:creationId xmlns:a16="http://schemas.microsoft.com/office/drawing/2014/main" id="{F3EA3D73-C7E4-4A30-8DDB-2C53423773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0188BF50-EF80-417B-B22B-5DC53B49B62C}"/>
              </a:ext>
            </a:extLst>
          </p:cNvPr>
          <p:cNvSpPr/>
          <p:nvPr/>
        </p:nvSpPr>
        <p:spPr>
          <a:xfrm>
            <a:off x="3352800" y="802218"/>
            <a:ext cx="369888" cy="49318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54">
              <a:defRPr/>
            </a:pPr>
            <a:endParaRPr lang="en-US" sz="1867" dirty="0">
              <a:solidFill>
                <a:prstClr val="white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1381112-FF78-4058-B357-023DFA4F4DF1}"/>
              </a:ext>
            </a:extLst>
          </p:cNvPr>
          <p:cNvSpPr/>
          <p:nvPr/>
        </p:nvSpPr>
        <p:spPr>
          <a:xfrm>
            <a:off x="3694114" y="1712385"/>
            <a:ext cx="369887" cy="493183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54">
              <a:defRPr/>
            </a:pPr>
            <a:endParaRPr lang="en-US" sz="1867" dirty="0">
              <a:solidFill>
                <a:prstClr val="white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F228A42-ACA6-4336-A964-EF87F3AF315D}"/>
              </a:ext>
            </a:extLst>
          </p:cNvPr>
          <p:cNvSpPr/>
          <p:nvPr/>
        </p:nvSpPr>
        <p:spPr>
          <a:xfrm>
            <a:off x="4041775" y="2616200"/>
            <a:ext cx="369888" cy="49318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54">
              <a:defRPr/>
            </a:pPr>
            <a:endParaRPr lang="en-US" sz="1867" dirty="0">
              <a:solidFill>
                <a:prstClr val="white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C592BBE-D626-4354-8F61-71513B47628F}"/>
              </a:ext>
            </a:extLst>
          </p:cNvPr>
          <p:cNvSpPr/>
          <p:nvPr/>
        </p:nvSpPr>
        <p:spPr>
          <a:xfrm>
            <a:off x="4267200" y="3647019"/>
            <a:ext cx="369888" cy="493183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54">
              <a:defRPr/>
            </a:pPr>
            <a:endParaRPr lang="en-US" sz="1867" dirty="0">
              <a:solidFill>
                <a:prstClr val="white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C32566B-2710-485D-9C55-1FAE4D090080}"/>
              </a:ext>
            </a:extLst>
          </p:cNvPr>
          <p:cNvSpPr/>
          <p:nvPr/>
        </p:nvSpPr>
        <p:spPr>
          <a:xfrm>
            <a:off x="4495800" y="4561419"/>
            <a:ext cx="369888" cy="493183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54">
              <a:defRPr/>
            </a:pPr>
            <a:endParaRPr lang="en-US" sz="1867" dirty="0">
              <a:solidFill>
                <a:prstClr val="white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DDF1C5E-7B2D-467D-A125-602A92B4D805}"/>
              </a:ext>
            </a:extLst>
          </p:cNvPr>
          <p:cNvSpPr/>
          <p:nvPr/>
        </p:nvSpPr>
        <p:spPr>
          <a:xfrm>
            <a:off x="4800600" y="5475819"/>
            <a:ext cx="369888" cy="493183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tIns="45719" rIns="91439" bIns="45719" anchor="ctr"/>
          <a:lstStyle/>
          <a:p>
            <a:pPr algn="ctr" defTabSz="914354">
              <a:defRPr/>
            </a:pPr>
            <a:endParaRPr lang="en-US" sz="1867" dirty="0">
              <a:solidFill>
                <a:prstClr val="white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E0F21E4-0298-4233-B60D-9DBF9F17CB57}"/>
              </a:ext>
            </a:extLst>
          </p:cNvPr>
          <p:cNvSpPr txBox="1"/>
          <p:nvPr/>
        </p:nvSpPr>
        <p:spPr>
          <a:xfrm>
            <a:off x="3425825" y="848784"/>
            <a:ext cx="332140" cy="441209"/>
          </a:xfrm>
          <a:prstGeom prst="rect">
            <a:avLst/>
          </a:prstGeom>
          <a:noFill/>
        </p:spPr>
        <p:txBody>
          <a:bodyPr wrap="none" lIns="91439" tIns="45719" rIns="91439" bIns="45719">
            <a:spAutoFit/>
          </a:bodyPr>
          <a:lstStyle/>
          <a:p>
            <a:pPr defTabSz="914354">
              <a:defRPr/>
            </a:pPr>
            <a:r>
              <a:rPr lang="en-US" sz="2267" dirty="0">
                <a:solidFill>
                  <a:prstClr val="white"/>
                </a:solidFill>
                <a:latin typeface="Calibri"/>
              </a:rPr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6C4999E-B439-4C0D-83A9-9EAA64A694BC}"/>
              </a:ext>
            </a:extLst>
          </p:cNvPr>
          <p:cNvSpPr txBox="1"/>
          <p:nvPr/>
        </p:nvSpPr>
        <p:spPr>
          <a:xfrm>
            <a:off x="3756025" y="1708152"/>
            <a:ext cx="332140" cy="441209"/>
          </a:xfrm>
          <a:prstGeom prst="rect">
            <a:avLst/>
          </a:prstGeom>
          <a:noFill/>
        </p:spPr>
        <p:txBody>
          <a:bodyPr wrap="none" lIns="91439" tIns="45719" rIns="91439" bIns="45719">
            <a:spAutoFit/>
          </a:bodyPr>
          <a:lstStyle/>
          <a:p>
            <a:pPr defTabSz="914354">
              <a:defRPr/>
            </a:pPr>
            <a:r>
              <a:rPr lang="en-US" sz="2267" dirty="0">
                <a:solidFill>
                  <a:prstClr val="black"/>
                </a:solidFill>
                <a:latin typeface="Calibri"/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A193569-78F2-4DB9-A6A2-647E53EC94E6}"/>
              </a:ext>
            </a:extLst>
          </p:cNvPr>
          <p:cNvSpPr txBox="1"/>
          <p:nvPr/>
        </p:nvSpPr>
        <p:spPr>
          <a:xfrm>
            <a:off x="4103688" y="2616201"/>
            <a:ext cx="332140" cy="441209"/>
          </a:xfrm>
          <a:prstGeom prst="rect">
            <a:avLst/>
          </a:prstGeom>
          <a:noFill/>
        </p:spPr>
        <p:txBody>
          <a:bodyPr wrap="none" lIns="91439" tIns="45719" rIns="91439" bIns="45719">
            <a:spAutoFit/>
          </a:bodyPr>
          <a:lstStyle/>
          <a:p>
            <a:pPr defTabSz="914354">
              <a:defRPr/>
            </a:pPr>
            <a:r>
              <a:rPr lang="en-US" sz="2267" dirty="0">
                <a:solidFill>
                  <a:prstClr val="white"/>
                </a:solidFill>
                <a:latin typeface="Calibri"/>
              </a:rPr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6781723-929F-4186-BFE7-9BA49A287C41}"/>
              </a:ext>
            </a:extLst>
          </p:cNvPr>
          <p:cNvSpPr txBox="1"/>
          <p:nvPr/>
        </p:nvSpPr>
        <p:spPr>
          <a:xfrm>
            <a:off x="4343400" y="3693585"/>
            <a:ext cx="332140" cy="441209"/>
          </a:xfrm>
          <a:prstGeom prst="rect">
            <a:avLst/>
          </a:prstGeom>
          <a:noFill/>
        </p:spPr>
        <p:txBody>
          <a:bodyPr wrap="none" lIns="91439" tIns="45719" rIns="91439" bIns="45719">
            <a:spAutoFit/>
          </a:bodyPr>
          <a:lstStyle/>
          <a:p>
            <a:pPr defTabSz="914354">
              <a:defRPr/>
            </a:pPr>
            <a:r>
              <a:rPr lang="en-US" sz="2267" dirty="0">
                <a:solidFill>
                  <a:prstClr val="black"/>
                </a:solidFill>
                <a:latin typeface="Calibri"/>
              </a:rPr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2886D0B-141A-46E9-A6A3-71A306E8CBD4}"/>
              </a:ext>
            </a:extLst>
          </p:cNvPr>
          <p:cNvSpPr txBox="1"/>
          <p:nvPr/>
        </p:nvSpPr>
        <p:spPr>
          <a:xfrm>
            <a:off x="4572000" y="4607985"/>
            <a:ext cx="332140" cy="441209"/>
          </a:xfrm>
          <a:prstGeom prst="rect">
            <a:avLst/>
          </a:prstGeom>
          <a:noFill/>
        </p:spPr>
        <p:txBody>
          <a:bodyPr wrap="none" lIns="91439" tIns="45719" rIns="91439" bIns="45719">
            <a:spAutoFit/>
          </a:bodyPr>
          <a:lstStyle/>
          <a:p>
            <a:pPr defTabSz="914354">
              <a:defRPr/>
            </a:pPr>
            <a:r>
              <a:rPr lang="en-US" sz="2267" dirty="0">
                <a:solidFill>
                  <a:prstClr val="white"/>
                </a:solidFill>
                <a:latin typeface="Calibri"/>
              </a:rPr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120D0DF-C410-429C-B465-CB19FDB4C8B0}"/>
              </a:ext>
            </a:extLst>
          </p:cNvPr>
          <p:cNvSpPr txBox="1"/>
          <p:nvPr/>
        </p:nvSpPr>
        <p:spPr>
          <a:xfrm>
            <a:off x="4876800" y="5461001"/>
            <a:ext cx="332140" cy="441209"/>
          </a:xfrm>
          <a:prstGeom prst="rect">
            <a:avLst/>
          </a:prstGeom>
          <a:noFill/>
        </p:spPr>
        <p:txBody>
          <a:bodyPr wrap="none" lIns="91439" tIns="45719" rIns="91439" bIns="45719">
            <a:spAutoFit/>
          </a:bodyPr>
          <a:lstStyle/>
          <a:p>
            <a:pPr defTabSz="914354">
              <a:defRPr/>
            </a:pPr>
            <a:r>
              <a:rPr lang="en-US" sz="2267" dirty="0">
                <a:solidFill>
                  <a:prstClr val="black"/>
                </a:solidFill>
                <a:latin typeface="Calibri"/>
              </a:rPr>
              <a:t>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58E2F6C-A7AA-436B-9130-2933294359A1}"/>
              </a:ext>
            </a:extLst>
          </p:cNvPr>
          <p:cNvSpPr txBox="1"/>
          <p:nvPr/>
        </p:nvSpPr>
        <p:spPr>
          <a:xfrm>
            <a:off x="4743013" y="3524692"/>
            <a:ext cx="4176713" cy="666975"/>
          </a:xfrm>
          <a:prstGeom prst="rect">
            <a:avLst/>
          </a:prstGeom>
          <a:noFill/>
        </p:spPr>
        <p:txBody>
          <a:bodyPr lIns="91439" tIns="45719" rIns="91439" bIns="45719">
            <a:spAutoFit/>
          </a:bodyPr>
          <a:lstStyle/>
          <a:p>
            <a:pPr defTabSz="914354">
              <a:defRPr/>
            </a:pPr>
            <a:r>
              <a:rPr lang="en-IN" sz="1867" b="1" dirty="0">
                <a:solidFill>
                  <a:prstClr val="black"/>
                </a:solidFill>
                <a:latin typeface="Calibri"/>
              </a:rPr>
              <a:t>Graphical dashboard: Reports are generated and displayed online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D2D0AA2-8D17-490A-8223-1FC3E861AB1C}"/>
              </a:ext>
            </a:extLst>
          </p:cNvPr>
          <p:cNvSpPr txBox="1"/>
          <p:nvPr/>
        </p:nvSpPr>
        <p:spPr>
          <a:xfrm>
            <a:off x="4951240" y="4567865"/>
            <a:ext cx="4176714" cy="666975"/>
          </a:xfrm>
          <a:prstGeom prst="rect">
            <a:avLst/>
          </a:prstGeom>
          <a:noFill/>
        </p:spPr>
        <p:txBody>
          <a:bodyPr wrap="square" lIns="91439" tIns="45719" rIns="91439" bIns="45719">
            <a:spAutoFit/>
          </a:bodyPr>
          <a:lstStyle/>
          <a:p>
            <a:pPr defTabSz="914354">
              <a:defRPr/>
            </a:pPr>
            <a:r>
              <a:rPr lang="en-IN" sz="1867" b="1" dirty="0">
                <a:solidFill>
                  <a:prstClr val="black"/>
                </a:solidFill>
                <a:latin typeface="Calibri"/>
              </a:rPr>
              <a:t>Drill down reports from State to school level are available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0874A7-3EA4-408B-9A6D-544F7DA4B490}"/>
              </a:ext>
            </a:extLst>
          </p:cNvPr>
          <p:cNvSpPr txBox="1"/>
          <p:nvPr/>
        </p:nvSpPr>
        <p:spPr>
          <a:xfrm>
            <a:off x="5410201" y="5461001"/>
            <a:ext cx="3095625" cy="1241620"/>
          </a:xfrm>
          <a:prstGeom prst="rect">
            <a:avLst/>
          </a:prstGeom>
          <a:noFill/>
        </p:spPr>
        <p:txBody>
          <a:bodyPr lIns="91439" tIns="45719" rIns="91439" bIns="45719">
            <a:spAutoFit/>
          </a:bodyPr>
          <a:lstStyle/>
          <a:p>
            <a:pPr defTabSz="914354">
              <a:defRPr/>
            </a:pPr>
            <a:r>
              <a:rPr lang="en-IN" sz="1867" b="1" dirty="0">
                <a:solidFill>
                  <a:prstClr val="black"/>
                </a:solidFill>
                <a:latin typeface="Calibri"/>
              </a:rPr>
              <a:t>Daily email alerts are sent to States and UTs level regarding implementation of AMS.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F3EA473-E432-4BC3-8466-8791774D27E1}"/>
              </a:ext>
            </a:extLst>
          </p:cNvPr>
          <p:cNvSpPr txBox="1"/>
          <p:nvPr/>
        </p:nvSpPr>
        <p:spPr>
          <a:xfrm>
            <a:off x="4462132" y="2578388"/>
            <a:ext cx="4511675" cy="954298"/>
          </a:xfrm>
          <a:prstGeom prst="rect">
            <a:avLst/>
          </a:prstGeom>
          <a:noFill/>
        </p:spPr>
        <p:txBody>
          <a:bodyPr lIns="91439" tIns="45719" rIns="91439" bIns="45719">
            <a:spAutoFit/>
          </a:bodyPr>
          <a:lstStyle/>
          <a:p>
            <a:pPr defTabSz="914354">
              <a:defRPr/>
            </a:pPr>
            <a:r>
              <a:rPr lang="en-IN" sz="1867" b="1" dirty="0">
                <a:solidFill>
                  <a:prstClr val="black"/>
                </a:solidFill>
                <a:latin typeface="Calibri"/>
              </a:rPr>
              <a:t>States/UTs are using various technologies (SMS/ IVRS/ Mobile App) for daily data collection.</a:t>
            </a:r>
          </a:p>
        </p:txBody>
      </p:sp>
      <p:pic>
        <p:nvPicPr>
          <p:cNvPr id="36884" name="Picture 2" descr="E:\MDM\MIS\MIS_JS_18.12.2014\MIS1.jpeg">
            <a:extLst>
              <a:ext uri="{FF2B5EF4-FFF2-40B4-BE49-F238E27FC236}">
                <a16:creationId xmlns:a16="http://schemas.microsoft.com/office/drawing/2014/main" id="{1749BD85-2876-4BE7-B6E8-ED58E59F1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88"/>
          <a:stretch>
            <a:fillRect/>
          </a:stretch>
        </p:blipFill>
        <p:spPr bwMode="auto">
          <a:xfrm rot="1211856">
            <a:off x="436564" y="2446868"/>
            <a:ext cx="3457575" cy="3420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85" name="Title 1">
            <a:extLst>
              <a:ext uri="{FF2B5EF4-FFF2-40B4-BE49-F238E27FC236}">
                <a16:creationId xmlns:a16="http://schemas.microsoft.com/office/drawing/2014/main" id="{07BF3B0C-6D15-48FD-A35B-77869851CFBB}"/>
              </a:ext>
            </a:extLst>
          </p:cNvPr>
          <p:cNvSpPr txBox="1">
            <a:spLocks/>
          </p:cNvSpPr>
          <p:nvPr/>
        </p:nvSpPr>
        <p:spPr bwMode="auto">
          <a:xfrm>
            <a:off x="0" y="-9542"/>
            <a:ext cx="9144000" cy="666786"/>
          </a:xfrm>
          <a:prstGeom prst="rect">
            <a:avLst/>
          </a:prstGeom>
          <a:solidFill>
            <a:srgbClr val="558E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733" b="1">
                <a:solidFill>
                  <a:srgbClr val="FFFFFF"/>
                </a:solidFill>
              </a:rPr>
              <a:t>Automated Monitoring System</a:t>
            </a:r>
          </a:p>
        </p:txBody>
      </p:sp>
      <p:sp>
        <p:nvSpPr>
          <p:cNvPr id="36887" name="TextBox 25">
            <a:extLst>
              <a:ext uri="{FF2B5EF4-FFF2-40B4-BE49-F238E27FC236}">
                <a16:creationId xmlns:a16="http://schemas.microsoft.com/office/drawing/2014/main" id="{63049361-34EF-44E8-88A3-4FE697C7E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2277" y="853415"/>
            <a:ext cx="4511675" cy="6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9" tIns="45719" rIns="91439" bIns="45719">
            <a:spAutoFit/>
          </a:bodyPr>
          <a:lstStyle>
            <a:lvl1pPr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42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67" b="1" dirty="0">
                <a:solidFill>
                  <a:srgbClr val="000000"/>
                </a:solidFill>
                <a:latin typeface="Calibri" panose="020F0502020204030204" pitchFamily="34" charset="0"/>
              </a:rPr>
              <a:t>AMS is used to monitor MDMS on real time basis. </a:t>
            </a:r>
            <a:endParaRPr lang="en-IN" altLang="en-US" sz="1867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58320D-ACCC-42F0-AA65-20752826873B}"/>
              </a:ext>
            </a:extLst>
          </p:cNvPr>
          <p:cNvSpPr/>
          <p:nvPr/>
        </p:nvSpPr>
        <p:spPr>
          <a:xfrm>
            <a:off x="4136073" y="1702345"/>
            <a:ext cx="48437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Schools need to share the daily data on number of meals and reasons if meals are not served.</a:t>
            </a:r>
            <a:endParaRPr lang="en-IN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BF370-5D37-4530-94DD-378E3D7E8F84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E61A6405-B9ED-4943-AEA9-440934F7FF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886614"/>
              </p:ext>
            </p:extLst>
          </p:nvPr>
        </p:nvGraphicFramePr>
        <p:xfrm>
          <a:off x="714348" y="1142984"/>
          <a:ext cx="7886700" cy="4825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A39217FF-6C1A-4C7C-ADB3-B4B07E5577E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666786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txBody>
          <a:bodyPr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IN" altLang="en-US" sz="3733" b="1" dirty="0"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+mn-cs"/>
              </a:rPr>
              <a:t>Status of implementation of MIS &amp; AMS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3BE95-97FB-4365-8910-1F7DB99A68FF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  <p:extLst>
      <p:ext uri="{BB962C8B-B14F-4D97-AF65-F5344CB8AC3E}">
        <p14:creationId xmlns:p14="http://schemas.microsoft.com/office/powerpoint/2010/main" val="564826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D7A7F-F654-47B0-A7D5-64BAE28CA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585788"/>
          </a:xfrm>
          <a:solidFill>
            <a:srgbClr val="558ED5"/>
          </a:solidFill>
        </p:spPr>
        <p:txBody>
          <a:bodyPr rtlCol="0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altLang="en-US" sz="3200" b="1" dirty="0">
                <a:solidFill>
                  <a:srgbClr val="FFFFFF"/>
                </a:solidFill>
                <a:ea typeface="+mn-ea"/>
                <a:cs typeface="+mn-cs"/>
              </a:rPr>
              <a:t>Centralized Kitchens only in Urban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8E785-7228-48F1-A163-FA369DE70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81075"/>
            <a:ext cx="8807450" cy="5445125"/>
          </a:xfrm>
          <a:solidFill>
            <a:schemeClr val="bg1"/>
          </a:solidFill>
          <a:ln>
            <a:solidFill>
              <a:srgbClr val="FFC000"/>
            </a:solidFill>
          </a:ln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IN" sz="2800" dirty="0">
                <a:solidFill>
                  <a:srgbClr val="0070C0"/>
                </a:solidFill>
              </a:rPr>
              <a:t>The National Food Security Act, 2013 and MDM Rules, 2015 (as amended on 16</a:t>
            </a:r>
            <a:r>
              <a:rPr lang="en-IN" sz="2800" baseline="30000" dirty="0">
                <a:solidFill>
                  <a:srgbClr val="0070C0"/>
                </a:solidFill>
              </a:rPr>
              <a:t>th</a:t>
            </a:r>
            <a:r>
              <a:rPr lang="en-IN" sz="2800" dirty="0">
                <a:solidFill>
                  <a:srgbClr val="0070C0"/>
                </a:solidFill>
              </a:rPr>
              <a:t> April, 2019) provide that :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IN" sz="2800" dirty="0"/>
          </a:p>
          <a:p>
            <a:pPr marL="268288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268288" algn="l"/>
              </a:tabLst>
              <a:defRPr/>
            </a:pPr>
            <a:r>
              <a:rPr lang="en-IN" sz="2800" dirty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“Every school shall have the facility for cooking meal in hygienic manner. Schools </a:t>
            </a:r>
            <a:r>
              <a:rPr lang="en-IN" sz="28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in urban areas </a:t>
            </a:r>
            <a:r>
              <a:rPr lang="en-IN" sz="2800" dirty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may use the facility of centralized kitchens for cooking meals wherever required in </a:t>
            </a:r>
            <a:r>
              <a:rPr lang="en-IN" sz="2800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accordance with the guidelines issued by the Central Government</a:t>
            </a:r>
            <a:r>
              <a:rPr lang="en-IN" sz="2800" dirty="0">
                <a:solidFill>
                  <a:srgbClr val="0070C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and the meal shall be served to the children at respective school only”  </a:t>
            </a: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5F23A57A-BDC3-4D8A-9506-248E1CDF3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84D8B2-7B0C-4C04-98F3-7A3A3B441D99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88561F51-14CE-420F-B2E3-D3733A6C8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69FAC9A-A3F1-49C7-A3F6-7F7363945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575"/>
            <a:ext cx="9144000" cy="638175"/>
          </a:xfrm>
          <a:solidFill>
            <a:srgbClr val="558ED5"/>
          </a:solidFill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altLang="en-US" sz="2800" b="1" dirty="0">
                <a:solidFill>
                  <a:srgbClr val="FFFFFF"/>
                </a:solidFill>
              </a:rPr>
              <a:t>Social Audit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24FF4D-E09B-4D04-ACD6-CB3A9EA74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666750"/>
            <a:ext cx="8748713" cy="61245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I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Social Audit is </a:t>
            </a:r>
            <a:r>
              <a:rPr lang="en-I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collective monitoring </a:t>
            </a:r>
            <a:r>
              <a:rPr lang="en-I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 a scheme by people’s active involvement.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covers </a:t>
            </a:r>
            <a:r>
              <a:rPr lang="en-I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issues of </a:t>
            </a:r>
            <a:r>
              <a:rPr lang="en-I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equity and equality along with expenditure </a:t>
            </a:r>
            <a:r>
              <a:rPr lang="en-I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 programme implementation.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I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Social Audit Units (SAU) setup under MGNREGA</a:t>
            </a:r>
            <a:r>
              <a:rPr lang="en-IN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may be actively involved in conducting Social Audit of MDM in all districts.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Key Features and Benefits: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informs and educates people about their rights and entitlements.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provides a </a:t>
            </a:r>
            <a:r>
              <a:rPr lang="en-IN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collective platform for people to ask queries</a:t>
            </a: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express their needs and grievances.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promotes </a:t>
            </a:r>
            <a:r>
              <a:rPr lang="en-IN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people's participation </a:t>
            </a: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all stages of implementation of programme.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brings about </a:t>
            </a:r>
            <a:r>
              <a:rPr lang="en-IN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transparency and accountability </a:t>
            </a: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Government schemes.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strengthens </a:t>
            </a:r>
            <a:r>
              <a:rPr lang="en-IN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decentralised governance</a:t>
            </a:r>
            <a:r>
              <a:rPr lang="en-IN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3556" name="Slide Number Placeholder 4">
            <a:extLst>
              <a:ext uri="{FF2B5EF4-FFF2-40B4-BE49-F238E27FC236}">
                <a16:creationId xmlns:a16="http://schemas.microsoft.com/office/drawing/2014/main" id="{8C4DBEDF-3AD2-4ED3-9CB3-536D2F43C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79BFA4-1715-4493-A3B8-AD96BA9337D3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45EB8C1-582E-4B7A-8D5C-2A20E67D92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8772106"/>
              </p:ext>
            </p:extLst>
          </p:nvPr>
        </p:nvGraphicFramePr>
        <p:xfrm>
          <a:off x="335972" y="2021199"/>
          <a:ext cx="8198428" cy="2093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9214">
                  <a:extLst>
                    <a:ext uri="{9D8B030D-6E8A-4147-A177-3AD203B41FA5}">
                      <a16:colId xmlns:a16="http://schemas.microsoft.com/office/drawing/2014/main" val="384371327"/>
                    </a:ext>
                  </a:extLst>
                </a:gridCol>
                <a:gridCol w="4099214">
                  <a:extLst>
                    <a:ext uri="{9D8B030D-6E8A-4147-A177-3AD203B41FA5}">
                      <a16:colId xmlns:a16="http://schemas.microsoft.com/office/drawing/2014/main" val="4194860257"/>
                    </a:ext>
                  </a:extLst>
                </a:gridCol>
              </a:tblGrid>
              <a:tr h="920121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latin typeface="Century" panose="02040604050505020304" pitchFamily="18" charset="0"/>
                        </a:rPr>
                        <a:t>Name of State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latin typeface="Century" panose="02040604050505020304" pitchFamily="18" charset="0"/>
                        </a:rPr>
                        <a:t>Timely release of fund from </a:t>
                      </a:r>
                    </a:p>
                    <a:p>
                      <a:pPr algn="ctr"/>
                      <a:r>
                        <a:rPr lang="en-IN" sz="2400" dirty="0">
                          <a:latin typeface="Century" panose="02040604050505020304" pitchFamily="18" charset="0"/>
                        </a:rPr>
                        <a:t>State to District / School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109545805"/>
                  </a:ext>
                </a:extLst>
              </a:tr>
              <a:tr h="11734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Manipur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dirty="0">
                          <a:latin typeface="Century" panose="02040604050505020304" pitchFamily="18" charset="0"/>
                        </a:rPr>
                        <a:t>Delay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589091441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4540F264-25A8-42B5-A89E-5BB9874A212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535531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r>
              <a:rPr lang="en-IN" altLang="en-US" sz="3200" b="1" dirty="0"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+mn-cs"/>
              </a:rPr>
              <a:t>    Status of flow of funds from State to school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3BE95-97FB-4365-8910-1F7DB99A68FF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  <p:extLst>
      <p:ext uri="{BB962C8B-B14F-4D97-AF65-F5344CB8AC3E}">
        <p14:creationId xmlns:p14="http://schemas.microsoft.com/office/powerpoint/2010/main" val="4184684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10"/>
          <p:cNvSpPr txBox="1">
            <a:spLocks noChangeArrowheads="1"/>
          </p:cNvSpPr>
          <p:nvPr/>
        </p:nvSpPr>
        <p:spPr bwMode="auto">
          <a:xfrm>
            <a:off x="228600" y="6400800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Ministry of HRD, Govt. of India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091253"/>
              </p:ext>
            </p:extLst>
          </p:nvPr>
        </p:nvGraphicFramePr>
        <p:xfrm>
          <a:off x="228600" y="2352256"/>
          <a:ext cx="8610599" cy="1974585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714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11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119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Sl. No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State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PAB Approval for  FY 2018-19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b="0" kern="1200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Rs</a:t>
                      </a:r>
                      <a:r>
                        <a:rPr lang="en-US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in Lakhs)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Proposal for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FY 2019-20 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b="0" kern="1200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Rs</a:t>
                      </a:r>
                      <a:r>
                        <a:rPr lang="en-US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in Lakhs)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PAB Recommendations for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FY - 2019-20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800" b="0" kern="1200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Rs</a:t>
                      </a:r>
                      <a:r>
                        <a:rPr lang="en-US" sz="18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in Lakhs)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9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Manipur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2381.95 </a:t>
                      </a:r>
                    </a:p>
                  </a:txBody>
                  <a:tcPr marL="7420" marR="7420" marT="74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2538.34</a:t>
                      </a:r>
                    </a:p>
                  </a:txBody>
                  <a:tcPr marL="7420" marR="7420" marT="74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 action="ppaction://hlinksldjump"/>
                        </a:rPr>
                        <a:t>2538.34</a:t>
                      </a:r>
                      <a:r>
                        <a:rPr lang="en-GB" sz="2400" b="0" kern="1200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420" marR="7420" marT="74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9529907-B3B5-4720-974D-CA1A830302A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639763"/>
          </a:xfrm>
          <a:prstGeom prst="rect">
            <a:avLst/>
          </a:prstGeom>
          <a:solidFill>
            <a:srgbClr val="558ED5"/>
          </a:solidFill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40000"/>
              </a:lnSpc>
            </a:pPr>
            <a:r>
              <a:rPr lang="en-US" altLang="en-US" sz="2800" b="1" dirty="0">
                <a:solidFill>
                  <a:srgbClr val="FFFFFF"/>
                </a:solidFill>
              </a:rPr>
              <a:t>PAB Recommendations of Central Assistance</a:t>
            </a: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2AAFBFF0-A0D4-44A2-BA5E-2926B38F3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228600"/>
            <a:ext cx="13035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</a:rPr>
              <a:t>(</a:t>
            </a:r>
            <a:r>
              <a:rPr lang="en-US" altLang="en-US" sz="1600" b="1" dirty="0">
                <a:solidFill>
                  <a:schemeClr val="bg1"/>
                </a:solidFill>
              </a:rPr>
              <a:t>Rs. in Lakhs</a:t>
            </a:r>
            <a:r>
              <a:rPr lang="en-US" altLang="en-US" sz="1800" b="1" dirty="0">
                <a:solidFill>
                  <a:schemeClr val="bg1"/>
                </a:solidFill>
              </a:rPr>
              <a:t>)</a:t>
            </a:r>
            <a:endParaRPr lang="en-US" altLang="en-US" sz="1800" b="1" dirty="0">
              <a:solidFill>
                <a:schemeClr val="bg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535531"/>
          </a:xfrm>
          <a:solidFill>
            <a:srgbClr val="558ED5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90000"/>
              </a:lnSpc>
              <a:spcAft>
                <a:spcPct val="0"/>
              </a:spcAft>
            </a:pPr>
            <a:r>
              <a:rPr lang="en-US" sz="3200" b="1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+mj-cs"/>
              </a:rPr>
              <a:t>Coverage of Children (Primary &amp; U. Primary)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60215"/>
              </p:ext>
            </p:extLst>
          </p:nvPr>
        </p:nvGraphicFramePr>
        <p:xfrm>
          <a:off x="76201" y="1828800"/>
          <a:ext cx="5368089" cy="2819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6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37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50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526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Children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(Primary)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Children 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(Upper Primary)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3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PAB Approval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Coverage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%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PAB </a:t>
                      </a:r>
                    </a:p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Approval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Coverage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%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Manipur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121595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114984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33979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32693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635052779"/>
              </p:ext>
            </p:extLst>
          </p:nvPr>
        </p:nvGraphicFramePr>
        <p:xfrm>
          <a:off x="5410200" y="838200"/>
          <a:ext cx="3810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-304800" y="6477000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36099256-117E-4029-B94B-0C8F7BAD4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rgbClr val="00B0F0"/>
          </a:solidFill>
          <a:ln>
            <a:solidFill>
              <a:srgbClr val="00B0F0"/>
            </a:solidFill>
            <a:miter lim="800000"/>
            <a:headEnd/>
            <a:tailEnd/>
          </a:ln>
        </p:spPr>
        <p:txBody>
          <a:bodyPr anchor="t">
            <a:normAutofit fontScale="90000"/>
          </a:bodyPr>
          <a:lstStyle/>
          <a:p>
            <a:pPr eaLnBrk="1" hangingPunct="1"/>
            <a:r>
              <a:rPr lang="en-US" altLang="en-US" sz="3600" b="1">
                <a:solidFill>
                  <a:schemeClr val="bg1"/>
                </a:solidFill>
                <a:latin typeface="Bahnschrift Light" panose="020B0502040204020203" pitchFamily="34" charset="0"/>
                <a:ea typeface="Aharoni" panose="02010803020104030203" pitchFamily="2" charset="-79"/>
                <a:cs typeface="Aharoni" panose="02010803020104030203" pitchFamily="2" charset="-79"/>
              </a:rPr>
              <a:t>A meal to a Child is an offering to the Divinity.</a:t>
            </a:r>
            <a:br>
              <a:rPr lang="en-US" altLang="en-US" sz="3600" b="1">
                <a:solidFill>
                  <a:schemeClr val="bg1"/>
                </a:solidFill>
                <a:latin typeface="Bahnschrift Light" panose="020B0502040204020203" pitchFamily="34" charset="0"/>
                <a:ea typeface="Aharoni" panose="02010803020104030203" pitchFamily="2" charset="-79"/>
                <a:cs typeface="Aharoni" panose="02010803020104030203" pitchFamily="2" charset="-79"/>
              </a:rPr>
            </a:br>
            <a:endParaRPr lang="en-IN" altLang="en-US" sz="3600" b="1">
              <a:solidFill>
                <a:schemeClr val="bg1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270A9A-2DFA-43E0-A4E6-36BF50F8766A}"/>
              </a:ext>
            </a:extLst>
          </p:cNvPr>
          <p:cNvSpPr/>
          <p:nvPr/>
        </p:nvSpPr>
        <p:spPr>
          <a:xfrm>
            <a:off x="5692775" y="6211888"/>
            <a:ext cx="3419475" cy="64611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Thank You</a:t>
            </a:r>
            <a:endParaRPr lang="en-IN" sz="36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341EDF-9A0A-459D-8B56-365BCE239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64" y="1255712"/>
            <a:ext cx="7368836" cy="49164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698340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561372"/>
          </a:xfrm>
          <a:prstGeom prst="rect">
            <a:avLst/>
          </a:prstGeom>
          <a:solidFill>
            <a:srgbClr val="558ED5"/>
          </a:solidFill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40000"/>
              </a:lnSpc>
            </a:pPr>
            <a:r>
              <a:rPr lang="en-US" altLang="en-US" sz="2400" b="1" dirty="0">
                <a:solidFill>
                  <a:srgbClr val="FFFFFF"/>
                </a:solidFill>
              </a:rPr>
              <a:t>Manipur:  Proposals and Recommendations 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245210"/>
              </p:ext>
            </p:extLst>
          </p:nvPr>
        </p:nvGraphicFramePr>
        <p:xfrm>
          <a:off x="457200" y="1129030"/>
          <a:ext cx="8458200" cy="49669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4086501859"/>
                    </a:ext>
                  </a:extLst>
                </a:gridCol>
                <a:gridCol w="3300322">
                  <a:extLst>
                    <a:ext uri="{9D8B030D-6E8A-4147-A177-3AD203B41FA5}">
                      <a16:colId xmlns:a16="http://schemas.microsoft.com/office/drawing/2014/main" val="3169648215"/>
                    </a:ext>
                  </a:extLst>
                </a:gridCol>
                <a:gridCol w="1516093">
                  <a:extLst>
                    <a:ext uri="{9D8B030D-6E8A-4147-A177-3AD203B41FA5}">
                      <a16:colId xmlns:a16="http://schemas.microsoft.com/office/drawing/2014/main" val="1571226263"/>
                    </a:ext>
                  </a:extLst>
                </a:gridCol>
                <a:gridCol w="1355785">
                  <a:extLst>
                    <a:ext uri="{9D8B030D-6E8A-4147-A177-3AD203B41FA5}">
                      <a16:colId xmlns:a16="http://schemas.microsoft.com/office/drawing/2014/main" val="13616301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102396109"/>
                    </a:ext>
                  </a:extLst>
                </a:gridCol>
              </a:tblGrid>
              <a:tr h="6272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No.</a:t>
                      </a:r>
                      <a:endParaRPr lang="en-GB" sz="18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Component</a:t>
                      </a:r>
                      <a:endParaRPr lang="en-GB" sz="18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PAB Approval 2018-19</a:t>
                      </a:r>
                      <a:endParaRPr lang="en-GB" sz="18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Proposal for 2019-20</a:t>
                      </a:r>
                      <a:endParaRPr lang="en-GB" sz="1800" b="1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Recommendation </a:t>
                      </a:r>
                    </a:p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</a:t>
                      </a:r>
                      <a:endParaRPr lang="en-GB" sz="18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922160"/>
                  </a:ext>
                </a:extLst>
              </a:tr>
              <a:tr h="31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Children</a:t>
                      </a:r>
                      <a:r>
                        <a:rPr lang="en-GB" sz="18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Primary)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121595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117327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117327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745832"/>
                  </a:ext>
                </a:extLst>
              </a:tr>
              <a:tr h="31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baseline="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Children (Upper Primary)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80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33979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33506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33506</a:t>
                      </a:r>
                      <a:endParaRPr lang="en-GB" sz="18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235449"/>
                  </a:ext>
                </a:extLst>
              </a:tr>
              <a:tr h="31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Working Days (Primary)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</a:t>
                      </a:r>
                      <a:endParaRPr lang="en-GB" sz="18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087243"/>
                  </a:ext>
                </a:extLst>
              </a:tr>
              <a:tr h="333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Working Days (Upper Primary)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</a:t>
                      </a:r>
                      <a:endParaRPr lang="en-GB" sz="1800" b="0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8302917"/>
                  </a:ext>
                </a:extLst>
              </a:tr>
              <a:tr h="31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Cook cum Helpers</a:t>
                      </a:r>
                      <a:endParaRPr lang="en-GB" sz="18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7487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7487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7487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192939"/>
                  </a:ext>
                </a:extLst>
              </a:tr>
              <a:tr h="31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Kitchen-cum-Stores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Nil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Nil 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u="none" strike="noStrike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Nil </a:t>
                      </a:r>
                      <a:endParaRPr lang="en-GB" sz="1800" u="none" strike="noStrike" kern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418964"/>
                  </a:ext>
                </a:extLst>
              </a:tr>
              <a:tr h="31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Kitchen-cum-stores (Repair)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Nil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Nil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u="none" strike="noStrike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Nil </a:t>
                      </a:r>
                      <a:endParaRPr lang="en-GB" sz="1800" u="none" strike="noStrike" kern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862856"/>
                  </a:ext>
                </a:extLst>
              </a:tr>
              <a:tr h="31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Kitchen Devices (New)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Nil</a:t>
                      </a:r>
                      <a:endParaRPr lang="en-GB" sz="18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Nil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u="none" strike="noStrike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Nil </a:t>
                      </a:r>
                      <a:endParaRPr lang="en-GB" sz="1800" u="none" strike="noStrike" kern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204812"/>
                  </a:ext>
                </a:extLst>
              </a:tr>
              <a:tr h="31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Kitchen Devices (Rep)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Nil</a:t>
                      </a:r>
                      <a:endParaRPr lang="en-GB" sz="1800" b="0" i="0" u="none" strike="noStrike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Nil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u="none" strike="noStrike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Nil </a:t>
                      </a:r>
                      <a:endParaRPr lang="en-GB" sz="1800" u="none" strike="noStrike" kern="12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430293"/>
                  </a:ext>
                </a:extLst>
              </a:tr>
              <a:tr h="31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School Nutrition Gardens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Nil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800" u="none" strike="noStrike" kern="1200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2429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800" u="none" strike="noStrike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2429 </a:t>
                      </a:r>
                    </a:p>
                  </a:txBody>
                  <a:tcPr marL="7420" marR="7420" marT="74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555522"/>
                  </a:ext>
                </a:extLst>
              </a:tr>
              <a:tr h="6272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Supplementary Nutrition  </a:t>
                      </a:r>
                    </a:p>
                    <a:p>
                      <a:pPr algn="l" rtl="0" fontAlgn="ctr"/>
                      <a:r>
                        <a:rPr lang="en-GB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(no. of  children)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Nil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Nil </a:t>
                      </a:r>
                      <a:endParaRPr lang="en-GB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800" u="none" strike="noStrike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Nil </a:t>
                      </a:r>
                    </a:p>
                  </a:txBody>
                  <a:tcPr marL="7420" marR="7420" marT="74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78313"/>
                  </a:ext>
                </a:extLst>
              </a:tr>
              <a:tr h="518876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GB" sz="18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Central Assistance (</a:t>
                      </a:r>
                      <a:r>
                        <a:rPr lang="en-GB" sz="1800" b="1" u="none" strike="noStrike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</a:t>
                      </a:r>
                      <a:r>
                        <a:rPr lang="en-GB" sz="18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Lakh)</a:t>
                      </a:r>
                      <a:endParaRPr lang="en-GB" sz="18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2381.95 </a:t>
                      </a:r>
                      <a:endParaRPr lang="en-GB" sz="18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8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2538.35</a:t>
                      </a:r>
                      <a:endParaRPr lang="en-GB" sz="1800" b="1" i="0" u="none" strike="noStrike" dirty="0"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1800" u="none" strike="noStrike" kern="120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2538.35</a:t>
                      </a:r>
                      <a:r>
                        <a:rPr lang="en-GB" sz="1800" u="none" strike="noStrike" kern="1200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420" marR="7420" marT="74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874081"/>
                  </a:ext>
                </a:extLst>
              </a:tr>
            </a:tbl>
          </a:graphicData>
        </a:graphic>
      </p:graphicFrame>
      <p:sp>
        <p:nvSpPr>
          <p:cNvPr id="6" name="TextBox 2">
            <a:extLst>
              <a:ext uri="{FF2B5EF4-FFF2-40B4-BE49-F238E27FC236}">
                <a16:creationId xmlns:a16="http://schemas.microsoft.com/office/drawing/2014/main" id="{283DD575-9C09-40E5-B2DD-A21223F55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1413" y="6259513"/>
            <a:ext cx="21605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IN" altLang="en-US" sz="1800" dirty="0">
                <a:hlinkClick r:id="rId3" action="ppaction://hlinksldjump"/>
              </a:rPr>
              <a:t>Back to slide</a:t>
            </a:r>
            <a:endParaRPr lang="en-I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14617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55084"/>
            <a:ext cx="9144000" cy="535531"/>
          </a:xfrm>
          <a:solidFill>
            <a:srgbClr val="558ED5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90000"/>
              </a:lnSpc>
              <a:spcAft>
                <a:spcPct val="0"/>
              </a:spcAft>
            </a:pPr>
            <a:r>
              <a:rPr lang="en-US" sz="3200" b="1" dirty="0">
                <a:solidFill>
                  <a:srgbClr val="FFFFFF"/>
                </a:solidFill>
                <a:latin typeface="Calibri" panose="020F0502020204030204" pitchFamily="34" charset="0"/>
              </a:rPr>
              <a:t>Working Days (Primary &amp; U. Primary)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5C19B1B-7AFF-43DA-A102-0268B32293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76773"/>
              </p:ext>
            </p:extLst>
          </p:nvPr>
        </p:nvGraphicFramePr>
        <p:xfrm>
          <a:off x="30126" y="2362200"/>
          <a:ext cx="5181601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51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16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58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8022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State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Working Days (Pry)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Working Days (U. Pry)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34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PAB Approval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Coverage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%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PAB Approval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Coverage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/>
                        <a:t>%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3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Manipur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227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4575160"/>
              </p:ext>
            </p:extLst>
          </p:nvPr>
        </p:nvGraphicFramePr>
        <p:xfrm>
          <a:off x="5486400" y="914400"/>
          <a:ext cx="3429000" cy="544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0" y="6488113"/>
            <a:ext cx="3124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  <p:extLst>
      <p:ext uri="{BB962C8B-B14F-4D97-AF65-F5344CB8AC3E}">
        <p14:creationId xmlns:p14="http://schemas.microsoft.com/office/powerpoint/2010/main" val="2788552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-27384"/>
            <a:ext cx="9144000" cy="480131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sz="2800" b="1">
                <a:solidFill>
                  <a:srgbClr val="FFFFFF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Engagement of Cook-cum-Helpers (Primary &amp; U. Primary)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867337"/>
              </p:ext>
            </p:extLst>
          </p:nvPr>
        </p:nvGraphicFramePr>
        <p:xfrm>
          <a:off x="152400" y="2514600"/>
          <a:ext cx="502920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7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388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State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PAB Approval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Engaged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/>
                        <a:t>%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9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Manipur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7487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981985236"/>
              </p:ext>
            </p:extLst>
          </p:nvPr>
        </p:nvGraphicFramePr>
        <p:xfrm>
          <a:off x="5410200" y="1158875"/>
          <a:ext cx="2971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867930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sz="2800" b="1">
                <a:solidFill>
                  <a:srgbClr val="FFFFFF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Procurement of Kitchen devices </a:t>
            </a:r>
          </a:p>
          <a:p>
            <a:r>
              <a:rPr lang="en-US" dirty="0"/>
              <a:t>(Primary &amp; U. Primary)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201133"/>
              </p:ext>
            </p:extLst>
          </p:nvPr>
        </p:nvGraphicFramePr>
        <p:xfrm>
          <a:off x="228600" y="2895600"/>
          <a:ext cx="4267200" cy="1334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42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State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Sanctioned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Procured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%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3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Manipur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5096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29772440"/>
              </p:ext>
            </p:extLst>
          </p:nvPr>
        </p:nvGraphicFramePr>
        <p:xfrm>
          <a:off x="4876800" y="1295400"/>
          <a:ext cx="3962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558ED5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sz="3200" b="1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Construction</a:t>
            </a:r>
            <a:r>
              <a:rPr lang="en-US" sz="2800" dirty="0"/>
              <a:t> of Kitchen-cum-stores </a:t>
            </a:r>
          </a:p>
          <a:p>
            <a:r>
              <a:rPr lang="en-US" sz="2800" dirty="0"/>
              <a:t>(Primary &amp; U. Primary)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622847"/>
              </p:ext>
            </p:extLst>
          </p:nvPr>
        </p:nvGraphicFramePr>
        <p:xfrm>
          <a:off x="228600" y="2971800"/>
          <a:ext cx="4267200" cy="1164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3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State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Sanctioned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Constructed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%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0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Manipur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2966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428130134"/>
              </p:ext>
            </p:extLst>
          </p:nvPr>
        </p:nvGraphicFramePr>
        <p:xfrm>
          <a:off x="4648200" y="1295400"/>
          <a:ext cx="3810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55084"/>
            <a:ext cx="9144000" cy="590931"/>
          </a:xfrm>
          <a:solidFill>
            <a:srgbClr val="558ED5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90000"/>
              </a:lnSpc>
              <a:spcAft>
                <a:spcPct val="0"/>
              </a:spcAft>
            </a:pPr>
            <a:r>
              <a:rPr lang="en-US" sz="3600" b="1" dirty="0">
                <a:solidFill>
                  <a:srgbClr val="FFFFFF"/>
                </a:solidFill>
                <a:latin typeface="Calibri" panose="020F0502020204030204" pitchFamily="34" charset="0"/>
              </a:rPr>
              <a:t>Performance Grading Index (PGI)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7346"/>
              </p:ext>
            </p:extLst>
          </p:nvPr>
        </p:nvGraphicFramePr>
        <p:xfrm>
          <a:off x="304800" y="4267200"/>
          <a:ext cx="8392162" cy="1447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6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58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State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Score (children taking MDM)</a:t>
                      </a:r>
                    </a:p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(1.3.7) out of 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Score (MDM</a:t>
                      </a:r>
                      <a:r>
                        <a:rPr lang="en-US" sz="1800" b="1" i="0" u="none" strike="noStrike" baseline="0" dirty="0">
                          <a:solidFill>
                            <a:schemeClr val="bg1"/>
                          </a:solidFill>
                          <a:latin typeface="Calibri"/>
                        </a:rPr>
                        <a:t> served days 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(1.3.8) out of 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9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Manipur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35E4129-7DC4-4B16-ADC6-8C18574CFECE}"/>
              </a:ext>
            </a:extLst>
          </p:cNvPr>
          <p:cNvSpPr/>
          <p:nvPr/>
        </p:nvSpPr>
        <p:spPr>
          <a:xfrm>
            <a:off x="304801" y="914400"/>
            <a:ext cx="8392160" cy="25545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latin typeface="Arial" panose="020B0604020202020204" pitchFamily="34" charset="0"/>
                <a:ea typeface="Calibri" panose="020F0502020204030204" pitchFamily="34" charset="0"/>
              </a:rPr>
              <a:t>Performance Grading Index (PGI)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</a:rPr>
              <a:t>: </a:t>
            </a:r>
          </a:p>
          <a:p>
            <a:pPr marL="342900" indent="-342900" algn="just">
              <a:buAutoNum type="arabicPeriod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Score against the weightage of 10 for indicator No. 1.3.7 i.e. “% of elementary school’s children taking MDM against target approved in PAB – in Govt. and aided schools”.</a:t>
            </a:r>
          </a:p>
          <a:p>
            <a:pPr marL="342900" indent="-342900" algn="just">
              <a:buAutoNum type="arabicPeriod"/>
            </a:pPr>
            <a:endParaRPr lang="en-US" sz="2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indent="-342900" algn="just">
              <a:buAutoNum type="arabicPeriod"/>
            </a:pP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Score against the weightage of 10 for indicator No </a:t>
            </a:r>
            <a:r>
              <a:rPr lang="en-US" sz="2000" dirty="0"/>
              <a:t>1.3.8 i.e. </a:t>
            </a:r>
            <a:r>
              <a:rPr lang="en-US" sz="2000" dirty="0">
                <a:latin typeface="Arial" panose="020B0604020202020204" pitchFamily="34" charset="0"/>
              </a:rPr>
              <a:t>“% of days Mid Day Meal served against total working days – Govt. and aided elementary schools.”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228600" y="64881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Ministry of HRD, Govt. of India</a:t>
            </a:r>
          </a:p>
        </p:txBody>
      </p:sp>
    </p:spTree>
    <p:extLst>
      <p:ext uri="{BB962C8B-B14F-4D97-AF65-F5344CB8AC3E}">
        <p14:creationId xmlns:p14="http://schemas.microsoft.com/office/powerpoint/2010/main" val="2042033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535531"/>
          </a:xfrm>
          <a:solidFill>
            <a:srgbClr val="558ED5"/>
          </a:solidFill>
          <a:ln>
            <a:noFill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90000"/>
              </a:lnSpc>
              <a:spcAft>
                <a:spcPct val="0"/>
              </a:spcAft>
            </a:pPr>
            <a:r>
              <a:rPr lang="en-US" altLang="en-US" sz="3200" b="1" dirty="0"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+mn-cs"/>
              </a:rPr>
              <a:t>Performance Score Card – Manipur</a:t>
            </a:r>
          </a:p>
        </p:txBody>
      </p:sp>
      <p:sp>
        <p:nvSpPr>
          <p:cNvPr id="27652" name="TextBox 10"/>
          <p:cNvSpPr txBox="1">
            <a:spLocks noChangeArrowheads="1"/>
          </p:cNvSpPr>
          <p:nvPr/>
        </p:nvSpPr>
        <p:spPr bwMode="auto">
          <a:xfrm>
            <a:off x="-76200" y="6564313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Ministry of HRD, Govt. of India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887893"/>
              </p:ext>
            </p:extLst>
          </p:nvPr>
        </p:nvGraphicFramePr>
        <p:xfrm>
          <a:off x="76200" y="598486"/>
          <a:ext cx="4114800" cy="5873733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252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3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7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80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Component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PAB-Approval  (Target)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Achievement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% Achievement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7668" marR="7668" marT="7668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6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Institutions 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3823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3481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91%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5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Children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155574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147677</a:t>
                      </a:r>
                      <a:endParaRPr lang="en-IN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95%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5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Working Days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227</a:t>
                      </a:r>
                      <a:endParaRPr lang="en-IN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214</a:t>
                      </a:r>
                      <a:endParaRPr lang="en-IN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94%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7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Food Grain Utilization (in MTs)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3917.20</a:t>
                      </a:r>
                      <a:endParaRPr lang="en-IN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3528.22</a:t>
                      </a:r>
                      <a:endParaRPr lang="en-IN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90%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7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Cooking Cost     </a:t>
                      </a:r>
                    </a:p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(Rs. in </a:t>
                      </a:r>
                      <a:r>
                        <a:rPr lang="en-US" sz="1200" b="0" u="none" strike="noStrike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Lacs</a:t>
                      </a:r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1740.10</a:t>
                      </a:r>
                      <a:endParaRPr lang="en-IN" sz="1200" b="0" i="0" u="none" strike="noStrike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1532.69</a:t>
                      </a:r>
                      <a:endParaRPr lang="en-IN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88%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5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CCH Engaged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7487</a:t>
                      </a:r>
                      <a:endParaRPr lang="en-IN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6277</a:t>
                      </a:r>
                      <a:endParaRPr lang="en-IN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84%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57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CCH Honorarium (</a:t>
                      </a:r>
                      <a:r>
                        <a:rPr lang="en-US" sz="1200" b="0" u="none" strike="noStrike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Rs</a:t>
                      </a:r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 in Lacs)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748.70</a:t>
                      </a:r>
                      <a:endParaRPr lang="en-IN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627.70</a:t>
                      </a:r>
                      <a:endParaRPr lang="en-IN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84%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5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TA  (Rs. in Lacs)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92.84</a:t>
                      </a:r>
                      <a:endParaRPr lang="en-IN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73.04</a:t>
                      </a:r>
                      <a:endParaRPr lang="en-IN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79%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5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MME (Rs. in Lacs)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42.67</a:t>
                      </a:r>
                      <a:endParaRPr lang="en-IN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42.67</a:t>
                      </a:r>
                      <a:endParaRPr lang="en-IN" sz="1200" b="0" i="0" u="none" strike="noStrike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57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Kitchen cum Store   (KS)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2966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1083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04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Kitchen Devices (KD)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5096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5096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357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No. of Children's  Health Check-up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171169</a:t>
                      </a:r>
                      <a:endParaRPr lang="en-IN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62993</a:t>
                      </a:r>
                      <a:endParaRPr lang="en-IN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5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Annual Data Entry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3481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3478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5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Monthly Data Entry</a:t>
                      </a:r>
                      <a:endParaRPr lang="en-US" sz="12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68" marR="7668" marT="76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3481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3478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436F-A003-49D2-BDA8-A65B203CD7B7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1590FB4-0025-4EFB-8EEF-CCC30023DCD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383"/>
          <a:stretch/>
        </p:blipFill>
        <p:spPr>
          <a:xfrm>
            <a:off x="4256902" y="1524000"/>
            <a:ext cx="4887098" cy="4071938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A48DA18-B781-452D-AC9E-99CF304212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0096544"/>
              </p:ext>
            </p:extLst>
          </p:nvPr>
        </p:nvGraphicFramePr>
        <p:xfrm>
          <a:off x="10134600" y="1285515"/>
          <a:ext cx="5181599" cy="4286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72397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2">
            <a:extLst>
              <a:ext uri="{FF2B5EF4-FFF2-40B4-BE49-F238E27FC236}">
                <a16:creationId xmlns:a16="http://schemas.microsoft.com/office/drawing/2014/main" id="{60910DF3-572A-434F-860C-089A87789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8343900" y="5719763"/>
            <a:ext cx="719138" cy="2587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25F59B-6233-4766-89F3-20986D57C6FD}" type="slidenum">
              <a:rPr lang="es-ES" altLang="en-US" sz="1200" b="1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s-ES" altLang="en-US" sz="1200" b="1">
              <a:solidFill>
                <a:srgbClr val="FFFFFF"/>
              </a:solidFill>
            </a:endParaRPr>
          </a:p>
        </p:txBody>
      </p:sp>
      <p:sp>
        <p:nvSpPr>
          <p:cNvPr id="28675" name="Title 4">
            <a:extLst>
              <a:ext uri="{FF2B5EF4-FFF2-40B4-BE49-F238E27FC236}">
                <a16:creationId xmlns:a16="http://schemas.microsoft.com/office/drawing/2014/main" id="{C10A678D-2B8E-4717-9B3B-483387275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533400"/>
          </a:xfr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miter lim="800000"/>
            <a:headEnd/>
            <a:tailEnd/>
          </a:ln>
          <a:effectLst>
            <a:reflection blurRad="6350" stA="50000" endA="300" endPos="90000" dir="5400000" sy="-100000" algn="bl" rotWithShape="0"/>
          </a:effectLst>
        </p:spPr>
        <p:txBody>
          <a:bodyPr lIns="68580" tIns="34290" rIns="68580" bIns="34290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b="1" dirty="0">
                <a:solidFill>
                  <a:schemeClr val="bg1"/>
                </a:solidFill>
                <a:latin typeface="Calisto MT" pitchFamily="18" charset="0"/>
              </a:rPr>
              <a:t>       </a:t>
            </a:r>
            <a:r>
              <a:rPr lang="en-US" altLang="en-US" sz="3200" b="1" dirty="0">
                <a:latin typeface="Calisto MT" pitchFamily="18" charset="0"/>
              </a:rPr>
              <a:t>School Nutrition Gardens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703CDE1B-412C-4D2B-9239-208E3149A7DC}"/>
              </a:ext>
            </a:extLst>
          </p:cNvPr>
          <p:cNvGraphicFramePr/>
          <p:nvPr/>
        </p:nvGraphicFramePr>
        <p:xfrm>
          <a:off x="122634" y="1143000"/>
          <a:ext cx="9021366" cy="5638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317" name="Rectangle 1">
            <a:extLst>
              <a:ext uri="{FF2B5EF4-FFF2-40B4-BE49-F238E27FC236}">
                <a16:creationId xmlns:a16="http://schemas.microsoft.com/office/drawing/2014/main" id="{F9E902E7-EEC4-4F70-85F1-A2EFED116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730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Char char="•"/>
            </a:pPr>
            <a:r>
              <a:rPr lang="en-US" altLang="en-US" sz="11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01FB6A-3578-43C1-81B3-257AC1D657AF}"/>
              </a:ext>
            </a:extLst>
          </p:cNvPr>
          <p:cNvSpPr txBox="1"/>
          <p:nvPr/>
        </p:nvSpPr>
        <p:spPr>
          <a:xfrm>
            <a:off x="2590800" y="5534561"/>
            <a:ext cx="6553200" cy="13234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spAutoFit/>
          </a:bodyPr>
          <a:lstStyle/>
          <a:p>
            <a:pPr marL="179388" algn="just" eaLnBrk="1" hangingPunct="1">
              <a:buFontTx/>
              <a:buChar char="•"/>
              <a:defRPr/>
            </a:pPr>
            <a:r>
              <a:rPr lang="en-US" sz="1600" dirty="0">
                <a:latin typeface="+mn-lt"/>
                <a:cs typeface="+mn-cs"/>
              </a:rPr>
              <a:t>Rs 5000/- per School Nutrition Garden from flexi funds.</a:t>
            </a:r>
          </a:p>
          <a:p>
            <a:pPr marL="268288" indent="-88900" algn="just">
              <a:buFontTx/>
              <a:buChar char="•"/>
              <a:defRPr/>
            </a:pPr>
            <a:r>
              <a:rPr lang="en-US" sz="1600" dirty="0">
                <a:latin typeface="+mn-lt"/>
                <a:cs typeface="+mn-cs"/>
              </a:rPr>
              <a:t>District Level Committee may allot funds on school specific requirement, within the overall average of Rs 5000/- per SNG.</a:t>
            </a:r>
          </a:p>
          <a:p>
            <a:pPr marL="179388" algn="just">
              <a:buFontTx/>
              <a:buChar char="•"/>
              <a:defRPr/>
            </a:pPr>
            <a:r>
              <a:rPr lang="en-US" sz="1600" dirty="0">
                <a:latin typeface="+mn-lt"/>
                <a:cs typeface="+mn-cs"/>
              </a:rPr>
              <a:t> Boundary wall, leveling of land etc can be take up under MGNREGA. </a:t>
            </a:r>
          </a:p>
          <a:p>
            <a:pPr marL="179388" algn="just">
              <a:buFontTx/>
              <a:buChar char="•"/>
              <a:defRPr/>
            </a:pPr>
            <a:r>
              <a:rPr lang="en-US" sz="1600" dirty="0">
                <a:latin typeface="+mn-lt"/>
                <a:cs typeface="+mn-cs"/>
              </a:rPr>
              <a:t>Seeds/saplings from Agriculture/horticulture department</a:t>
            </a:r>
          </a:p>
        </p:txBody>
      </p:sp>
      <p:sp>
        <p:nvSpPr>
          <p:cNvPr id="13319" name="TextBox 10">
            <a:extLst>
              <a:ext uri="{FF2B5EF4-FFF2-40B4-BE49-F238E27FC236}">
                <a16:creationId xmlns:a16="http://schemas.microsoft.com/office/drawing/2014/main" id="{4F8A9CA3-5D24-4BD1-9B57-9FBE9AD5D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Focus of this Year</a:t>
            </a:r>
            <a:endParaRPr lang="en-US" alt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1697</Words>
  <Application>Microsoft Office PowerPoint</Application>
  <PresentationFormat>On-screen Show (4:3)</PresentationFormat>
  <Paragraphs>391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Batang</vt:lpstr>
      <vt:lpstr>Arial</vt:lpstr>
      <vt:lpstr>Arial Narrow</vt:lpstr>
      <vt:lpstr>Bahnschrift Light</vt:lpstr>
      <vt:lpstr>Benguiat Bk BT</vt:lpstr>
      <vt:lpstr>Calibri</vt:lpstr>
      <vt:lpstr>Calisto MT</vt:lpstr>
      <vt:lpstr>Cambria</vt:lpstr>
      <vt:lpstr>Century</vt:lpstr>
      <vt:lpstr>Times New Roman</vt:lpstr>
      <vt:lpstr>Wingdings</vt:lpstr>
      <vt:lpstr>Office Theme</vt:lpstr>
      <vt:lpstr>PowerPoint Presentation</vt:lpstr>
      <vt:lpstr>Coverage of Children (Primary &amp; U. Primary)</vt:lpstr>
      <vt:lpstr>Working Days (Primary &amp; U. Primary)</vt:lpstr>
      <vt:lpstr>PowerPoint Presentation</vt:lpstr>
      <vt:lpstr>PowerPoint Presentation</vt:lpstr>
      <vt:lpstr>PowerPoint Presentation</vt:lpstr>
      <vt:lpstr>Performance Grading Index (PGI)</vt:lpstr>
      <vt:lpstr>Performance Score Card – Manipur</vt:lpstr>
      <vt:lpstr>       School Nutrition Gardens</vt:lpstr>
      <vt:lpstr>     Focus of this year -  Cooking Competition</vt:lpstr>
      <vt:lpstr>Focus of this year </vt:lpstr>
      <vt:lpstr>Focus of this year</vt:lpstr>
      <vt:lpstr>Focus of this year </vt:lpstr>
      <vt:lpstr>PowerPoint Presentation</vt:lpstr>
      <vt:lpstr>PowerPoint Presentation</vt:lpstr>
      <vt:lpstr>Centralized Kitchens only in Urban Areas</vt:lpstr>
      <vt:lpstr>Social Audit </vt:lpstr>
      <vt:lpstr>PowerPoint Presentation</vt:lpstr>
      <vt:lpstr>PowerPoint Presentation</vt:lpstr>
      <vt:lpstr>A meal to a Child is an offering to the Divinity.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PAB - MDM Meeting  for Review of Implementation of MDMS in UTs 06.05.2018</dc:title>
  <dc:creator>Admin</dc:creator>
  <cp:lastModifiedBy>edcil isunit</cp:lastModifiedBy>
  <cp:revision>193</cp:revision>
  <cp:lastPrinted>2019-05-06T15:53:17Z</cp:lastPrinted>
  <dcterms:created xsi:type="dcterms:W3CDTF">2019-05-02T15:56:32Z</dcterms:created>
  <dcterms:modified xsi:type="dcterms:W3CDTF">2019-06-10T12:18:55Z</dcterms:modified>
</cp:coreProperties>
</file>