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6" r:id="rId3"/>
    <p:sldId id="329" r:id="rId4"/>
    <p:sldId id="364" r:id="rId5"/>
    <p:sldId id="330" r:id="rId6"/>
    <p:sldId id="331" r:id="rId7"/>
    <p:sldId id="334" r:id="rId8"/>
    <p:sldId id="335" r:id="rId9"/>
    <p:sldId id="336" r:id="rId10"/>
    <p:sldId id="265" r:id="rId11"/>
    <p:sldId id="349" r:id="rId12"/>
    <p:sldId id="337" r:id="rId13"/>
    <p:sldId id="267" r:id="rId14"/>
    <p:sldId id="268" r:id="rId15"/>
    <p:sldId id="270" r:id="rId16"/>
    <p:sldId id="271" r:id="rId17"/>
    <p:sldId id="339" r:id="rId18"/>
    <p:sldId id="340" r:id="rId19"/>
    <p:sldId id="316" r:id="rId20"/>
    <p:sldId id="341" r:id="rId21"/>
    <p:sldId id="342" r:id="rId22"/>
    <p:sldId id="343" r:id="rId23"/>
    <p:sldId id="363" r:id="rId24"/>
    <p:sldId id="362" r:id="rId25"/>
    <p:sldId id="317" r:id="rId26"/>
    <p:sldId id="318" r:id="rId27"/>
    <p:sldId id="314" r:id="rId28"/>
    <p:sldId id="345" r:id="rId29"/>
    <p:sldId id="346" r:id="rId30"/>
    <p:sldId id="347" r:id="rId31"/>
    <p:sldId id="348" r:id="rId32"/>
    <p:sldId id="350" r:id="rId33"/>
    <p:sldId id="351" r:id="rId34"/>
    <p:sldId id="352" r:id="rId35"/>
    <p:sldId id="353" r:id="rId36"/>
    <p:sldId id="370" r:id="rId37"/>
    <p:sldId id="365" r:id="rId38"/>
    <p:sldId id="368" r:id="rId39"/>
    <p:sldId id="354" r:id="rId40"/>
    <p:sldId id="361" r:id="rId41"/>
    <p:sldId id="273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89130" autoAdjust="0"/>
  </p:normalViewPr>
  <p:slideViewPr>
    <p:cSldViewPr snapToGrid="0">
      <p:cViewPr varScale="1">
        <p:scale>
          <a:sx n="58" d="100"/>
          <a:sy n="58" d="100"/>
        </p:scale>
        <p:origin x="-10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Pr>
        <a:bodyPr/>
        <a:lstStyle/>
        <a:p>
          <a:pPr>
            <a:defRPr lang="en-US"/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Schools</c:v>
                </c:pt>
              </c:strCache>
            </c:strRef>
          </c:tx>
          <c:dPt>
            <c:idx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1B0E-42FF-B685-F4E2E01946C8}"/>
              </c:ext>
            </c:extLst>
          </c:dPt>
          <c:cat>
            <c:strRef>
              <c:f>Sheet1!$A$2:$A$4</c:f>
              <c:strCache>
                <c:ptCount val="3"/>
                <c:pt idx="0">
                  <c:v>Central Kitchen</c:v>
                </c:pt>
                <c:pt idx="1">
                  <c:v>SHG's</c:v>
                </c:pt>
                <c:pt idx="2">
                  <c:v>SMC's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4108</c:v>
                </c:pt>
                <c:pt idx="1">
                  <c:v>1204</c:v>
                </c:pt>
                <c:pt idx="2">
                  <c:v>61181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0E-42FF-B685-F4E2E01946C8}"/>
            </c:ext>
          </c:extLst>
        </c:ser>
        <c:ser>
          <c:idx val="1"/>
          <c:order val="1"/>
          <c:cat>
            <c:strRef>
              <c:f>Sheet1!$A$2:$A$4</c:f>
              <c:strCache>
                <c:ptCount val="3"/>
                <c:pt idx="0">
                  <c:v>Central Kitchen</c:v>
                </c:pt>
                <c:pt idx="1">
                  <c:v>SHG's</c:v>
                </c:pt>
                <c:pt idx="2">
                  <c:v>SMC's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0E-42FF-B685-F4E2E01946C8}"/>
            </c:ext>
          </c:extLst>
        </c:ser>
      </c:pie3DChart>
    </c:plotArea>
    <c:legend>
      <c:legendPos val="r"/>
      <c:layout>
        <c:manualLayout>
          <c:xMode val="edge"/>
          <c:yMode val="edge"/>
          <c:x val="0.65628822970128109"/>
          <c:y val="0.2223575062376458"/>
          <c:w val="0.32843993156933582"/>
          <c:h val="0.73043890347039964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Enrollment</a:t>
            </a:r>
            <a:endParaRPr lang="en-US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Central Kitchen</c:v>
                </c:pt>
                <c:pt idx="1">
                  <c:v>SHG's</c:v>
                </c:pt>
                <c:pt idx="2">
                  <c:v>SMC's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4.09</c:v>
                </c:pt>
                <c:pt idx="1">
                  <c:v>1.32</c:v>
                </c:pt>
                <c:pt idx="2">
                  <c:v>57.24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7-4D3C-902D-1920583E2070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59450080001260397"/>
          <c:y val="0.21241634277812843"/>
          <c:w val="0.39048418497238069"/>
          <c:h val="0.75659272610105321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lang="en-US">
                <a:latin typeface="Cambria" pitchFamily="18" charset="0"/>
              </a:defRPr>
            </a:pPr>
            <a:r>
              <a:rPr lang="en-US">
                <a:latin typeface="Cambria" pitchFamily="18" charset="0"/>
              </a:rPr>
              <a:t>MIS REPORT (trgmdm.nic.in)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School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cat>
            <c:strRef>
              <c:f>Sheet1!$A$2:$A$3</c:f>
              <c:strCache>
                <c:ptCount val="2"/>
                <c:pt idx="0">
                  <c:v>Annual</c:v>
                </c:pt>
                <c:pt idx="1">
                  <c:v>Monthly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66731</c:v>
                </c:pt>
                <c:pt idx="1">
                  <c:v>66433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 School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Annual</c:v>
                </c:pt>
                <c:pt idx="1">
                  <c:v>Monthly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66433</c:v>
                </c:pt>
                <c:pt idx="1">
                  <c:v>58038</c:v>
                </c:pt>
              </c:numCache>
            </c:numRef>
          </c:val>
        </c:ser>
        <c:axId val="160205056"/>
        <c:axId val="160210944"/>
      </c:barChart>
      <c:catAx>
        <c:axId val="160205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210944"/>
        <c:crossesAt val="7000"/>
        <c:auto val="1"/>
        <c:lblAlgn val="ctr"/>
        <c:lblOffset val="100"/>
      </c:catAx>
      <c:valAx>
        <c:axId val="160210944"/>
        <c:scaling>
          <c:orientation val="minMax"/>
          <c:max val="70000"/>
          <c:min val="50000"/>
        </c:scaling>
        <c:axPos val="l"/>
        <c:majorGridlines/>
        <c:numFmt formatCode="#,##0" sourceLinked="0"/>
        <c:majorTickMark val="none"/>
        <c:tickLblPos val="nextTo"/>
        <c:txPr>
          <a:bodyPr/>
          <a:lstStyle/>
          <a:p>
            <a:pPr>
              <a:defRPr lang="en-US">
                <a:latin typeface="Cambria" pitchFamily="18" charset="0"/>
              </a:defRPr>
            </a:pPr>
            <a:endParaRPr lang="en-US"/>
          </a:p>
        </c:txPr>
        <c:crossAx val="160205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>
                <a:latin typeface="Cambria" pitchFamily="18" charset="0"/>
              </a:defRPr>
            </a:pPr>
            <a:endParaRPr lang="en-US"/>
          </a:p>
        </c:txPr>
      </c:dTable>
    </c:plotArea>
    <c:legend>
      <c:legendPos val="b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4DA4F-FC7D-4E79-BACF-AA4A4C9EB0D5}" type="doc">
      <dgm:prSet loTypeId="urn:microsoft.com/office/officeart/2005/8/layout/pList2#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4F9D1-0424-4DD9-AEDF-005A58C44C6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dirty="0">
              <a:latin typeface="+mn-lt"/>
            </a:rPr>
            <a:t>Enhancement in nutritional status of school going children.</a:t>
          </a:r>
        </a:p>
      </dgm:t>
    </dgm:pt>
    <dgm:pt modelId="{AAA0BE0A-2E46-4F78-B178-5F94BE427B34}" type="parTrans" cxnId="{6F15723F-85D7-4CC8-9CFF-D60E3811960D}">
      <dgm:prSet/>
      <dgm:spPr/>
      <dgm:t>
        <a:bodyPr/>
        <a:lstStyle/>
        <a:p>
          <a:endParaRPr lang="en-US"/>
        </a:p>
      </dgm:t>
    </dgm:pt>
    <dgm:pt modelId="{E3A2AE5A-F3B4-4CCC-B5EA-AB8694D46D4F}" type="sibTrans" cxnId="{6F15723F-85D7-4CC8-9CFF-D60E3811960D}">
      <dgm:prSet/>
      <dgm:spPr/>
      <dgm:t>
        <a:bodyPr/>
        <a:lstStyle/>
        <a:p>
          <a:endParaRPr lang="en-US"/>
        </a:p>
      </dgm:t>
    </dgm:pt>
    <dgm:pt modelId="{E273DF3D-99E3-4EA6-A24F-05DEE4D1652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Encourage enrollment</a:t>
          </a:r>
          <a:r>
            <a:rPr lang="en-US" sz="2400" u="none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 </a:t>
          </a:r>
          <a:r>
            <a:rPr lang="en-US" sz="24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and regularity in attendance</a:t>
          </a:r>
          <a:r>
            <a:rPr lang="en-US" sz="2500" kern="1200" dirty="0">
              <a:latin typeface="Cambria" pitchFamily="18" charset="0"/>
            </a:rPr>
            <a:t>.</a:t>
          </a:r>
        </a:p>
      </dgm:t>
    </dgm:pt>
    <dgm:pt modelId="{A9D22C79-7562-4196-A135-4B9C3E26B16A}" type="parTrans" cxnId="{CC1FC6FD-CDD6-4831-9E09-0C2CFFD16B12}">
      <dgm:prSet/>
      <dgm:spPr/>
      <dgm:t>
        <a:bodyPr/>
        <a:lstStyle/>
        <a:p>
          <a:endParaRPr lang="en-US"/>
        </a:p>
      </dgm:t>
    </dgm:pt>
    <dgm:pt modelId="{08DDD736-B2F8-4B71-BD41-E39BF208829F}" type="sibTrans" cxnId="{CC1FC6FD-CDD6-4831-9E09-0C2CFFD16B12}">
      <dgm:prSet/>
      <dgm:spPr/>
      <dgm:t>
        <a:bodyPr/>
        <a:lstStyle/>
        <a:p>
          <a:endParaRPr lang="en-US"/>
        </a:p>
      </dgm:t>
    </dgm:pt>
    <dgm:pt modelId="{FEF729AD-25BB-4994-BCD3-66CD043BCC7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Promoting harmony among children</a:t>
          </a:r>
        </a:p>
      </dgm:t>
    </dgm:pt>
    <dgm:pt modelId="{177AF7E9-0007-40CA-917A-57105DB6F0E6}" type="parTrans" cxnId="{B39CE3E0-7D6D-4B7D-8700-D36FA0DFC146}">
      <dgm:prSet/>
      <dgm:spPr/>
      <dgm:t>
        <a:bodyPr/>
        <a:lstStyle/>
        <a:p>
          <a:endParaRPr lang="en-US"/>
        </a:p>
      </dgm:t>
    </dgm:pt>
    <dgm:pt modelId="{9E1F9C3F-6FC9-4E83-9728-C8D5F4526DA3}" type="sibTrans" cxnId="{B39CE3E0-7D6D-4B7D-8700-D36FA0DFC146}">
      <dgm:prSet/>
      <dgm:spPr/>
      <dgm:t>
        <a:bodyPr/>
        <a:lstStyle/>
        <a:p>
          <a:endParaRPr lang="en-US"/>
        </a:p>
      </dgm:t>
    </dgm:pt>
    <dgm:pt modelId="{CC01FEB1-6ACE-40B4-AC47-B567F00D6ED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dirty="0">
              <a:latin typeface="+mn-lt"/>
            </a:rPr>
            <a:t>Providing nutritional support to children in drought affected areas during summer vacations</a:t>
          </a:r>
          <a:r>
            <a:rPr lang="en-US" sz="1900" dirty="0">
              <a:latin typeface="+mn-lt"/>
            </a:rPr>
            <a:t>.</a:t>
          </a:r>
        </a:p>
      </dgm:t>
    </dgm:pt>
    <dgm:pt modelId="{858CD35B-60A7-4156-B502-5F82C9D7A5A7}" type="parTrans" cxnId="{C8AFCCB8-6FAD-484F-95ED-2A034A6DCEEC}">
      <dgm:prSet/>
      <dgm:spPr/>
      <dgm:t>
        <a:bodyPr/>
        <a:lstStyle/>
        <a:p>
          <a:endParaRPr lang="en-US"/>
        </a:p>
      </dgm:t>
    </dgm:pt>
    <dgm:pt modelId="{7D9F1C23-90A3-46BD-9D91-423E53552EEC}" type="sibTrans" cxnId="{C8AFCCB8-6FAD-484F-95ED-2A034A6DCEEC}">
      <dgm:prSet/>
      <dgm:spPr/>
      <dgm:t>
        <a:bodyPr/>
        <a:lstStyle/>
        <a:p>
          <a:endParaRPr lang="en-US"/>
        </a:p>
      </dgm:t>
    </dgm:pt>
    <dgm:pt modelId="{F5D9AA96-DDAE-4F39-934F-1171013216C2}" type="pres">
      <dgm:prSet presAssocID="{7E34DA4F-FC7D-4E79-BACF-AA4A4C9EB0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35093A-6061-4776-8AA1-9C6161803253}" type="pres">
      <dgm:prSet presAssocID="{7E34DA4F-FC7D-4E79-BACF-AA4A4C9EB0D5}" presName="bkgdShp" presStyleLbl="alignAccFollowNode1" presStyleIdx="0" presStyleCnt="1"/>
      <dgm:spPr/>
    </dgm:pt>
    <dgm:pt modelId="{2B9C53C2-C0A9-4234-A8C4-23FA6C5907AC}" type="pres">
      <dgm:prSet presAssocID="{7E34DA4F-FC7D-4E79-BACF-AA4A4C9EB0D5}" presName="linComp" presStyleCnt="0"/>
      <dgm:spPr/>
    </dgm:pt>
    <dgm:pt modelId="{355CE91D-562F-4BEF-9902-BAC9D7D09FA9}" type="pres">
      <dgm:prSet presAssocID="{9754F9D1-0424-4DD9-AEDF-005A58C44C6E}" presName="compNode" presStyleCnt="0"/>
      <dgm:spPr/>
    </dgm:pt>
    <dgm:pt modelId="{B68F6D39-9A5E-4D0F-AAEA-012EEBE7EEBD}" type="pres">
      <dgm:prSet presAssocID="{9754F9D1-0424-4DD9-AEDF-005A58C44C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1C992-1537-4B10-8F58-779850FB366C}" type="pres">
      <dgm:prSet presAssocID="{9754F9D1-0424-4DD9-AEDF-005A58C44C6E}" presName="invisiNode" presStyleLbl="node1" presStyleIdx="0" presStyleCnt="4"/>
      <dgm:spPr/>
    </dgm:pt>
    <dgm:pt modelId="{8ED9DD0A-E34D-41A2-8C43-BE12020F06A7}" type="pres">
      <dgm:prSet presAssocID="{9754F9D1-0424-4DD9-AEDF-005A58C44C6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771980-7DE7-4432-BAA6-AA17E6C96AFB}" type="pres">
      <dgm:prSet presAssocID="{E3A2AE5A-F3B4-4CCC-B5EA-AB8694D46D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1CCFD1-5087-4DDA-AE2D-80D7ED8E6554}" type="pres">
      <dgm:prSet presAssocID="{E273DF3D-99E3-4EA6-A24F-05DEE4D16520}" presName="compNode" presStyleCnt="0"/>
      <dgm:spPr/>
    </dgm:pt>
    <dgm:pt modelId="{3435B5C5-AC2D-4250-A4BA-57DEA5E1F346}" type="pres">
      <dgm:prSet presAssocID="{E273DF3D-99E3-4EA6-A24F-05DEE4D165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D1F06-8D4A-4CBC-9DF0-A1B098690959}" type="pres">
      <dgm:prSet presAssocID="{E273DF3D-99E3-4EA6-A24F-05DEE4D16520}" presName="invisiNode" presStyleLbl="node1" presStyleIdx="1" presStyleCnt="4"/>
      <dgm:spPr/>
    </dgm:pt>
    <dgm:pt modelId="{324413D9-74DB-4B50-92DE-90E5F4DB382E}" type="pres">
      <dgm:prSet presAssocID="{E273DF3D-99E3-4EA6-A24F-05DEE4D1652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0EF38B-B134-43CD-A6BE-84BB97516BA1}" type="pres">
      <dgm:prSet presAssocID="{08DDD736-B2F8-4B71-BD41-E39BF20882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801691-5983-4DFB-A488-D3DD93D0BB15}" type="pres">
      <dgm:prSet presAssocID="{FEF729AD-25BB-4994-BCD3-66CD043BCC7C}" presName="compNode" presStyleCnt="0"/>
      <dgm:spPr/>
    </dgm:pt>
    <dgm:pt modelId="{99F68164-255B-4E29-84B4-044B31F91ACB}" type="pres">
      <dgm:prSet presAssocID="{FEF729AD-25BB-4994-BCD3-66CD043BCC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8CEC3-3020-4DD2-BA7D-5C1E8CFFBBB7}" type="pres">
      <dgm:prSet presAssocID="{FEF729AD-25BB-4994-BCD3-66CD043BCC7C}" presName="invisiNode" presStyleLbl="node1" presStyleIdx="2" presStyleCnt="4"/>
      <dgm:spPr/>
    </dgm:pt>
    <dgm:pt modelId="{202DC88A-8485-4324-8BF3-A3242B2645AF}" type="pres">
      <dgm:prSet presAssocID="{FEF729AD-25BB-4994-BCD3-66CD043BCC7C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F1FCC04-F367-4E84-A1B5-39EAD1BFB22A}" type="pres">
      <dgm:prSet presAssocID="{9E1F9C3F-6FC9-4E83-9728-C8D5F4526DA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34ED27-75D3-42BB-AFE9-33A04BE1D6D4}" type="pres">
      <dgm:prSet presAssocID="{CC01FEB1-6ACE-40B4-AC47-B567F00D6ED3}" presName="compNode" presStyleCnt="0"/>
      <dgm:spPr/>
    </dgm:pt>
    <dgm:pt modelId="{0F6D176A-4CA0-4A04-8D11-7A24B69280BB}" type="pres">
      <dgm:prSet presAssocID="{CC01FEB1-6ACE-40B4-AC47-B567F00D6E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BB1F7-3011-4570-88EB-23DB03F163B2}" type="pres">
      <dgm:prSet presAssocID="{CC01FEB1-6ACE-40B4-AC47-B567F00D6ED3}" presName="invisiNode" presStyleLbl="node1" presStyleIdx="3" presStyleCnt="4"/>
      <dgm:spPr/>
    </dgm:pt>
    <dgm:pt modelId="{32310A9C-7A8C-4CC4-82ED-BF2499977230}" type="pres">
      <dgm:prSet presAssocID="{CC01FEB1-6ACE-40B4-AC47-B567F00D6ED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20E6748-1203-49DB-A884-31D098279D5D}" type="presOf" srcId="{9E1F9C3F-6FC9-4E83-9728-C8D5F4526DA3}" destId="{6F1FCC04-F367-4E84-A1B5-39EAD1BFB22A}" srcOrd="0" destOrd="0" presId="urn:microsoft.com/office/officeart/2005/8/layout/pList2#1"/>
    <dgm:cxn modelId="{C8AFCCB8-6FAD-484F-95ED-2A034A6DCEEC}" srcId="{7E34DA4F-FC7D-4E79-BACF-AA4A4C9EB0D5}" destId="{CC01FEB1-6ACE-40B4-AC47-B567F00D6ED3}" srcOrd="3" destOrd="0" parTransId="{858CD35B-60A7-4156-B502-5F82C9D7A5A7}" sibTransId="{7D9F1C23-90A3-46BD-9D91-423E53552EEC}"/>
    <dgm:cxn modelId="{A56B1FAD-BA30-4DF9-8928-CA991B789943}" type="presOf" srcId="{FEF729AD-25BB-4994-BCD3-66CD043BCC7C}" destId="{99F68164-255B-4E29-84B4-044B31F91ACB}" srcOrd="0" destOrd="0" presId="urn:microsoft.com/office/officeart/2005/8/layout/pList2#1"/>
    <dgm:cxn modelId="{B39CE3E0-7D6D-4B7D-8700-D36FA0DFC146}" srcId="{7E34DA4F-FC7D-4E79-BACF-AA4A4C9EB0D5}" destId="{FEF729AD-25BB-4994-BCD3-66CD043BCC7C}" srcOrd="2" destOrd="0" parTransId="{177AF7E9-0007-40CA-917A-57105DB6F0E6}" sibTransId="{9E1F9C3F-6FC9-4E83-9728-C8D5F4526DA3}"/>
    <dgm:cxn modelId="{4D89DAA4-C15B-4E99-8920-0436A1E16C9C}" type="presOf" srcId="{9754F9D1-0424-4DD9-AEDF-005A58C44C6E}" destId="{B68F6D39-9A5E-4D0F-AAEA-012EEBE7EEBD}" srcOrd="0" destOrd="0" presId="urn:microsoft.com/office/officeart/2005/8/layout/pList2#1"/>
    <dgm:cxn modelId="{5282413C-A560-4F35-B155-B3912F020295}" type="presOf" srcId="{08DDD736-B2F8-4B71-BD41-E39BF208829F}" destId="{360EF38B-B134-43CD-A6BE-84BB97516BA1}" srcOrd="0" destOrd="0" presId="urn:microsoft.com/office/officeart/2005/8/layout/pList2#1"/>
    <dgm:cxn modelId="{D59756AC-8EC1-4EF7-B067-8E0A806D6CF1}" type="presOf" srcId="{E3A2AE5A-F3B4-4CCC-B5EA-AB8694D46D4F}" destId="{B5771980-7DE7-4432-BAA6-AA17E6C96AFB}" srcOrd="0" destOrd="0" presId="urn:microsoft.com/office/officeart/2005/8/layout/pList2#1"/>
    <dgm:cxn modelId="{3045C995-2955-4351-AC6E-AA735007514C}" type="presOf" srcId="{7E34DA4F-FC7D-4E79-BACF-AA4A4C9EB0D5}" destId="{F5D9AA96-DDAE-4F39-934F-1171013216C2}" srcOrd="0" destOrd="0" presId="urn:microsoft.com/office/officeart/2005/8/layout/pList2#1"/>
    <dgm:cxn modelId="{CC1FC6FD-CDD6-4831-9E09-0C2CFFD16B12}" srcId="{7E34DA4F-FC7D-4E79-BACF-AA4A4C9EB0D5}" destId="{E273DF3D-99E3-4EA6-A24F-05DEE4D16520}" srcOrd="1" destOrd="0" parTransId="{A9D22C79-7562-4196-A135-4B9C3E26B16A}" sibTransId="{08DDD736-B2F8-4B71-BD41-E39BF208829F}"/>
    <dgm:cxn modelId="{53D5F12A-B226-42EE-8978-BDF657DEBB7C}" type="presOf" srcId="{CC01FEB1-6ACE-40B4-AC47-B567F00D6ED3}" destId="{0F6D176A-4CA0-4A04-8D11-7A24B69280BB}" srcOrd="0" destOrd="0" presId="urn:microsoft.com/office/officeart/2005/8/layout/pList2#1"/>
    <dgm:cxn modelId="{6F15723F-85D7-4CC8-9CFF-D60E3811960D}" srcId="{7E34DA4F-FC7D-4E79-BACF-AA4A4C9EB0D5}" destId="{9754F9D1-0424-4DD9-AEDF-005A58C44C6E}" srcOrd="0" destOrd="0" parTransId="{AAA0BE0A-2E46-4F78-B178-5F94BE427B34}" sibTransId="{E3A2AE5A-F3B4-4CCC-B5EA-AB8694D46D4F}"/>
    <dgm:cxn modelId="{DAC1E10A-CF03-45B8-9442-7DF38B1488CB}" type="presOf" srcId="{E273DF3D-99E3-4EA6-A24F-05DEE4D16520}" destId="{3435B5C5-AC2D-4250-A4BA-57DEA5E1F346}" srcOrd="0" destOrd="0" presId="urn:microsoft.com/office/officeart/2005/8/layout/pList2#1"/>
    <dgm:cxn modelId="{FAA79D72-31B4-4982-963D-B30F4C74D73F}" type="presParOf" srcId="{F5D9AA96-DDAE-4F39-934F-1171013216C2}" destId="{8B35093A-6061-4776-8AA1-9C6161803253}" srcOrd="0" destOrd="0" presId="urn:microsoft.com/office/officeart/2005/8/layout/pList2#1"/>
    <dgm:cxn modelId="{8D5B8E14-5704-4C26-91C9-2342D49B1C3D}" type="presParOf" srcId="{F5D9AA96-DDAE-4F39-934F-1171013216C2}" destId="{2B9C53C2-C0A9-4234-A8C4-23FA6C5907AC}" srcOrd="1" destOrd="0" presId="urn:microsoft.com/office/officeart/2005/8/layout/pList2#1"/>
    <dgm:cxn modelId="{752912A5-D35C-4A29-8149-12D104694AC1}" type="presParOf" srcId="{2B9C53C2-C0A9-4234-A8C4-23FA6C5907AC}" destId="{355CE91D-562F-4BEF-9902-BAC9D7D09FA9}" srcOrd="0" destOrd="0" presId="urn:microsoft.com/office/officeart/2005/8/layout/pList2#1"/>
    <dgm:cxn modelId="{FF61014D-17B4-4709-B5BB-8CFF24185592}" type="presParOf" srcId="{355CE91D-562F-4BEF-9902-BAC9D7D09FA9}" destId="{B68F6D39-9A5E-4D0F-AAEA-012EEBE7EEBD}" srcOrd="0" destOrd="0" presId="urn:microsoft.com/office/officeart/2005/8/layout/pList2#1"/>
    <dgm:cxn modelId="{F6BF717C-2C9C-4097-A3DB-31719904402B}" type="presParOf" srcId="{355CE91D-562F-4BEF-9902-BAC9D7D09FA9}" destId="{3A91C992-1537-4B10-8F58-779850FB366C}" srcOrd="1" destOrd="0" presId="urn:microsoft.com/office/officeart/2005/8/layout/pList2#1"/>
    <dgm:cxn modelId="{DC35E645-8CBD-49E3-8337-6A819F8689D6}" type="presParOf" srcId="{355CE91D-562F-4BEF-9902-BAC9D7D09FA9}" destId="{8ED9DD0A-E34D-41A2-8C43-BE12020F06A7}" srcOrd="2" destOrd="0" presId="urn:microsoft.com/office/officeart/2005/8/layout/pList2#1"/>
    <dgm:cxn modelId="{EDCB5470-7AB8-402C-A06D-7614E86A7539}" type="presParOf" srcId="{2B9C53C2-C0A9-4234-A8C4-23FA6C5907AC}" destId="{B5771980-7DE7-4432-BAA6-AA17E6C96AFB}" srcOrd="1" destOrd="0" presId="urn:microsoft.com/office/officeart/2005/8/layout/pList2#1"/>
    <dgm:cxn modelId="{B38277FE-850A-4594-B086-DF52185B9B79}" type="presParOf" srcId="{2B9C53C2-C0A9-4234-A8C4-23FA6C5907AC}" destId="{961CCFD1-5087-4DDA-AE2D-80D7ED8E6554}" srcOrd="2" destOrd="0" presId="urn:microsoft.com/office/officeart/2005/8/layout/pList2#1"/>
    <dgm:cxn modelId="{C23F85F3-923E-48D3-A8B1-65BD7DFF07AE}" type="presParOf" srcId="{961CCFD1-5087-4DDA-AE2D-80D7ED8E6554}" destId="{3435B5C5-AC2D-4250-A4BA-57DEA5E1F346}" srcOrd="0" destOrd="0" presId="urn:microsoft.com/office/officeart/2005/8/layout/pList2#1"/>
    <dgm:cxn modelId="{9A8D5AA2-7699-4D17-A12A-E94C556F6081}" type="presParOf" srcId="{961CCFD1-5087-4DDA-AE2D-80D7ED8E6554}" destId="{EA5D1F06-8D4A-4CBC-9DF0-A1B098690959}" srcOrd="1" destOrd="0" presId="urn:microsoft.com/office/officeart/2005/8/layout/pList2#1"/>
    <dgm:cxn modelId="{D8A7335B-6C45-4CB4-A070-91A46DB6B467}" type="presParOf" srcId="{961CCFD1-5087-4DDA-AE2D-80D7ED8E6554}" destId="{324413D9-74DB-4B50-92DE-90E5F4DB382E}" srcOrd="2" destOrd="0" presId="urn:microsoft.com/office/officeart/2005/8/layout/pList2#1"/>
    <dgm:cxn modelId="{2A2E323D-7143-4AC9-BBE9-BC91B72B88A2}" type="presParOf" srcId="{2B9C53C2-C0A9-4234-A8C4-23FA6C5907AC}" destId="{360EF38B-B134-43CD-A6BE-84BB97516BA1}" srcOrd="3" destOrd="0" presId="urn:microsoft.com/office/officeart/2005/8/layout/pList2#1"/>
    <dgm:cxn modelId="{1F6AE74D-2F0A-4317-A99D-1E64CEB65C95}" type="presParOf" srcId="{2B9C53C2-C0A9-4234-A8C4-23FA6C5907AC}" destId="{B0801691-5983-4DFB-A488-D3DD93D0BB15}" srcOrd="4" destOrd="0" presId="urn:microsoft.com/office/officeart/2005/8/layout/pList2#1"/>
    <dgm:cxn modelId="{70407312-ABAB-4268-927E-DFC613D91376}" type="presParOf" srcId="{B0801691-5983-4DFB-A488-D3DD93D0BB15}" destId="{99F68164-255B-4E29-84B4-044B31F91ACB}" srcOrd="0" destOrd="0" presId="urn:microsoft.com/office/officeart/2005/8/layout/pList2#1"/>
    <dgm:cxn modelId="{D93FEDE7-2541-4F8B-8DEA-FD0986073BD7}" type="presParOf" srcId="{B0801691-5983-4DFB-A488-D3DD93D0BB15}" destId="{B078CEC3-3020-4DD2-BA7D-5C1E8CFFBBB7}" srcOrd="1" destOrd="0" presId="urn:microsoft.com/office/officeart/2005/8/layout/pList2#1"/>
    <dgm:cxn modelId="{464A76FE-F1FA-46A2-BB67-4DC843E8F0FE}" type="presParOf" srcId="{B0801691-5983-4DFB-A488-D3DD93D0BB15}" destId="{202DC88A-8485-4324-8BF3-A3242B2645AF}" srcOrd="2" destOrd="0" presId="urn:microsoft.com/office/officeart/2005/8/layout/pList2#1"/>
    <dgm:cxn modelId="{5E6FE0A7-70D3-44D3-B95C-97A0BD0CB3F5}" type="presParOf" srcId="{2B9C53C2-C0A9-4234-A8C4-23FA6C5907AC}" destId="{6F1FCC04-F367-4E84-A1B5-39EAD1BFB22A}" srcOrd="5" destOrd="0" presId="urn:microsoft.com/office/officeart/2005/8/layout/pList2#1"/>
    <dgm:cxn modelId="{1652FFA4-692E-4DD3-B822-4EE1A72A3687}" type="presParOf" srcId="{2B9C53C2-C0A9-4234-A8C4-23FA6C5907AC}" destId="{C334ED27-75D3-42BB-AFE9-33A04BE1D6D4}" srcOrd="6" destOrd="0" presId="urn:microsoft.com/office/officeart/2005/8/layout/pList2#1"/>
    <dgm:cxn modelId="{8B2262DE-627C-41E4-AC45-C285BE338857}" type="presParOf" srcId="{C334ED27-75D3-42BB-AFE9-33A04BE1D6D4}" destId="{0F6D176A-4CA0-4A04-8D11-7A24B69280BB}" srcOrd="0" destOrd="0" presId="urn:microsoft.com/office/officeart/2005/8/layout/pList2#1"/>
    <dgm:cxn modelId="{81B31467-6F73-4AD7-9699-C9452BA3F128}" type="presParOf" srcId="{C334ED27-75D3-42BB-AFE9-33A04BE1D6D4}" destId="{FD0BB1F7-3011-4570-88EB-23DB03F163B2}" srcOrd="1" destOrd="0" presId="urn:microsoft.com/office/officeart/2005/8/layout/pList2#1"/>
    <dgm:cxn modelId="{6B19B5A9-D7C9-43CC-ADC4-3F361F6BDFD3}" type="presParOf" srcId="{C334ED27-75D3-42BB-AFE9-33A04BE1D6D4}" destId="{32310A9C-7A8C-4CC4-82ED-BF2499977230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10539-F12B-4961-B7A0-4C392C8B4E94}" type="doc">
      <dgm:prSet loTypeId="urn:microsoft.com/office/officeart/2005/8/layout/hierarchy1" loCatId="hierarchy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C64253-96EC-406E-BBF5-F1A134D7F38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latin typeface="+mn-lt"/>
            </a:rPr>
            <a:t>Minister </a:t>
          </a:r>
          <a:r>
            <a:rPr lang="en-US" dirty="0" smtClean="0">
              <a:latin typeface="+mn-lt"/>
            </a:rPr>
            <a:t>– School  Education </a:t>
          </a:r>
          <a:r>
            <a:rPr lang="en-US" dirty="0">
              <a:latin typeface="+mn-lt"/>
            </a:rPr>
            <a:t>Department</a:t>
          </a:r>
        </a:p>
      </dgm:t>
    </dgm:pt>
    <dgm:pt modelId="{FE558474-C087-4749-9E6B-D4A949C7F2BA}" type="parTrans" cxnId="{356D44BE-F3EE-41CA-9347-333FE68B641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C3AFA938-3957-45E7-9D98-102747B01A39}" type="sibTrans" cxnId="{356D44BE-F3EE-41CA-9347-333FE68B641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816416A1-269D-409A-8F55-A83AC482F25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latin typeface="+mn-lt"/>
            </a:rPr>
            <a:t>Principal Secretary </a:t>
          </a:r>
          <a:r>
            <a:rPr lang="en-US" dirty="0">
              <a:latin typeface="+mn-lt"/>
            </a:rPr>
            <a:t>- </a:t>
          </a:r>
          <a:r>
            <a:rPr lang="en-US" dirty="0" smtClean="0">
              <a:latin typeface="+mn-lt"/>
            </a:rPr>
            <a:t>School </a:t>
          </a:r>
          <a:r>
            <a:rPr lang="en-US" dirty="0">
              <a:latin typeface="+mn-lt"/>
            </a:rPr>
            <a:t>Education Department</a:t>
          </a:r>
        </a:p>
      </dgm:t>
    </dgm:pt>
    <dgm:pt modelId="{46AB1E4A-45C6-4673-A81B-1E79353DFB76}" type="parTrans" cxnId="{ED97D54D-416F-4D7E-AEDA-A7EF48ADC9EF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F212A5E8-CB8A-46B7-998C-826E0A2DCAAC}" type="sibTrans" cxnId="{ED97D54D-416F-4D7E-AEDA-A7EF48ADC9EF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CABA835B-8D04-405D-8FDA-0086F5AB9CD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b="0" dirty="0" smtClean="0">
              <a:latin typeface="+mn-lt"/>
            </a:rPr>
            <a:t>Deputy </a:t>
          </a:r>
          <a:r>
            <a:rPr lang="en-US" sz="1800" b="0" dirty="0">
              <a:latin typeface="+mn-lt"/>
            </a:rPr>
            <a:t>Commissioner (I&amp;M</a:t>
          </a:r>
          <a:r>
            <a:rPr lang="en-US" sz="1800" b="0" dirty="0" smtClean="0">
              <a:latin typeface="+mn-lt"/>
            </a:rPr>
            <a:t>)</a:t>
          </a:r>
          <a:r>
            <a:rPr lang="en-US" sz="1600" dirty="0">
              <a:latin typeface="+mn-lt"/>
            </a:rPr>
            <a:t>	</a:t>
          </a:r>
        </a:p>
      </dgm:t>
    </dgm:pt>
    <dgm:pt modelId="{7AD589B9-BC16-4E6C-9E28-CC3F87A35D60}" type="parTrans" cxnId="{EFB09EB7-5DCB-46F1-9A50-69095866CD47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26F23072-7E17-4B7B-AA4D-13FB40DB948A}" type="sibTrans" cxnId="{EFB09EB7-5DCB-46F1-9A50-69095866CD4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D84FD89B-DA41-43AF-B917-129F6FA3E23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b="0" dirty="0">
              <a:latin typeface="+mn-lt"/>
            </a:rPr>
            <a:t>Deputy </a:t>
          </a:r>
          <a:r>
            <a:rPr lang="en-US" sz="1800" b="0" dirty="0" smtClean="0">
              <a:latin typeface="+mn-lt"/>
            </a:rPr>
            <a:t>Commissioner </a:t>
          </a:r>
          <a:r>
            <a:rPr lang="en-US" sz="1800" b="0" dirty="0">
              <a:latin typeface="+mn-lt"/>
            </a:rPr>
            <a:t>(Adm.)</a:t>
          </a:r>
        </a:p>
      </dgm:t>
    </dgm:pt>
    <dgm:pt modelId="{222D18CC-4F63-4065-95E9-BB4C6082B150}" type="parTrans" cxnId="{B26FCF72-CB26-4DAC-875A-6592B7B40BD5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1E565C9C-A197-41EA-AC18-99F51EA9BF67}" type="sibTrans" cxnId="{B26FCF72-CB26-4DAC-875A-6592B7B40BD5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619DFEEC-68D0-44D4-B140-269E62DECC2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latin typeface="+mn-lt"/>
            </a:rPr>
            <a:t>Commissioner - Mid Day Meal</a:t>
          </a:r>
        </a:p>
      </dgm:t>
    </dgm:pt>
    <dgm:pt modelId="{5B5CFAFE-7879-4DDD-A882-40757249FAD6}" type="sibTrans" cxnId="{1AFA7221-7B0A-41A1-9094-884D7AD0775A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52431164-1108-4071-96A4-079C97E92675}" type="parTrans" cxnId="{1AFA7221-7B0A-41A1-9094-884D7AD0775A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5FF62236-46DD-4A89-97F7-000DFB905F8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 </a:t>
          </a:r>
          <a:r>
            <a:rPr lang="en-US" sz="1800" b="0" dirty="0" smtClean="0">
              <a:latin typeface="+mn-lt"/>
            </a:rPr>
            <a:t>Additional Commissioner  (F)</a:t>
          </a:r>
          <a:endParaRPr lang="en-US" sz="1800" b="0" dirty="0">
            <a:latin typeface="+mn-lt"/>
          </a:endParaRPr>
        </a:p>
      </dgm:t>
    </dgm:pt>
    <dgm:pt modelId="{6BBDD4E7-F87E-47F5-B514-E8AD2E3DBCAB}" type="parTrans" cxnId="{B1D63275-3916-4EE9-9E7E-52203D9C1952}">
      <dgm:prSet/>
      <dgm:spPr/>
      <dgm:t>
        <a:bodyPr/>
        <a:lstStyle/>
        <a:p>
          <a:endParaRPr lang="en-US"/>
        </a:p>
      </dgm:t>
    </dgm:pt>
    <dgm:pt modelId="{1654DE1F-3EFA-4872-85EA-CEA9A74780DE}" type="sibTrans" cxnId="{B1D63275-3916-4EE9-9E7E-52203D9C1952}">
      <dgm:prSet/>
      <dgm:spPr/>
      <dgm:t>
        <a:bodyPr/>
        <a:lstStyle/>
        <a:p>
          <a:endParaRPr lang="en-US"/>
        </a:p>
      </dgm:t>
    </dgm:pt>
    <dgm:pt modelId="{F8FE8881-29CC-47FD-851A-85966F806594}" type="pres">
      <dgm:prSet presAssocID="{A9110539-F12B-4961-B7A0-4C392C8B4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5A1089-745C-453C-810D-F110DE699E6A}" type="pres">
      <dgm:prSet presAssocID="{78C64253-96EC-406E-BBF5-F1A134D7F38D}" presName="hierRoot1" presStyleCnt="0"/>
      <dgm:spPr/>
    </dgm:pt>
    <dgm:pt modelId="{1565CB5F-4692-4332-92EA-D03031056B89}" type="pres">
      <dgm:prSet presAssocID="{78C64253-96EC-406E-BBF5-F1A134D7F38D}" presName="composite" presStyleCnt="0"/>
      <dgm:spPr/>
    </dgm:pt>
    <dgm:pt modelId="{6BB678A9-E981-4063-B967-53037B6D0F3E}" type="pres">
      <dgm:prSet presAssocID="{78C64253-96EC-406E-BBF5-F1A134D7F38D}" presName="background" presStyleLbl="node0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7CF38C53-53C1-4896-AD2D-DCB0AA83D07A}" type="pres">
      <dgm:prSet presAssocID="{78C64253-96EC-406E-BBF5-F1A134D7F38D}" presName="text" presStyleLbl="fgAcc0" presStyleIdx="0" presStyleCnt="1" custScaleX="310686" custScaleY="35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0BA5A-D639-4A94-8070-2B4937832542}" type="pres">
      <dgm:prSet presAssocID="{78C64253-96EC-406E-BBF5-F1A134D7F38D}" presName="hierChild2" presStyleCnt="0"/>
      <dgm:spPr/>
    </dgm:pt>
    <dgm:pt modelId="{1C522CA5-A8C2-4A27-A833-375E20D19C5E}" type="pres">
      <dgm:prSet presAssocID="{46AB1E4A-45C6-4673-A81B-1E79353DFB76}" presName="Name10" presStyleLbl="parChTrans1D2" presStyleIdx="0" presStyleCnt="1"/>
      <dgm:spPr/>
      <dgm:t>
        <a:bodyPr/>
        <a:lstStyle/>
        <a:p>
          <a:endParaRPr lang="en-US"/>
        </a:p>
      </dgm:t>
    </dgm:pt>
    <dgm:pt modelId="{3321EB1F-D014-4FEB-8C94-A0A4BCBF0862}" type="pres">
      <dgm:prSet presAssocID="{816416A1-269D-409A-8F55-A83AC482F252}" presName="hierRoot2" presStyleCnt="0"/>
      <dgm:spPr/>
    </dgm:pt>
    <dgm:pt modelId="{DFDC72B8-A343-40C2-B50D-9AC95A60398D}" type="pres">
      <dgm:prSet presAssocID="{816416A1-269D-409A-8F55-A83AC482F252}" presName="composite2" presStyleCnt="0"/>
      <dgm:spPr/>
    </dgm:pt>
    <dgm:pt modelId="{49D6100B-45FB-43AB-BF4E-28568FEF64D9}" type="pres">
      <dgm:prSet presAssocID="{816416A1-269D-409A-8F55-A83AC482F252}" presName="background2" presStyleLbl="node2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596FF0C3-C2F4-4F69-AEE2-45D01F8EFEAD}" type="pres">
      <dgm:prSet presAssocID="{816416A1-269D-409A-8F55-A83AC482F252}" presName="text2" presStyleLbl="fgAcc2" presStyleIdx="0" presStyleCnt="1" custScaleX="247968" custScaleY="33734" custLinFactNeighborX="42652" custLinFactNeighborY="-18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7B4E4-1A71-470C-9CD0-0E5A22F784B8}" type="pres">
      <dgm:prSet presAssocID="{816416A1-269D-409A-8F55-A83AC482F252}" presName="hierChild3" presStyleCnt="0"/>
      <dgm:spPr/>
    </dgm:pt>
    <dgm:pt modelId="{477CB112-1002-4722-8D41-D3051017DF58}" type="pres">
      <dgm:prSet presAssocID="{52431164-1108-4071-96A4-079C97E92675}" presName="Name17" presStyleLbl="parChTrans1D3" presStyleIdx="0" presStyleCnt="1"/>
      <dgm:spPr/>
      <dgm:t>
        <a:bodyPr/>
        <a:lstStyle/>
        <a:p>
          <a:endParaRPr lang="en-US"/>
        </a:p>
      </dgm:t>
    </dgm:pt>
    <dgm:pt modelId="{06911FD2-BE18-4348-B5A2-39B7017996A0}" type="pres">
      <dgm:prSet presAssocID="{619DFEEC-68D0-44D4-B140-269E62DECC2F}" presName="hierRoot3" presStyleCnt="0"/>
      <dgm:spPr/>
    </dgm:pt>
    <dgm:pt modelId="{0F40423C-0CE3-4C0B-B880-0E7331ED9B6D}" type="pres">
      <dgm:prSet presAssocID="{619DFEEC-68D0-44D4-B140-269E62DECC2F}" presName="composite3" presStyleCnt="0"/>
      <dgm:spPr/>
    </dgm:pt>
    <dgm:pt modelId="{6C66C849-58AC-4B64-9F39-0300FC9390B8}" type="pres">
      <dgm:prSet presAssocID="{619DFEEC-68D0-44D4-B140-269E62DECC2F}" presName="background3" presStyleLbl="node3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B9244CB0-2939-4C71-85FB-41146A45D2D1}" type="pres">
      <dgm:prSet presAssocID="{619DFEEC-68D0-44D4-B140-269E62DECC2F}" presName="text3" presStyleLbl="fgAcc3" presStyleIdx="0" presStyleCnt="1" custScaleX="278672" custScaleY="37410" custLinFactNeighborX="-19305" custLinFactNeighborY="-24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1E73DC-D237-4BDC-A31B-5386C2315897}" type="pres">
      <dgm:prSet presAssocID="{619DFEEC-68D0-44D4-B140-269E62DECC2F}" presName="hierChild4" presStyleCnt="0"/>
      <dgm:spPr/>
    </dgm:pt>
    <dgm:pt modelId="{5A189793-B12A-405C-8D68-559A15DD79D3}" type="pres">
      <dgm:prSet presAssocID="{6BBDD4E7-F87E-47F5-B514-E8AD2E3DBCAB}" presName="Name23" presStyleLbl="parChTrans1D4" presStyleIdx="0" presStyleCnt="3"/>
      <dgm:spPr/>
      <dgm:t>
        <a:bodyPr/>
        <a:lstStyle/>
        <a:p>
          <a:endParaRPr lang="en-US"/>
        </a:p>
      </dgm:t>
    </dgm:pt>
    <dgm:pt modelId="{F017F474-1127-4823-9EE0-C66A59C4B3F5}" type="pres">
      <dgm:prSet presAssocID="{5FF62236-46DD-4A89-97F7-000DFB905F86}" presName="hierRoot4" presStyleCnt="0"/>
      <dgm:spPr/>
    </dgm:pt>
    <dgm:pt modelId="{C02F4F7B-4D72-4A8F-AB38-B9FC2F243BD6}" type="pres">
      <dgm:prSet presAssocID="{5FF62236-46DD-4A89-97F7-000DFB905F86}" presName="composite4" presStyleCnt="0"/>
      <dgm:spPr/>
    </dgm:pt>
    <dgm:pt modelId="{AB3C3117-AC76-440F-8E0A-7D67DB020F8E}" type="pres">
      <dgm:prSet presAssocID="{5FF62236-46DD-4A89-97F7-000DFB905F86}" presName="background4" presStyleLbl="node4" presStyleIdx="0" presStyleCnt="3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81681F54-468D-4C76-9E21-BBE2E24EAE63}" type="pres">
      <dgm:prSet presAssocID="{5FF62236-46DD-4A89-97F7-000DFB905F86}" presName="text4" presStyleLbl="fgAcc4" presStyleIdx="0" presStyleCnt="3" custScaleX="98022" custScaleY="37172" custLinFactNeighborX="-26618" custLinFactNeighborY="-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DDEF0-BF1C-4CD2-B36D-A26B4C301DEF}" type="pres">
      <dgm:prSet presAssocID="{5FF62236-46DD-4A89-97F7-000DFB905F86}" presName="hierChild5" presStyleCnt="0"/>
      <dgm:spPr/>
    </dgm:pt>
    <dgm:pt modelId="{E692FC80-48F8-463B-B951-8C5BE348C537}" type="pres">
      <dgm:prSet presAssocID="{7AD589B9-BC16-4E6C-9E28-CC3F87A35D60}" presName="Name23" presStyleLbl="parChTrans1D4" presStyleIdx="1" presStyleCnt="3"/>
      <dgm:spPr/>
      <dgm:t>
        <a:bodyPr/>
        <a:lstStyle/>
        <a:p>
          <a:endParaRPr lang="en-US"/>
        </a:p>
      </dgm:t>
    </dgm:pt>
    <dgm:pt modelId="{68235DFA-1BF0-44C0-876F-9EDB8E4FF08F}" type="pres">
      <dgm:prSet presAssocID="{CABA835B-8D04-405D-8FDA-0086F5AB9CD3}" presName="hierRoot4" presStyleCnt="0"/>
      <dgm:spPr/>
    </dgm:pt>
    <dgm:pt modelId="{E3C9A8CE-7673-4FA3-BBF9-43340264D0E7}" type="pres">
      <dgm:prSet presAssocID="{CABA835B-8D04-405D-8FDA-0086F5AB9CD3}" presName="composite4" presStyleCnt="0"/>
      <dgm:spPr/>
    </dgm:pt>
    <dgm:pt modelId="{D6C7F13F-C1E4-4CAD-80EF-A51667389F4F}" type="pres">
      <dgm:prSet presAssocID="{CABA835B-8D04-405D-8FDA-0086F5AB9CD3}" presName="background4" presStyleLbl="node4" presStyleIdx="1" presStyleCnt="3"/>
      <dgm:spPr>
        <a:solidFill>
          <a:schemeClr val="accent3">
            <a:lumMod val="40000"/>
            <a:lumOff val="60000"/>
          </a:schemeClr>
        </a:solidFill>
      </dgm:spPr>
    </dgm:pt>
    <dgm:pt modelId="{7838D0A6-8756-4FBE-B60D-BF6B48CBFEEE}" type="pres">
      <dgm:prSet presAssocID="{CABA835B-8D04-405D-8FDA-0086F5AB9CD3}" presName="text4" presStyleLbl="fgAcc4" presStyleIdx="1" presStyleCnt="3" custScaleX="100606" custScaleY="35852" custLinFactNeighborX="-27891" custLinFactNeighborY="-1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5D51D9-14BC-43CC-A70B-FF0B6F8A03A2}" type="pres">
      <dgm:prSet presAssocID="{CABA835B-8D04-405D-8FDA-0086F5AB9CD3}" presName="hierChild5" presStyleCnt="0"/>
      <dgm:spPr/>
    </dgm:pt>
    <dgm:pt modelId="{09398BA0-C9E2-44BA-A456-2772D0B98FFB}" type="pres">
      <dgm:prSet presAssocID="{222D18CC-4F63-4065-95E9-BB4C6082B150}" presName="Name23" presStyleLbl="parChTrans1D4" presStyleIdx="2" presStyleCnt="3"/>
      <dgm:spPr/>
      <dgm:t>
        <a:bodyPr/>
        <a:lstStyle/>
        <a:p>
          <a:endParaRPr lang="en-US"/>
        </a:p>
      </dgm:t>
    </dgm:pt>
    <dgm:pt modelId="{B90D0A9D-5F58-4D00-9B2B-D6856E1B9B7F}" type="pres">
      <dgm:prSet presAssocID="{D84FD89B-DA41-43AF-B917-129F6FA3E23B}" presName="hierRoot4" presStyleCnt="0"/>
      <dgm:spPr/>
    </dgm:pt>
    <dgm:pt modelId="{518C744B-AE7F-4B26-B711-0885142A9B24}" type="pres">
      <dgm:prSet presAssocID="{D84FD89B-DA41-43AF-B917-129F6FA3E23B}" presName="composite4" presStyleCnt="0"/>
      <dgm:spPr/>
    </dgm:pt>
    <dgm:pt modelId="{2505A797-F8CB-4152-AFB0-8C327641FEE2}" type="pres">
      <dgm:prSet presAssocID="{D84FD89B-DA41-43AF-B917-129F6FA3E23B}" presName="background4" presStyleLbl="node4" presStyleIdx="2" presStyleCnt="3"/>
      <dgm:spPr>
        <a:solidFill>
          <a:schemeClr val="accent3">
            <a:lumMod val="40000"/>
            <a:lumOff val="60000"/>
          </a:schemeClr>
        </a:solidFill>
      </dgm:spPr>
    </dgm:pt>
    <dgm:pt modelId="{6D366EE5-2B88-46E2-8D70-26BA1E6956BB}" type="pres">
      <dgm:prSet presAssocID="{D84FD89B-DA41-43AF-B917-129F6FA3E23B}" presName="text4" presStyleLbl="fgAcc4" presStyleIdx="2" presStyleCnt="3" custScaleX="98995" custScaleY="35648" custLinFactNeighborX="-9559" custLinFactNeighborY="-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CCC4BE-EF8E-4411-A5AB-CDFB80275D28}" type="pres">
      <dgm:prSet presAssocID="{D84FD89B-DA41-43AF-B917-129F6FA3E23B}" presName="hierChild5" presStyleCnt="0"/>
      <dgm:spPr/>
    </dgm:pt>
  </dgm:ptLst>
  <dgm:cxnLst>
    <dgm:cxn modelId="{AEEA1722-6A81-41F6-96A3-03D0410C8416}" type="presOf" srcId="{D84FD89B-DA41-43AF-B917-129F6FA3E23B}" destId="{6D366EE5-2B88-46E2-8D70-26BA1E6956BB}" srcOrd="0" destOrd="0" presId="urn:microsoft.com/office/officeart/2005/8/layout/hierarchy1"/>
    <dgm:cxn modelId="{04CB79CA-7420-40A9-879B-1B5E7A1CE28C}" type="presOf" srcId="{5FF62236-46DD-4A89-97F7-000DFB905F86}" destId="{81681F54-468D-4C76-9E21-BBE2E24EAE63}" srcOrd="0" destOrd="0" presId="urn:microsoft.com/office/officeart/2005/8/layout/hierarchy1"/>
    <dgm:cxn modelId="{B26FCF72-CB26-4DAC-875A-6592B7B40BD5}" srcId="{619DFEEC-68D0-44D4-B140-269E62DECC2F}" destId="{D84FD89B-DA41-43AF-B917-129F6FA3E23B}" srcOrd="2" destOrd="0" parTransId="{222D18CC-4F63-4065-95E9-BB4C6082B150}" sibTransId="{1E565C9C-A197-41EA-AC18-99F51EA9BF67}"/>
    <dgm:cxn modelId="{A836487B-EE05-472F-8E7A-DF6883823BA6}" type="presOf" srcId="{52431164-1108-4071-96A4-079C97E92675}" destId="{477CB112-1002-4722-8D41-D3051017DF58}" srcOrd="0" destOrd="0" presId="urn:microsoft.com/office/officeart/2005/8/layout/hierarchy1"/>
    <dgm:cxn modelId="{5777CA1C-19AB-4C4E-9BAE-7E7246D4AC2E}" type="presOf" srcId="{619DFEEC-68D0-44D4-B140-269E62DECC2F}" destId="{B9244CB0-2939-4C71-85FB-41146A45D2D1}" srcOrd="0" destOrd="0" presId="urn:microsoft.com/office/officeart/2005/8/layout/hierarchy1"/>
    <dgm:cxn modelId="{086BEFC1-78D0-43C7-ADB5-2397F1AFEC58}" type="presOf" srcId="{7AD589B9-BC16-4E6C-9E28-CC3F87A35D60}" destId="{E692FC80-48F8-463B-B951-8C5BE348C537}" srcOrd="0" destOrd="0" presId="urn:microsoft.com/office/officeart/2005/8/layout/hierarchy1"/>
    <dgm:cxn modelId="{13B70C55-A36D-4D21-9ABE-6C869F464022}" type="presOf" srcId="{A9110539-F12B-4961-B7A0-4C392C8B4E94}" destId="{F8FE8881-29CC-47FD-851A-85966F806594}" srcOrd="0" destOrd="0" presId="urn:microsoft.com/office/officeart/2005/8/layout/hierarchy1"/>
    <dgm:cxn modelId="{B83869F0-13D7-421D-A692-B24FC0A84F64}" type="presOf" srcId="{816416A1-269D-409A-8F55-A83AC482F252}" destId="{596FF0C3-C2F4-4F69-AEE2-45D01F8EFEAD}" srcOrd="0" destOrd="0" presId="urn:microsoft.com/office/officeart/2005/8/layout/hierarchy1"/>
    <dgm:cxn modelId="{9981EC09-4E98-4AF5-9D31-BC91AE592B99}" type="presOf" srcId="{222D18CC-4F63-4065-95E9-BB4C6082B150}" destId="{09398BA0-C9E2-44BA-A456-2772D0B98FFB}" srcOrd="0" destOrd="0" presId="urn:microsoft.com/office/officeart/2005/8/layout/hierarchy1"/>
    <dgm:cxn modelId="{210CC955-6263-4653-BB71-E0172B420DFD}" type="presOf" srcId="{6BBDD4E7-F87E-47F5-B514-E8AD2E3DBCAB}" destId="{5A189793-B12A-405C-8D68-559A15DD79D3}" srcOrd="0" destOrd="0" presId="urn:microsoft.com/office/officeart/2005/8/layout/hierarchy1"/>
    <dgm:cxn modelId="{1AFA7221-7B0A-41A1-9094-884D7AD0775A}" srcId="{816416A1-269D-409A-8F55-A83AC482F252}" destId="{619DFEEC-68D0-44D4-B140-269E62DECC2F}" srcOrd="0" destOrd="0" parTransId="{52431164-1108-4071-96A4-079C97E92675}" sibTransId="{5B5CFAFE-7879-4DDD-A882-40757249FAD6}"/>
    <dgm:cxn modelId="{14BBE339-6154-4EBF-992A-94726FF9A54F}" type="presOf" srcId="{CABA835B-8D04-405D-8FDA-0086F5AB9CD3}" destId="{7838D0A6-8756-4FBE-B60D-BF6B48CBFEEE}" srcOrd="0" destOrd="0" presId="urn:microsoft.com/office/officeart/2005/8/layout/hierarchy1"/>
    <dgm:cxn modelId="{EFB09EB7-5DCB-46F1-9A50-69095866CD47}" srcId="{619DFEEC-68D0-44D4-B140-269E62DECC2F}" destId="{CABA835B-8D04-405D-8FDA-0086F5AB9CD3}" srcOrd="1" destOrd="0" parTransId="{7AD589B9-BC16-4E6C-9E28-CC3F87A35D60}" sibTransId="{26F23072-7E17-4B7B-AA4D-13FB40DB948A}"/>
    <dgm:cxn modelId="{356D44BE-F3EE-41CA-9347-333FE68B6417}" srcId="{A9110539-F12B-4961-B7A0-4C392C8B4E94}" destId="{78C64253-96EC-406E-BBF5-F1A134D7F38D}" srcOrd="0" destOrd="0" parTransId="{FE558474-C087-4749-9E6B-D4A949C7F2BA}" sibTransId="{C3AFA938-3957-45E7-9D98-102747B01A39}"/>
    <dgm:cxn modelId="{9110461D-F411-46E8-937A-7E8BD35EB924}" type="presOf" srcId="{78C64253-96EC-406E-BBF5-F1A134D7F38D}" destId="{7CF38C53-53C1-4896-AD2D-DCB0AA83D07A}" srcOrd="0" destOrd="0" presId="urn:microsoft.com/office/officeart/2005/8/layout/hierarchy1"/>
    <dgm:cxn modelId="{B1D63275-3916-4EE9-9E7E-52203D9C1952}" srcId="{619DFEEC-68D0-44D4-B140-269E62DECC2F}" destId="{5FF62236-46DD-4A89-97F7-000DFB905F86}" srcOrd="0" destOrd="0" parTransId="{6BBDD4E7-F87E-47F5-B514-E8AD2E3DBCAB}" sibTransId="{1654DE1F-3EFA-4872-85EA-CEA9A74780DE}"/>
    <dgm:cxn modelId="{ED97D54D-416F-4D7E-AEDA-A7EF48ADC9EF}" srcId="{78C64253-96EC-406E-BBF5-F1A134D7F38D}" destId="{816416A1-269D-409A-8F55-A83AC482F252}" srcOrd="0" destOrd="0" parTransId="{46AB1E4A-45C6-4673-A81B-1E79353DFB76}" sibTransId="{F212A5E8-CB8A-46B7-998C-826E0A2DCAAC}"/>
    <dgm:cxn modelId="{0CB60E05-823E-4FF7-9940-D858AE885FEE}" type="presOf" srcId="{46AB1E4A-45C6-4673-A81B-1E79353DFB76}" destId="{1C522CA5-A8C2-4A27-A833-375E20D19C5E}" srcOrd="0" destOrd="0" presId="urn:microsoft.com/office/officeart/2005/8/layout/hierarchy1"/>
    <dgm:cxn modelId="{75C5ECE4-E366-4391-96CB-409E6EBC7675}" type="presParOf" srcId="{F8FE8881-29CC-47FD-851A-85966F806594}" destId="{DE5A1089-745C-453C-810D-F110DE699E6A}" srcOrd="0" destOrd="0" presId="urn:microsoft.com/office/officeart/2005/8/layout/hierarchy1"/>
    <dgm:cxn modelId="{C2A9973F-E9C1-4DF1-A2ED-419E399E6B09}" type="presParOf" srcId="{DE5A1089-745C-453C-810D-F110DE699E6A}" destId="{1565CB5F-4692-4332-92EA-D03031056B89}" srcOrd="0" destOrd="0" presId="urn:microsoft.com/office/officeart/2005/8/layout/hierarchy1"/>
    <dgm:cxn modelId="{977F5002-9678-407E-B7EB-610C180AF957}" type="presParOf" srcId="{1565CB5F-4692-4332-92EA-D03031056B89}" destId="{6BB678A9-E981-4063-B967-53037B6D0F3E}" srcOrd="0" destOrd="0" presId="urn:microsoft.com/office/officeart/2005/8/layout/hierarchy1"/>
    <dgm:cxn modelId="{A7DFE5EA-7971-413E-9AEE-4AA8013BEE16}" type="presParOf" srcId="{1565CB5F-4692-4332-92EA-D03031056B89}" destId="{7CF38C53-53C1-4896-AD2D-DCB0AA83D07A}" srcOrd="1" destOrd="0" presId="urn:microsoft.com/office/officeart/2005/8/layout/hierarchy1"/>
    <dgm:cxn modelId="{B0485C6C-82B5-4122-889C-5F5612DF4EA0}" type="presParOf" srcId="{DE5A1089-745C-453C-810D-F110DE699E6A}" destId="{8A40BA5A-D639-4A94-8070-2B4937832542}" srcOrd="1" destOrd="0" presId="urn:microsoft.com/office/officeart/2005/8/layout/hierarchy1"/>
    <dgm:cxn modelId="{2E4DD0A8-F2D2-4C6A-9E40-166CD4B74A3C}" type="presParOf" srcId="{8A40BA5A-D639-4A94-8070-2B4937832542}" destId="{1C522CA5-A8C2-4A27-A833-375E20D19C5E}" srcOrd="0" destOrd="0" presId="urn:microsoft.com/office/officeart/2005/8/layout/hierarchy1"/>
    <dgm:cxn modelId="{74E01A11-5CBB-4E95-9CCA-228D64244F0A}" type="presParOf" srcId="{8A40BA5A-D639-4A94-8070-2B4937832542}" destId="{3321EB1F-D014-4FEB-8C94-A0A4BCBF0862}" srcOrd="1" destOrd="0" presId="urn:microsoft.com/office/officeart/2005/8/layout/hierarchy1"/>
    <dgm:cxn modelId="{A88BA505-B9EC-48C5-8FB1-98D922F62B91}" type="presParOf" srcId="{3321EB1F-D014-4FEB-8C94-A0A4BCBF0862}" destId="{DFDC72B8-A343-40C2-B50D-9AC95A60398D}" srcOrd="0" destOrd="0" presId="urn:microsoft.com/office/officeart/2005/8/layout/hierarchy1"/>
    <dgm:cxn modelId="{835506EA-287A-4127-8430-AD76FFE18994}" type="presParOf" srcId="{DFDC72B8-A343-40C2-B50D-9AC95A60398D}" destId="{49D6100B-45FB-43AB-BF4E-28568FEF64D9}" srcOrd="0" destOrd="0" presId="urn:microsoft.com/office/officeart/2005/8/layout/hierarchy1"/>
    <dgm:cxn modelId="{7E615684-BCA4-4016-8781-8E1EB7FA2895}" type="presParOf" srcId="{DFDC72B8-A343-40C2-B50D-9AC95A60398D}" destId="{596FF0C3-C2F4-4F69-AEE2-45D01F8EFEAD}" srcOrd="1" destOrd="0" presId="urn:microsoft.com/office/officeart/2005/8/layout/hierarchy1"/>
    <dgm:cxn modelId="{80A4ED3D-359C-4A83-B79F-894710902BA7}" type="presParOf" srcId="{3321EB1F-D014-4FEB-8C94-A0A4BCBF0862}" destId="{3CD7B4E4-1A71-470C-9CD0-0E5A22F784B8}" srcOrd="1" destOrd="0" presId="urn:microsoft.com/office/officeart/2005/8/layout/hierarchy1"/>
    <dgm:cxn modelId="{0D767406-E0B8-4FF9-AC9A-072555EFEEF7}" type="presParOf" srcId="{3CD7B4E4-1A71-470C-9CD0-0E5A22F784B8}" destId="{477CB112-1002-4722-8D41-D3051017DF58}" srcOrd="0" destOrd="0" presId="urn:microsoft.com/office/officeart/2005/8/layout/hierarchy1"/>
    <dgm:cxn modelId="{5781EDE2-0A87-49E6-9F65-C092372A97B4}" type="presParOf" srcId="{3CD7B4E4-1A71-470C-9CD0-0E5A22F784B8}" destId="{06911FD2-BE18-4348-B5A2-39B7017996A0}" srcOrd="1" destOrd="0" presId="urn:microsoft.com/office/officeart/2005/8/layout/hierarchy1"/>
    <dgm:cxn modelId="{5FA5D916-1C54-4246-BCE3-5DE9A6025B71}" type="presParOf" srcId="{06911FD2-BE18-4348-B5A2-39B7017996A0}" destId="{0F40423C-0CE3-4C0B-B880-0E7331ED9B6D}" srcOrd="0" destOrd="0" presId="urn:microsoft.com/office/officeart/2005/8/layout/hierarchy1"/>
    <dgm:cxn modelId="{9D40D161-4D75-479C-969A-987B32226CB2}" type="presParOf" srcId="{0F40423C-0CE3-4C0B-B880-0E7331ED9B6D}" destId="{6C66C849-58AC-4B64-9F39-0300FC9390B8}" srcOrd="0" destOrd="0" presId="urn:microsoft.com/office/officeart/2005/8/layout/hierarchy1"/>
    <dgm:cxn modelId="{3F3E4BC8-95BC-4631-BD83-E3A7212C712F}" type="presParOf" srcId="{0F40423C-0CE3-4C0B-B880-0E7331ED9B6D}" destId="{B9244CB0-2939-4C71-85FB-41146A45D2D1}" srcOrd="1" destOrd="0" presId="urn:microsoft.com/office/officeart/2005/8/layout/hierarchy1"/>
    <dgm:cxn modelId="{AB75F277-D626-4305-ADCD-BB3387455635}" type="presParOf" srcId="{06911FD2-BE18-4348-B5A2-39B7017996A0}" destId="{D91E73DC-D237-4BDC-A31B-5386C2315897}" srcOrd="1" destOrd="0" presId="urn:microsoft.com/office/officeart/2005/8/layout/hierarchy1"/>
    <dgm:cxn modelId="{6420F777-BC9C-47AC-9669-59C36CBCF6A2}" type="presParOf" srcId="{D91E73DC-D237-4BDC-A31B-5386C2315897}" destId="{5A189793-B12A-405C-8D68-559A15DD79D3}" srcOrd="0" destOrd="0" presId="urn:microsoft.com/office/officeart/2005/8/layout/hierarchy1"/>
    <dgm:cxn modelId="{C54B6D69-CA62-46A9-A4F7-DD7D9D009D02}" type="presParOf" srcId="{D91E73DC-D237-4BDC-A31B-5386C2315897}" destId="{F017F474-1127-4823-9EE0-C66A59C4B3F5}" srcOrd="1" destOrd="0" presId="urn:microsoft.com/office/officeart/2005/8/layout/hierarchy1"/>
    <dgm:cxn modelId="{7BF1885C-6A9C-4B2D-84EA-C7D1C7517DB1}" type="presParOf" srcId="{F017F474-1127-4823-9EE0-C66A59C4B3F5}" destId="{C02F4F7B-4D72-4A8F-AB38-B9FC2F243BD6}" srcOrd="0" destOrd="0" presId="urn:microsoft.com/office/officeart/2005/8/layout/hierarchy1"/>
    <dgm:cxn modelId="{52B91021-6E17-45C4-8465-06DFA0773A23}" type="presParOf" srcId="{C02F4F7B-4D72-4A8F-AB38-B9FC2F243BD6}" destId="{AB3C3117-AC76-440F-8E0A-7D67DB020F8E}" srcOrd="0" destOrd="0" presId="urn:microsoft.com/office/officeart/2005/8/layout/hierarchy1"/>
    <dgm:cxn modelId="{EDB0A9D4-6C4B-469B-B347-A0FFE45E78EB}" type="presParOf" srcId="{C02F4F7B-4D72-4A8F-AB38-B9FC2F243BD6}" destId="{81681F54-468D-4C76-9E21-BBE2E24EAE63}" srcOrd="1" destOrd="0" presId="urn:microsoft.com/office/officeart/2005/8/layout/hierarchy1"/>
    <dgm:cxn modelId="{FBA2BF56-DD53-425B-8770-794A8A890DA7}" type="presParOf" srcId="{F017F474-1127-4823-9EE0-C66A59C4B3F5}" destId="{842DDEF0-BF1C-4CD2-B36D-A26B4C301DEF}" srcOrd="1" destOrd="0" presId="urn:microsoft.com/office/officeart/2005/8/layout/hierarchy1"/>
    <dgm:cxn modelId="{5B6D4D9C-8EAF-4E46-9D64-31CA173E4094}" type="presParOf" srcId="{D91E73DC-D237-4BDC-A31B-5386C2315897}" destId="{E692FC80-48F8-463B-B951-8C5BE348C537}" srcOrd="2" destOrd="0" presId="urn:microsoft.com/office/officeart/2005/8/layout/hierarchy1"/>
    <dgm:cxn modelId="{E71F4CAC-6764-41A7-8BA7-8092BAF9B3F2}" type="presParOf" srcId="{D91E73DC-D237-4BDC-A31B-5386C2315897}" destId="{68235DFA-1BF0-44C0-876F-9EDB8E4FF08F}" srcOrd="3" destOrd="0" presId="urn:microsoft.com/office/officeart/2005/8/layout/hierarchy1"/>
    <dgm:cxn modelId="{7A3BCBDC-4954-4E8F-88D3-B4DBB91CC4BD}" type="presParOf" srcId="{68235DFA-1BF0-44C0-876F-9EDB8E4FF08F}" destId="{E3C9A8CE-7673-4FA3-BBF9-43340264D0E7}" srcOrd="0" destOrd="0" presId="urn:microsoft.com/office/officeart/2005/8/layout/hierarchy1"/>
    <dgm:cxn modelId="{0B0FA2F8-B522-4F9E-B693-4C06C4805865}" type="presParOf" srcId="{E3C9A8CE-7673-4FA3-BBF9-43340264D0E7}" destId="{D6C7F13F-C1E4-4CAD-80EF-A51667389F4F}" srcOrd="0" destOrd="0" presId="urn:microsoft.com/office/officeart/2005/8/layout/hierarchy1"/>
    <dgm:cxn modelId="{23A9A2A6-F7D0-4810-93A1-DEA0CEC8CC34}" type="presParOf" srcId="{E3C9A8CE-7673-4FA3-BBF9-43340264D0E7}" destId="{7838D0A6-8756-4FBE-B60D-BF6B48CBFEEE}" srcOrd="1" destOrd="0" presId="urn:microsoft.com/office/officeart/2005/8/layout/hierarchy1"/>
    <dgm:cxn modelId="{76BC4B3E-234D-40C3-A952-B85D54044D34}" type="presParOf" srcId="{68235DFA-1BF0-44C0-876F-9EDB8E4FF08F}" destId="{765D51D9-14BC-43CC-A70B-FF0B6F8A03A2}" srcOrd="1" destOrd="0" presId="urn:microsoft.com/office/officeart/2005/8/layout/hierarchy1"/>
    <dgm:cxn modelId="{0E205F94-BB65-4FD1-BB25-CAA457389CF6}" type="presParOf" srcId="{D91E73DC-D237-4BDC-A31B-5386C2315897}" destId="{09398BA0-C9E2-44BA-A456-2772D0B98FFB}" srcOrd="4" destOrd="0" presId="urn:microsoft.com/office/officeart/2005/8/layout/hierarchy1"/>
    <dgm:cxn modelId="{D669EF9B-9E59-42DC-B02C-A9E3D880DA56}" type="presParOf" srcId="{D91E73DC-D237-4BDC-A31B-5386C2315897}" destId="{B90D0A9D-5F58-4D00-9B2B-D6856E1B9B7F}" srcOrd="5" destOrd="0" presId="urn:microsoft.com/office/officeart/2005/8/layout/hierarchy1"/>
    <dgm:cxn modelId="{4B2CE0E9-85DD-40F0-942B-29F9D41C1CD5}" type="presParOf" srcId="{B90D0A9D-5F58-4D00-9B2B-D6856E1B9B7F}" destId="{518C744B-AE7F-4B26-B711-0885142A9B24}" srcOrd="0" destOrd="0" presId="urn:microsoft.com/office/officeart/2005/8/layout/hierarchy1"/>
    <dgm:cxn modelId="{0E4AEB97-6B26-4543-B6E7-85E62D61BCBE}" type="presParOf" srcId="{518C744B-AE7F-4B26-B711-0885142A9B24}" destId="{2505A797-F8CB-4152-AFB0-8C327641FEE2}" srcOrd="0" destOrd="0" presId="urn:microsoft.com/office/officeart/2005/8/layout/hierarchy1"/>
    <dgm:cxn modelId="{60FB3E29-5248-4589-80E7-3553E631C722}" type="presParOf" srcId="{518C744B-AE7F-4B26-B711-0885142A9B24}" destId="{6D366EE5-2B88-46E2-8D70-26BA1E6956BB}" srcOrd="1" destOrd="0" presId="urn:microsoft.com/office/officeart/2005/8/layout/hierarchy1"/>
    <dgm:cxn modelId="{AFC9EF7C-C241-47DA-A426-FDCBB56C9621}" type="presParOf" srcId="{B90D0A9D-5F58-4D00-9B2B-D6856E1B9B7F}" destId="{0BCCC4BE-EF8E-4411-A5AB-CDFB80275D28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5093A-6061-4776-8AA1-9C6161803253}">
      <dsp:nvSpPr>
        <dsp:cNvPr id="0" name=""/>
        <dsp:cNvSpPr/>
      </dsp:nvSpPr>
      <dsp:spPr>
        <a:xfrm>
          <a:off x="0" y="0"/>
          <a:ext cx="11029950" cy="20016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D9DD0A-E34D-41A2-8C43-BE12020F06A7}">
      <dsp:nvSpPr>
        <dsp:cNvPr id="0" name=""/>
        <dsp:cNvSpPr/>
      </dsp:nvSpPr>
      <dsp:spPr>
        <a:xfrm>
          <a:off x="333936" y="266890"/>
          <a:ext cx="2409785" cy="14678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F6D39-9A5E-4D0F-AAEA-012EEBE7EEBD}">
      <dsp:nvSpPr>
        <dsp:cNvPr id="0" name=""/>
        <dsp:cNvSpPr/>
      </dsp:nvSpPr>
      <dsp:spPr>
        <a:xfrm rot="10800000">
          <a:off x="333936" y="2001678"/>
          <a:ext cx="2409785" cy="2446496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Enhancement in nutritional status of school going children.</a:t>
          </a:r>
        </a:p>
      </dsp:txBody>
      <dsp:txXfrm rot="10800000">
        <a:off x="333936" y="2001678"/>
        <a:ext cx="2409785" cy="2446496"/>
      </dsp:txXfrm>
    </dsp:sp>
    <dsp:sp modelId="{324413D9-74DB-4B50-92DE-90E5F4DB382E}">
      <dsp:nvSpPr>
        <dsp:cNvPr id="0" name=""/>
        <dsp:cNvSpPr/>
      </dsp:nvSpPr>
      <dsp:spPr>
        <a:xfrm>
          <a:off x="2984700" y="266890"/>
          <a:ext cx="2409785" cy="14678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5B5C5-AC2D-4250-A4BA-57DEA5E1F346}">
      <dsp:nvSpPr>
        <dsp:cNvPr id="0" name=""/>
        <dsp:cNvSpPr/>
      </dsp:nvSpPr>
      <dsp:spPr>
        <a:xfrm rot="10800000">
          <a:off x="2984700" y="2001678"/>
          <a:ext cx="2409785" cy="2446496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2225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Encourage enrollment</a:t>
          </a:r>
          <a:r>
            <a:rPr lang="en-US" sz="2400" u="none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 </a:t>
          </a:r>
          <a:r>
            <a:rPr lang="en-US" sz="24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and regularity in attendance</a:t>
          </a:r>
          <a:r>
            <a:rPr lang="en-US" sz="2500" kern="1200" dirty="0">
              <a:latin typeface="Cambria" pitchFamily="18" charset="0"/>
            </a:rPr>
            <a:t>.</a:t>
          </a:r>
        </a:p>
      </dsp:txBody>
      <dsp:txXfrm rot="10800000">
        <a:off x="2984700" y="2001678"/>
        <a:ext cx="2409785" cy="2446496"/>
      </dsp:txXfrm>
    </dsp:sp>
    <dsp:sp modelId="{202DC88A-8485-4324-8BF3-A3242B2645AF}">
      <dsp:nvSpPr>
        <dsp:cNvPr id="0" name=""/>
        <dsp:cNvSpPr/>
      </dsp:nvSpPr>
      <dsp:spPr>
        <a:xfrm>
          <a:off x="5635464" y="266890"/>
          <a:ext cx="2409785" cy="14678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68164-255B-4E29-84B4-044B31F91ACB}">
      <dsp:nvSpPr>
        <dsp:cNvPr id="0" name=""/>
        <dsp:cNvSpPr/>
      </dsp:nvSpPr>
      <dsp:spPr>
        <a:xfrm rot="10800000">
          <a:off x="5635464" y="2001678"/>
          <a:ext cx="2409785" cy="2446496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2225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Promoting harmony among children</a:t>
          </a:r>
        </a:p>
      </dsp:txBody>
      <dsp:txXfrm rot="10800000">
        <a:off x="5635464" y="2001678"/>
        <a:ext cx="2409785" cy="2446496"/>
      </dsp:txXfrm>
    </dsp:sp>
    <dsp:sp modelId="{32310A9C-7A8C-4CC4-82ED-BF2499977230}">
      <dsp:nvSpPr>
        <dsp:cNvPr id="0" name=""/>
        <dsp:cNvSpPr/>
      </dsp:nvSpPr>
      <dsp:spPr>
        <a:xfrm>
          <a:off x="8286228" y="266890"/>
          <a:ext cx="2409785" cy="14678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D176A-4CA0-4A04-8D11-7A24B69280BB}">
      <dsp:nvSpPr>
        <dsp:cNvPr id="0" name=""/>
        <dsp:cNvSpPr/>
      </dsp:nvSpPr>
      <dsp:spPr>
        <a:xfrm rot="10800000">
          <a:off x="8286228" y="2001678"/>
          <a:ext cx="2409785" cy="2446496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2225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n-lt"/>
            </a:rPr>
            <a:t>Providing nutritional support to children in drought affected areas during summer vacations</a:t>
          </a:r>
          <a:r>
            <a:rPr lang="en-US" sz="1900" kern="1200" dirty="0">
              <a:latin typeface="+mn-lt"/>
            </a:rPr>
            <a:t>.</a:t>
          </a:r>
        </a:p>
      </dsp:txBody>
      <dsp:txXfrm rot="10800000">
        <a:off x="8286228" y="2001678"/>
        <a:ext cx="2409785" cy="24464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398BA0-C9E2-44BA-A456-2772D0B98FFB}">
      <dsp:nvSpPr>
        <dsp:cNvPr id="0" name=""/>
        <dsp:cNvSpPr/>
      </dsp:nvSpPr>
      <dsp:spPr>
        <a:xfrm>
          <a:off x="4920896" y="2634935"/>
          <a:ext cx="3137176" cy="1051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496"/>
              </a:lnTo>
              <a:lnTo>
                <a:pt x="3137176" y="830496"/>
              </a:lnTo>
              <a:lnTo>
                <a:pt x="3137176" y="1051870"/>
              </a:lnTo>
            </a:path>
          </a:pathLst>
        </a:cu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2FC80-48F8-463B-B951-8C5BE348C537}">
      <dsp:nvSpPr>
        <dsp:cNvPr id="0" name=""/>
        <dsp:cNvSpPr/>
      </dsp:nvSpPr>
      <dsp:spPr>
        <a:xfrm>
          <a:off x="4704096" y="2634935"/>
          <a:ext cx="216800" cy="1034389"/>
        </a:xfrm>
        <a:custGeom>
          <a:avLst/>
          <a:gdLst/>
          <a:ahLst/>
          <a:cxnLst/>
          <a:rect l="0" t="0" r="0" b="0"/>
          <a:pathLst>
            <a:path>
              <a:moveTo>
                <a:pt x="216800" y="0"/>
              </a:moveTo>
              <a:lnTo>
                <a:pt x="216800" y="813016"/>
              </a:lnTo>
              <a:lnTo>
                <a:pt x="0" y="813016"/>
              </a:lnTo>
              <a:lnTo>
                <a:pt x="0" y="1034389"/>
              </a:lnTo>
            </a:path>
          </a:pathLst>
        </a:cu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89793-B12A-405C-8D68-559A15DD79D3}">
      <dsp:nvSpPr>
        <dsp:cNvPr id="0" name=""/>
        <dsp:cNvSpPr/>
      </dsp:nvSpPr>
      <dsp:spPr>
        <a:xfrm>
          <a:off x="1830234" y="2634935"/>
          <a:ext cx="3090662" cy="1048426"/>
        </a:xfrm>
        <a:custGeom>
          <a:avLst/>
          <a:gdLst/>
          <a:ahLst/>
          <a:cxnLst/>
          <a:rect l="0" t="0" r="0" b="0"/>
          <a:pathLst>
            <a:path>
              <a:moveTo>
                <a:pt x="3090662" y="0"/>
              </a:moveTo>
              <a:lnTo>
                <a:pt x="3090662" y="827052"/>
              </a:lnTo>
              <a:lnTo>
                <a:pt x="0" y="827052"/>
              </a:lnTo>
              <a:lnTo>
                <a:pt x="0" y="1048426"/>
              </a:lnTo>
            </a:path>
          </a:pathLst>
        </a:cu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CB112-1002-4722-8D41-D3051017DF58}">
      <dsp:nvSpPr>
        <dsp:cNvPr id="0" name=""/>
        <dsp:cNvSpPr/>
      </dsp:nvSpPr>
      <dsp:spPr>
        <a:xfrm>
          <a:off x="4920896" y="1457755"/>
          <a:ext cx="1480551" cy="609511"/>
        </a:xfrm>
        <a:custGeom>
          <a:avLst/>
          <a:gdLst/>
          <a:ahLst/>
          <a:cxnLst/>
          <a:rect l="0" t="0" r="0" b="0"/>
          <a:pathLst>
            <a:path>
              <a:moveTo>
                <a:pt x="1480551" y="0"/>
              </a:moveTo>
              <a:lnTo>
                <a:pt x="1480551" y="388137"/>
              </a:lnTo>
              <a:lnTo>
                <a:pt x="0" y="388137"/>
              </a:lnTo>
              <a:lnTo>
                <a:pt x="0" y="609511"/>
              </a:lnTo>
            </a:path>
          </a:pathLst>
        </a:cu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22CA5-A8C2-4A27-A833-375E20D19C5E}">
      <dsp:nvSpPr>
        <dsp:cNvPr id="0" name=""/>
        <dsp:cNvSpPr/>
      </dsp:nvSpPr>
      <dsp:spPr>
        <a:xfrm>
          <a:off x="5382217" y="531421"/>
          <a:ext cx="1019230" cy="41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72"/>
              </a:lnTo>
              <a:lnTo>
                <a:pt x="1019230" y="193072"/>
              </a:lnTo>
              <a:lnTo>
                <a:pt x="1019230" y="414446"/>
              </a:lnTo>
            </a:path>
          </a:pathLst>
        </a:custGeom>
        <a:noFill/>
        <a:ln w="2222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678A9-E981-4063-B967-53037B6D0F3E}">
      <dsp:nvSpPr>
        <dsp:cNvPr id="0" name=""/>
        <dsp:cNvSpPr/>
      </dsp:nvSpPr>
      <dsp:spPr>
        <a:xfrm>
          <a:off x="1670073" y="126"/>
          <a:ext cx="7424286" cy="53129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F38C53-53C1-4896-AD2D-DCB0AA83D07A}">
      <dsp:nvSpPr>
        <dsp:cNvPr id="0" name=""/>
        <dsp:cNvSpPr/>
      </dsp:nvSpPr>
      <dsp:spPr>
        <a:xfrm>
          <a:off x="1935589" y="252366"/>
          <a:ext cx="7424286" cy="53129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rnd" cmpd="sng" algn="ctr">
          <a:solidFill>
            <a:schemeClr val="accent3">
              <a:lumMod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+mn-lt"/>
            </a:rPr>
            <a:t>Minister </a:t>
          </a:r>
          <a:r>
            <a:rPr lang="en-US" sz="2100" kern="1200" dirty="0" smtClean="0">
              <a:latin typeface="+mn-lt"/>
            </a:rPr>
            <a:t>– School  Education </a:t>
          </a:r>
          <a:r>
            <a:rPr lang="en-US" sz="2100" kern="1200" dirty="0">
              <a:latin typeface="+mn-lt"/>
            </a:rPr>
            <a:t>Department</a:t>
          </a:r>
        </a:p>
      </dsp:txBody>
      <dsp:txXfrm>
        <a:off x="1935589" y="252366"/>
        <a:ext cx="7424286" cy="531295"/>
      </dsp:txXfrm>
    </dsp:sp>
    <dsp:sp modelId="{49D6100B-45FB-43AB-BF4E-28568FEF64D9}">
      <dsp:nvSpPr>
        <dsp:cNvPr id="0" name=""/>
        <dsp:cNvSpPr/>
      </dsp:nvSpPr>
      <dsp:spPr>
        <a:xfrm>
          <a:off x="3438672" y="945868"/>
          <a:ext cx="5925549" cy="51188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6FF0C3-C2F4-4F69-AEE2-45D01F8EFEAD}">
      <dsp:nvSpPr>
        <dsp:cNvPr id="0" name=""/>
        <dsp:cNvSpPr/>
      </dsp:nvSpPr>
      <dsp:spPr>
        <a:xfrm>
          <a:off x="3704188" y="1198108"/>
          <a:ext cx="5925549" cy="51188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rnd" cmpd="sng" algn="ctr">
          <a:solidFill>
            <a:schemeClr val="accent3">
              <a:lumMod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n-lt"/>
            </a:rPr>
            <a:t>Principal Secretary </a:t>
          </a:r>
          <a:r>
            <a:rPr lang="en-US" sz="2100" kern="1200" dirty="0">
              <a:latin typeface="+mn-lt"/>
            </a:rPr>
            <a:t>- </a:t>
          </a:r>
          <a:r>
            <a:rPr lang="en-US" sz="2100" kern="1200" dirty="0" smtClean="0">
              <a:latin typeface="+mn-lt"/>
            </a:rPr>
            <a:t>School </a:t>
          </a:r>
          <a:r>
            <a:rPr lang="en-US" sz="2100" kern="1200" dirty="0">
              <a:latin typeface="+mn-lt"/>
            </a:rPr>
            <a:t>Education Department</a:t>
          </a:r>
        </a:p>
      </dsp:txBody>
      <dsp:txXfrm>
        <a:off x="3704188" y="1198108"/>
        <a:ext cx="5925549" cy="511887"/>
      </dsp:txXfrm>
    </dsp:sp>
    <dsp:sp modelId="{6C66C849-58AC-4B64-9F39-0300FC9390B8}">
      <dsp:nvSpPr>
        <dsp:cNvPr id="0" name=""/>
        <dsp:cNvSpPr/>
      </dsp:nvSpPr>
      <dsp:spPr>
        <a:xfrm>
          <a:off x="1591263" y="2067267"/>
          <a:ext cx="6659265" cy="56766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244CB0-2939-4C71-85FB-41146A45D2D1}">
      <dsp:nvSpPr>
        <dsp:cNvPr id="0" name=""/>
        <dsp:cNvSpPr/>
      </dsp:nvSpPr>
      <dsp:spPr>
        <a:xfrm>
          <a:off x="1856779" y="2319507"/>
          <a:ext cx="6659265" cy="56766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rnd" cmpd="sng" algn="ctr">
          <a:solidFill>
            <a:schemeClr val="accent3">
              <a:lumMod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+mn-lt"/>
            </a:rPr>
            <a:t>Commissioner - Mid Day Meal</a:t>
          </a:r>
        </a:p>
      </dsp:txBody>
      <dsp:txXfrm>
        <a:off x="1856779" y="2319507"/>
        <a:ext cx="6659265" cy="567668"/>
      </dsp:txXfrm>
    </dsp:sp>
    <dsp:sp modelId="{AB3C3117-AC76-440F-8E0A-7D67DB020F8E}">
      <dsp:nvSpPr>
        <dsp:cNvPr id="0" name=""/>
        <dsp:cNvSpPr/>
      </dsp:nvSpPr>
      <dsp:spPr>
        <a:xfrm>
          <a:off x="659046" y="3683361"/>
          <a:ext cx="2342375" cy="56405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681F54-468D-4C76-9E21-BBE2E24EAE63}">
      <dsp:nvSpPr>
        <dsp:cNvPr id="0" name=""/>
        <dsp:cNvSpPr/>
      </dsp:nvSpPr>
      <dsp:spPr>
        <a:xfrm>
          <a:off x="924562" y="3935601"/>
          <a:ext cx="2342375" cy="56405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rnd" cmpd="sng" algn="ctr">
          <a:solidFill>
            <a:schemeClr val="accent3">
              <a:lumMod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 </a:t>
          </a:r>
          <a:r>
            <a:rPr lang="en-US" sz="1800" b="0" kern="1200" dirty="0" smtClean="0">
              <a:latin typeface="+mn-lt"/>
            </a:rPr>
            <a:t>Additional Commissioner  (F)</a:t>
          </a:r>
          <a:endParaRPr lang="en-US" sz="1800" b="0" kern="1200" dirty="0">
            <a:latin typeface="+mn-lt"/>
          </a:endParaRPr>
        </a:p>
      </dsp:txBody>
      <dsp:txXfrm>
        <a:off x="924562" y="3935601"/>
        <a:ext cx="2342375" cy="564056"/>
      </dsp:txXfrm>
    </dsp:sp>
    <dsp:sp modelId="{D6C7F13F-C1E4-4CAD-80EF-A51667389F4F}">
      <dsp:nvSpPr>
        <dsp:cNvPr id="0" name=""/>
        <dsp:cNvSpPr/>
      </dsp:nvSpPr>
      <dsp:spPr>
        <a:xfrm>
          <a:off x="3502034" y="3669325"/>
          <a:ext cx="2404124" cy="54402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38D0A6-8756-4FBE-B60D-BF6B48CBFEEE}">
      <dsp:nvSpPr>
        <dsp:cNvPr id="0" name=""/>
        <dsp:cNvSpPr/>
      </dsp:nvSpPr>
      <dsp:spPr>
        <a:xfrm>
          <a:off x="3767549" y="3921565"/>
          <a:ext cx="2404124" cy="54402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rnd" cmpd="sng" algn="ctr">
          <a:solidFill>
            <a:schemeClr val="accent3">
              <a:lumMod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</a:rPr>
            <a:t>Deputy </a:t>
          </a:r>
          <a:r>
            <a:rPr lang="en-US" sz="1800" b="0" kern="1200" dirty="0">
              <a:latin typeface="+mn-lt"/>
            </a:rPr>
            <a:t>Commissioner (I&amp;M</a:t>
          </a:r>
          <a:r>
            <a:rPr lang="en-US" sz="1800" b="0" kern="1200" dirty="0" smtClean="0">
              <a:latin typeface="+mn-lt"/>
            </a:rPr>
            <a:t>)</a:t>
          </a:r>
          <a:r>
            <a:rPr lang="en-US" sz="1600" kern="1200" dirty="0">
              <a:latin typeface="+mn-lt"/>
            </a:rPr>
            <a:t>	</a:t>
          </a:r>
        </a:p>
      </dsp:txBody>
      <dsp:txXfrm>
        <a:off x="3767549" y="3921565"/>
        <a:ext cx="2404124" cy="544026"/>
      </dsp:txXfrm>
    </dsp:sp>
    <dsp:sp modelId="{2505A797-F8CB-4152-AFB0-8C327641FEE2}">
      <dsp:nvSpPr>
        <dsp:cNvPr id="0" name=""/>
        <dsp:cNvSpPr/>
      </dsp:nvSpPr>
      <dsp:spPr>
        <a:xfrm>
          <a:off x="6875259" y="3686806"/>
          <a:ext cx="2365627" cy="54093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366EE5-2B88-46E2-8D70-26BA1E6956BB}">
      <dsp:nvSpPr>
        <dsp:cNvPr id="0" name=""/>
        <dsp:cNvSpPr/>
      </dsp:nvSpPr>
      <dsp:spPr>
        <a:xfrm>
          <a:off x="7140775" y="3939046"/>
          <a:ext cx="2365627" cy="54093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rnd" cmpd="sng" algn="ctr">
          <a:solidFill>
            <a:schemeClr val="accent3">
              <a:lumMod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Deputy </a:t>
          </a:r>
          <a:r>
            <a:rPr lang="en-US" sz="1800" b="0" kern="1200" dirty="0" smtClean="0">
              <a:latin typeface="+mn-lt"/>
            </a:rPr>
            <a:t>Commissioner </a:t>
          </a:r>
          <a:r>
            <a:rPr lang="en-US" sz="1800" b="0" kern="1200" dirty="0">
              <a:latin typeface="+mn-lt"/>
            </a:rPr>
            <a:t>(Adm.)</a:t>
          </a:r>
        </a:p>
      </dsp:txBody>
      <dsp:txXfrm>
        <a:off x="7140775" y="3939046"/>
        <a:ext cx="2365627" cy="54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0.44954</cdr:x>
      <cdr:y>0.30909</cdr:y>
    </cdr:from>
    <cdr:to>
      <cdr:x>0.55963</cdr:x>
      <cdr:y>0.52727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380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800" dirty="0" smtClean="0">
            <a:latin typeface="Cambria" pitchFamily="18" charset="0"/>
          </a:endParaRPr>
        </a:p>
        <a:p xmlns:a="http://schemas.openxmlformats.org/drawingml/2006/main">
          <a:r>
            <a:rPr lang="en-US" sz="1800" dirty="0" smtClean="0">
              <a:latin typeface="Cambria" pitchFamily="18" charset="0"/>
            </a:rPr>
            <a:t>100%</a:t>
          </a:r>
          <a:endParaRPr lang="en-US" sz="1800" dirty="0"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0.66055</cdr:x>
      <cdr:y>0.8</cdr:y>
    </cdr:from>
    <cdr:to>
      <cdr:x>0.77064</cdr:x>
      <cdr:y>0.98182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86400" y="3352800"/>
          <a:ext cx="9144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Average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0.82569</cdr:x>
      <cdr:y>0.43066</cdr:y>
    </cdr:from>
    <cdr:to>
      <cdr:x>0.8945</cdr:x>
      <cdr:y>0.52632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58016" y="1870529"/>
          <a:ext cx="571522" cy="415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en-US" sz="1800" dirty="0" smtClean="0">
              <a:latin typeface="Cambria" pitchFamily="18" charset="0"/>
            </a:rPr>
            <a:t>87.36%</a:t>
          </a:r>
          <a:endParaRPr lang="en-US" sz="1800" dirty="0">
            <a:latin typeface="Cambria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D3A953DB-5354-4488-85CB-B565043C5AD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D81F805A-41CD-4A17-84D8-B5F6BDC11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D5EB4925-D0CE-40D4-9B45-1D0952D43684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DBD36D1D-2D22-4CFF-9837-3CEBA3BDE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6D1D-2D22-4CFF-9837-3CEBA3BDEFB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142222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695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7973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8266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8439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229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298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771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67702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228165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3733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5240D0-B284-4DD9-956B-FAAD0239043E}" type="datetimeFigureOut">
              <a:rPr lang="en-IN" smtClean="0"/>
              <a:pPr/>
              <a:t>11-06-2019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10E847-BBBD-4C75-BC8A-1C82529359B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557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All%20Hiper%20link/lab%20testing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ll%20Hiper%20link/MIS%20Report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1" descr="C:\Users\Ankur\Desktop\images.jpg">
            <a:extLst>
              <a:ext uri="{FF2B5EF4-FFF2-40B4-BE49-F238E27FC236}">
                <a16:creationId xmlns:a16="http://schemas.microsoft.com/office/drawing/2014/main" xmlns="" id="{531DD209-F263-4BA1-95DC-9BADB527F2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23" y="638175"/>
            <a:ext cx="1834777" cy="21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5533D85A-F8FA-4FEB-A5D2-AB0648DD2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2265" y="733261"/>
            <a:ext cx="1162539" cy="1970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1EC81-9B4E-45D5-A9C8-FDB7F3911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0317" y="4281714"/>
            <a:ext cx="6798608" cy="193811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4000" b="1" dirty="0" err="1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latin typeface="Cambria" pitchFamily="18" charset="0"/>
                <a:cs typeface="Tahoma" pitchFamily="34" charset="0"/>
              </a:rPr>
              <a:t>PAB</a:t>
            </a:r>
            <a:r>
              <a:rPr lang="en-US" sz="4000" b="1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latin typeface="Cambria" pitchFamily="18" charset="0"/>
                <a:cs typeface="Tahoma" pitchFamily="34" charset="0"/>
              </a:rPr>
              <a:t> 2019-20</a:t>
            </a:r>
            <a:r>
              <a:rPr lang="en-US" b="1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/>
            </a:r>
            <a:br>
              <a:rPr lang="en-US" b="1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Mid </a:t>
            </a:r>
            <a:r>
              <a:rPr lang="en-US" dirty="0">
                <a:solidFill>
                  <a:schemeClr val="bg1"/>
                </a:solidFill>
              </a:rPr>
              <a:t>Day Meal SCHEME,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Government of </a:t>
            </a:r>
            <a:r>
              <a:rPr lang="en-US" dirty="0" smtClean="0">
                <a:solidFill>
                  <a:schemeClr val="bg1"/>
                </a:solidFill>
              </a:rPr>
              <a:t>Rajasthan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MDM\Desktop\IMG-20180425-WA0001.jpg">
            <a:extLst>
              <a:ext uri="{FF2B5EF4-FFF2-40B4-BE49-F238E27FC236}">
                <a16:creationId xmlns:a16="http://schemas.microsoft.com/office/drawing/2014/main" xmlns="" id="{553F7166-F5BD-4259-93A1-40A280FC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23" y="2890914"/>
            <a:ext cx="3682287" cy="349379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DYCOMM~1\AppData\Local\Temp\WhatsApp Image 2018-12-03 at 23.40.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54024"/>
            <a:ext cx="76581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400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61AC0-B1FB-400D-BD60-D7EA6914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INSTITUTIONS</a:t>
            </a:r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08ED69A-4713-49D7-B936-A7548878D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8832377"/>
              </p:ext>
            </p:extLst>
          </p:nvPr>
        </p:nvGraphicFramePr>
        <p:xfrm>
          <a:off x="571499" y="3168040"/>
          <a:ext cx="11074400" cy="3156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49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545"/>
                <a:gridCol w="1909447"/>
                <a:gridCol w="1909447"/>
                <a:gridCol w="1909447"/>
                <a:gridCol w="1909447"/>
              </a:tblGrid>
              <a:tr h="1067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latin typeface="+mn-lt"/>
                        </a:rPr>
                        <a:t>Classes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(</a:t>
                      </a: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Govt</a:t>
                      </a: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 + LB)</a:t>
                      </a:r>
                    </a:p>
                    <a:p>
                      <a:pPr algn="ctr" rtl="0" fontAlgn="ctr"/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Schools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GA Schools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Special Training Centers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Madarsas</a:t>
                      </a: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/ </a:t>
                      </a: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Maqtab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latin typeface="+mn-lt"/>
                        </a:rPr>
                        <a:t>1-5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latin typeface="Arial"/>
                        </a:rPr>
                        <a:t>30427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32310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1-8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33203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33441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latin typeface="+mn-lt"/>
                        </a:rPr>
                        <a:t> 6-8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latin typeface="+mn-lt"/>
                        </a:rPr>
                        <a:t>TOTAL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64359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66493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722727-4684-4D04-A1C3-DC7281C1A68E}"/>
              </a:ext>
            </a:extLst>
          </p:cNvPr>
          <p:cNvSpPr txBox="1"/>
          <p:nvPr/>
        </p:nvSpPr>
        <p:spPr>
          <a:xfrm>
            <a:off x="1775128" y="2234068"/>
            <a:ext cx="443698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No. of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Institutions Covered : 66493 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(On 30</a:t>
            </a:r>
            <a:r>
              <a:rPr lang="en-US" sz="1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th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September 2018) 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11A601-A27F-4845-8B46-D965E015E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4529" y="2003815"/>
            <a:ext cx="1192530" cy="941388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84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770DA-7D79-4224-9CE9-97B44ECD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EnROLMENT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E26E2B-8D42-44A2-8A67-E1318E7EA3D2}"/>
              </a:ext>
            </a:extLst>
          </p:cNvPr>
          <p:cNvSpPr/>
          <p:nvPr/>
        </p:nvSpPr>
        <p:spPr>
          <a:xfrm>
            <a:off x="2443113" y="2159956"/>
            <a:ext cx="3754483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Enrolment: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62.65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Lakh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(On 30</a:t>
            </a:r>
            <a:r>
              <a:rPr lang="en-US" sz="1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September 2018)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60352B-8A38-45F8-99DA-EE34A13E3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94280" y="2015800"/>
            <a:ext cx="1480549" cy="1171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308ED69A-4713-49D7-B936-A7548878D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8832377"/>
              </p:ext>
            </p:extLst>
          </p:nvPr>
        </p:nvGraphicFramePr>
        <p:xfrm>
          <a:off x="571499" y="3168040"/>
          <a:ext cx="11068958" cy="261072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49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545"/>
                <a:gridCol w="1909447"/>
                <a:gridCol w="1909447"/>
                <a:gridCol w="1909447"/>
                <a:gridCol w="1904005"/>
              </a:tblGrid>
              <a:tr h="1067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latin typeface="+mn-lt"/>
                        </a:rPr>
                        <a:t>Classes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(</a:t>
                      </a: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Govt</a:t>
                      </a: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 + LB)</a:t>
                      </a:r>
                    </a:p>
                    <a:p>
                      <a:pPr algn="ctr" rtl="0" fontAlgn="ctr"/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Schools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GA Schools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Special Training Centers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Madarsas</a:t>
                      </a: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/ </a:t>
                      </a: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Maqtab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latin typeface="+mn-lt"/>
                        </a:rPr>
                        <a:t>1-5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latin typeface="Arial"/>
                        </a:rPr>
                        <a:t>3971889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26932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104601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4103422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6-8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2145368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15248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2161924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latin typeface="+mn-lt"/>
                        </a:rPr>
                        <a:t>TOTAL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6117257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28240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119849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6265346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770DA-7D79-4224-9CE9-97B44ECD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4114"/>
            <a:ext cx="11029616" cy="1091841"/>
          </a:xfrm>
        </p:spPr>
        <p:txBody>
          <a:bodyPr>
            <a:normAutofit/>
          </a:bodyPr>
          <a:lstStyle/>
          <a:p>
            <a:pPr lvl="0" algn="ctr" defTabSz="914400">
              <a:defRPr/>
            </a:pPr>
            <a:r>
              <a:rPr lang="en-US" sz="3200" b="1" cap="none" dirty="0" err="1" smtClean="0">
                <a:solidFill>
                  <a:schemeClr val="tx1"/>
                </a:solidFill>
                <a:latin typeface="Cambria" pitchFamily="18" charset="0"/>
              </a:rPr>
              <a:t>MDM</a:t>
            </a:r>
            <a:r>
              <a:rPr lang="en-US" sz="3200" b="1" dirty="0" smtClean="0">
                <a:solidFill>
                  <a:schemeClr val="tx1"/>
                </a:solidFill>
                <a:latin typeface="Cambria" pitchFamily="18" charset="0"/>
              </a:rPr>
              <a:t>- Beneficiary Students</a:t>
            </a:r>
            <a:endParaRPr lang="en-US" sz="3200" b="1" cap="none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E26E2B-8D42-44A2-8A67-E1318E7EA3D2}"/>
              </a:ext>
            </a:extLst>
          </p:cNvPr>
          <p:cNvSpPr/>
          <p:nvPr/>
        </p:nvSpPr>
        <p:spPr>
          <a:xfrm>
            <a:off x="2791456" y="2072874"/>
            <a:ext cx="661380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2400" b="1" dirty="0" smtClean="0">
                <a:latin typeface="Cambria" pitchFamily="18" charset="0"/>
              </a:rPr>
              <a:t>Beneficiary Students 2018-19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60352B-8A38-45F8-99DA-EE34A13E3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3028" y="1696492"/>
            <a:ext cx="1480549" cy="1171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8000" y="2670630"/>
          <a:ext cx="11248570" cy="40151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49841"/>
                <a:gridCol w="1458148"/>
                <a:gridCol w="1666455"/>
                <a:gridCol w="1041533"/>
                <a:gridCol w="1874762"/>
                <a:gridCol w="1145688"/>
                <a:gridCol w="1666455"/>
                <a:gridCol w="1145688"/>
              </a:tblGrid>
              <a:tr h="838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latin typeface="Cambria" pitchFamily="18" charset="0"/>
                        </a:rPr>
                        <a:t>S.N.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latin typeface="Cambria" pitchFamily="18" charset="0"/>
                        </a:rPr>
                        <a:t>Quarter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latin typeface="Cambria" pitchFamily="18" charset="0"/>
                        </a:rPr>
                        <a:t>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latin typeface="Cambria" pitchFamily="18" charset="0"/>
                        </a:rPr>
                        <a:t>Upper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%</a:t>
                      </a: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latin typeface="Cambria" pitchFamily="18" charset="0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%</a:t>
                      </a: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6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2866562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1601868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72.08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4468430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2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2874224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71.85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1603390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72.15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4477614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2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2896225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72.40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1618946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4515171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72.62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3033633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73.93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1655874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4689507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75.26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555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latin typeface="Cambria" pitchFamily="18" charset="0"/>
                        </a:rPr>
                        <a:t>Average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2917661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72.46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6480078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73.41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18150722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2322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Note:-Number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of beneficiaries of Quarter 1</a:t>
                      </a:r>
                      <a:r>
                        <a:rPr lang="en-US" sz="1600" dirty="0" smtClean="0"/>
                        <a:t>st 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&amp; 2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are shown on the basis of enrollment of 30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September 2017 and of Quarter 3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 &amp; 4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on the basis of 30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September 2018.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kern="1200" dirty="0" smtClean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1" i="0" u="none" strike="noStrike" kern="1200" dirty="0" smtClean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1" i="0" u="none" strike="noStrike" kern="1200" dirty="0" smtClean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A97CD-6C7D-4621-BE9F-3F50E3CA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C</a:t>
            </a:r>
            <a:r>
              <a:rPr lang="en-US" b="1" dirty="0"/>
              <a:t>OOKING AGENCIES</a:t>
            </a:r>
            <a:endParaRPr lang="en-IN" dirty="0"/>
          </a:p>
        </p:txBody>
      </p:sp>
      <p:graphicFrame>
        <p:nvGraphicFramePr>
          <p:cNvPr id="5" name="Content Placeholder 17"/>
          <p:cNvGraphicFramePr>
            <a:graphicFrameLocks noGrp="1"/>
          </p:cNvGraphicFramePr>
          <p:nvPr>
            <p:ph idx="1"/>
          </p:nvPr>
        </p:nvGraphicFramePr>
        <p:xfrm>
          <a:off x="597408" y="4145280"/>
          <a:ext cx="5437632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6CD0B91-6AF4-4153-BF3B-5E3E6E5F3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3798864"/>
              </p:ext>
            </p:extLst>
          </p:nvPr>
        </p:nvGraphicFramePr>
        <p:xfrm>
          <a:off x="463296" y="1965165"/>
          <a:ext cx="11147511" cy="207814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25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6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5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latin typeface="+mn-lt"/>
                        </a:rPr>
                        <a:t>MDM Cooking Agencies 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u="none" strike="noStrike" dirty="0">
                          <a:latin typeface="+mn-lt"/>
                        </a:rPr>
                        <a:t>Schools Covered 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u="none" strike="noStrike" dirty="0">
                          <a:latin typeface="+mn-lt"/>
                        </a:rPr>
                        <a:t>Children Covered</a:t>
                      </a:r>
                    </a:p>
                    <a:p>
                      <a:pPr algn="ctr" rtl="0" fontAlgn="t"/>
                      <a:r>
                        <a:rPr lang="en-US" sz="2000" b="1" u="none" strike="noStrike" dirty="0">
                          <a:latin typeface="+mn-lt"/>
                        </a:rPr>
                        <a:t> </a:t>
                      </a:r>
                      <a:r>
                        <a:rPr lang="en-US" sz="2000" b="1" u="none" strike="noStrike" kern="1200" dirty="0">
                          <a:latin typeface="+mn-lt"/>
                        </a:rPr>
                        <a:t>(In Lakh )</a:t>
                      </a:r>
                      <a:endParaRPr lang="en-US" sz="2000" b="1" i="0" u="none" strike="noStrike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latin typeface="+mn-lt"/>
                        </a:rPr>
                        <a:t>Centralized Kitchens  </a:t>
                      </a:r>
                      <a:r>
                        <a:rPr lang="en-US" sz="1800" u="none" strike="noStrike" dirty="0" smtClean="0">
                          <a:latin typeface="+mn-lt"/>
                        </a:rPr>
                        <a:t>(11)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4108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fi-FI" sz="1800" u="none" strike="noStrike" dirty="0">
                          <a:latin typeface="+mn-lt"/>
                        </a:rPr>
                        <a:t>AMSS &amp; SHGs (</a:t>
                      </a:r>
                      <a:r>
                        <a:rPr lang="fi-FI" sz="1800" u="none" strike="noStrike" dirty="0" smtClean="0">
                          <a:latin typeface="+mn-lt"/>
                        </a:rPr>
                        <a:t>236) </a:t>
                      </a:r>
                      <a:endParaRPr lang="fi-FI" sz="1800" b="1" i="0" u="none" strike="noStrike" dirty="0">
                        <a:solidFill>
                          <a:srgbClr val="FFFFFF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1204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1.32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latin typeface="+mn-lt"/>
                        </a:rPr>
                        <a:t>School Management Committees (SMCs)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61181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57.13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66493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62.65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336792" y="4279392"/>
          <a:ext cx="5074920" cy="238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648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A5467-EE51-46C0-94A3-9C42BD75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PUBLICE-PRIVATE–PARTNERSHIP (PPP)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F15DB08-BBE6-49EA-B59A-A4360AE38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8538386"/>
              </p:ext>
            </p:extLst>
          </p:nvPr>
        </p:nvGraphicFramePr>
        <p:xfrm>
          <a:off x="614075" y="1832268"/>
          <a:ext cx="10942924" cy="46404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75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1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9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5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82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itchFamily="18" charset="0"/>
                        </a:rPr>
                        <a:t>CENTRALIZED KITCHENS FUNCTIONING in RAJASTHAN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646" marB="45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4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DISTRICT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ORGANIZATION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Schools Covered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Children Covered 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Akshaya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Patra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Foundation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0" indent="-228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0" indent="-228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17625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3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Alwar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QRG Foundation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55702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3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+mn-lt"/>
                        </a:rPr>
                        <a:t>Jaipur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Akshaya </a:t>
                      </a:r>
                      <a:r>
                        <a:rPr lang="en-US" sz="1400" dirty="0" err="1">
                          <a:latin typeface="+mn-lt"/>
                        </a:rPr>
                        <a:t>Patra</a:t>
                      </a:r>
                      <a:r>
                        <a:rPr lang="en-US" sz="1400" dirty="0">
                          <a:latin typeface="+mn-lt"/>
                        </a:rPr>
                        <a:t> Foundation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132644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n-lt"/>
                        </a:rPr>
                        <a:t>Annamrat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>
                          <a:latin typeface="+mn-lt"/>
                        </a:rPr>
                        <a:t>Foundation 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49929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3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Jodhpur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n-lt"/>
                        </a:rPr>
                        <a:t>Adamya</a:t>
                      </a:r>
                      <a:r>
                        <a:rPr lang="en-US" sz="1400" dirty="0"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</a:rPr>
                        <a:t>Chetna</a:t>
                      </a:r>
                      <a:r>
                        <a:rPr lang="en-US" sz="1400" dirty="0">
                          <a:latin typeface="+mn-lt"/>
                        </a:rPr>
                        <a:t> Trust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33720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3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Akshaya </a:t>
                      </a:r>
                      <a:r>
                        <a:rPr lang="en-US" sz="1400" dirty="0" err="1">
                          <a:latin typeface="+mn-lt"/>
                        </a:rPr>
                        <a:t>Patra</a:t>
                      </a:r>
                      <a:r>
                        <a:rPr lang="en-US" sz="1400" dirty="0">
                          <a:latin typeface="+mn-lt"/>
                        </a:rPr>
                        <a:t> Foundation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13883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+mn-lt"/>
                        </a:rPr>
                        <a:t>Rajsamand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Akshaya </a:t>
                      </a:r>
                      <a:r>
                        <a:rPr lang="en-US" sz="1400" dirty="0" err="1">
                          <a:latin typeface="+mn-lt"/>
                        </a:rPr>
                        <a:t>Patra</a:t>
                      </a:r>
                      <a:r>
                        <a:rPr lang="en-US" sz="1400" dirty="0">
                          <a:latin typeface="+mn-lt"/>
                        </a:rPr>
                        <a:t> Foundation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48678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+mn-lt"/>
                        </a:rPr>
                        <a:t>Bhilwara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Akshaya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Patra</a:t>
                      </a:r>
                      <a:r>
                        <a:rPr lang="en-US" sz="1400" dirty="0" smtClean="0">
                          <a:latin typeface="+mn-lt"/>
                        </a:rPr>
                        <a:t> Foundation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12223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+mn-lt"/>
                        </a:rPr>
                        <a:t>Jhalawar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Akshaya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Patra</a:t>
                      </a:r>
                      <a:r>
                        <a:rPr lang="en-US" sz="1400" dirty="0" smtClean="0">
                          <a:latin typeface="+mn-lt"/>
                        </a:rPr>
                        <a:t> Foundation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15410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n-lt"/>
                        </a:rPr>
                        <a:t>Udaipur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Akshaya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Patra</a:t>
                      </a:r>
                      <a:r>
                        <a:rPr lang="en-US" sz="1400" dirty="0" smtClean="0">
                          <a:latin typeface="+mn-lt"/>
                        </a:rPr>
                        <a:t> Foundation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22112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n-lt"/>
                        </a:rPr>
                        <a:t>Bikaner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Akshaya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Patra</a:t>
                      </a:r>
                      <a:r>
                        <a:rPr lang="en-US" sz="1400" dirty="0" smtClean="0">
                          <a:latin typeface="+mn-lt"/>
                        </a:rPr>
                        <a:t> Foundation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18800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3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TOTAL   </a:t>
                      </a:r>
                      <a:r>
                        <a:rPr lang="en-US" sz="1400" dirty="0" smtClean="0">
                          <a:latin typeface="+mj-lt"/>
                        </a:rPr>
                        <a:t>(11)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646" marB="45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4108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420726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1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336A2-429E-466F-8C4D-6D92466F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GAS CONNECTION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B53E014-E940-4B48-AC05-00AFB9EBD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9265115"/>
              </p:ext>
            </p:extLst>
          </p:nvPr>
        </p:nvGraphicFramePr>
        <p:xfrm>
          <a:off x="911087" y="2854139"/>
          <a:ext cx="6513443" cy="242705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50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2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07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>
                          <a:effectLst/>
                          <a:latin typeface="+mn-lt"/>
                        </a:rPr>
                        <a:t>LPG Connections : Status of Completion </a:t>
                      </a:r>
                      <a:r>
                        <a:rPr lang="en-US" sz="2000" b="1" dirty="0">
                          <a:latin typeface="+mn-lt"/>
                        </a:rPr>
                        <a:t>                              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9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of Schools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latin typeface="+mn-lt"/>
                        </a:rPr>
                        <a:t>LPG Connections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latin typeface="+mn-lt"/>
                        </a:rPr>
                        <a:t>Available in Schools </a:t>
                      </a:r>
                      <a:endParaRPr kumimoji="0" lang="en-US" sz="1600" b="1" kern="12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693" marB="4569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66493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66493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B8550F2E-C893-4964-9052-9B518E29E405}"/>
              </a:ext>
            </a:extLst>
          </p:cNvPr>
          <p:cNvSpPr/>
          <p:nvPr/>
        </p:nvSpPr>
        <p:spPr>
          <a:xfrm>
            <a:off x="8176591" y="1810776"/>
            <a:ext cx="3048000" cy="2437804"/>
          </a:xfrm>
          <a:prstGeom prst="roundRect">
            <a:avLst>
              <a:gd name="adj" fmla="val 1000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xmlns="" id="{4D5FB081-5F18-463E-BEF9-89E70F627866}"/>
              </a:ext>
            </a:extLst>
          </p:cNvPr>
          <p:cNvSpPr/>
          <p:nvPr/>
        </p:nvSpPr>
        <p:spPr>
          <a:xfrm>
            <a:off x="8159761" y="4306824"/>
            <a:ext cx="3048000" cy="2514600"/>
          </a:xfrm>
          <a:prstGeom prst="roundRect">
            <a:avLst>
              <a:gd name="adj" fmla="val 10000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7532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3A814-2E44-4D19-BC7C-85133CA7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COOK – CUM - HELPER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1C3BBEC-6E55-431F-B183-CBDBCA435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635817"/>
              </p:ext>
            </p:extLst>
          </p:nvPr>
        </p:nvGraphicFramePr>
        <p:xfrm>
          <a:off x="427382" y="1967948"/>
          <a:ext cx="11337236" cy="47293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19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9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9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96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63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32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196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196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41319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Cook-cum-Helpers Strength </a:t>
                      </a:r>
                      <a:endParaRPr lang="en-US" sz="2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08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>
                        <a:solidFill>
                          <a:srgbClr val="00297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8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96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CCH</a:t>
                      </a:r>
                      <a:endParaRPr lang="en-US" sz="2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No. of Cook-cum-Helpers </a:t>
                      </a:r>
                      <a:endParaRPr lang="en-US" sz="2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2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98387</a:t>
                      </a:r>
                      <a:endParaRPr lang="en-US" sz="20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8" marB="0"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97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2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11535</a:t>
                      </a:r>
                      <a:endParaRPr lang="en-US" sz="20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8" marB="0"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109922</a:t>
                      </a:r>
                      <a:endParaRPr lang="en-US" sz="2000" b="1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8" marB="0"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63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Cook-cum</a:t>
                      </a:r>
                      <a:r>
                        <a:rPr lang="en-US" sz="1800" u="sng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-Helper </a:t>
                      </a:r>
                      <a:r>
                        <a:rPr lang="en-US" sz="1800" u="sng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Honorarium</a:t>
                      </a:r>
                      <a:r>
                        <a:rPr lang="en-US" sz="1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(Per Month) -1320/-</a:t>
                      </a:r>
                      <a:endParaRPr lang="en-U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4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08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297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8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892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ST</a:t>
                      </a: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OBC</a:t>
                      </a: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Minority</a:t>
                      </a: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Others</a:t>
                      </a: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1123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3604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4891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306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1611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11535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10960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15906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53715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3600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14206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98387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12083</a:t>
                      </a:r>
                      <a:endParaRPr lang="en-U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19510</a:t>
                      </a:r>
                      <a:endParaRPr lang="en-U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58606</a:t>
                      </a:r>
                      <a:endParaRPr lang="en-U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3906</a:t>
                      </a:r>
                      <a:endParaRPr lang="en-U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15817</a:t>
                      </a:r>
                      <a:endParaRPr lang="en-U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109922</a:t>
                      </a:r>
                      <a:endParaRPr lang="en-US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409" y="20261943"/>
            <a:ext cx="40090725" cy="3314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6160" y="2523744"/>
            <a:ext cx="4376928" cy="21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08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DFEB14-C354-4415-AC3B-C730BBF6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LABORATORY TESTING OF MDM</a:t>
            </a:r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93993263-F332-4B05-98F4-81B1E51E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61" y="1946788"/>
            <a:ext cx="1116354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Nutritive values were analyzed in MDM samples through NABL Accredited </a:t>
            </a:r>
            <a:r>
              <a:rPr lang="en-US" sz="2000" dirty="0" smtClean="0"/>
              <a:t>Laboratories.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121 </a:t>
            </a:r>
            <a:r>
              <a:rPr lang="en-US" sz="2000" dirty="0"/>
              <a:t>Samples were analyzed which were collected </a:t>
            </a:r>
            <a:r>
              <a:rPr lang="en-US" sz="2000" b="1" dirty="0"/>
              <a:t>from Centralized Kitchens and concerned </a:t>
            </a:r>
            <a:r>
              <a:rPr lang="en-US" sz="2000" b="1" dirty="0" smtClean="0"/>
              <a:t>Schools.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2" action="ppaction://hlinkpres?slideindex=1&amp;slidetitle="/>
              </a:rPr>
              <a:t>Out </a:t>
            </a:r>
            <a:r>
              <a:rPr lang="en-US" sz="2000" dirty="0">
                <a:hlinkClick r:id="rId2" action="ppaction://hlinkpres?slideindex=1&amp;slidetitle="/>
              </a:rPr>
              <a:t>of </a:t>
            </a:r>
            <a:r>
              <a:rPr lang="en-US" sz="2000" dirty="0" smtClean="0">
                <a:hlinkClick r:id="rId2" action="ppaction://hlinkpres?slideindex=1&amp;slidetitle="/>
              </a:rPr>
              <a:t>121 </a:t>
            </a:r>
            <a:r>
              <a:rPr lang="en-US" sz="2000" dirty="0">
                <a:hlinkClick r:id="rId2" action="ppaction://hlinkpres?slideindex=1&amp;slidetitle="/>
              </a:rPr>
              <a:t>samples, </a:t>
            </a:r>
            <a:r>
              <a:rPr lang="en-US" sz="2000" dirty="0" smtClean="0">
                <a:hlinkClick r:id="rId2" action="ppaction://hlinkpres?slideindex=1&amp;slidetitle="/>
              </a:rPr>
              <a:t>00 </a:t>
            </a:r>
            <a:r>
              <a:rPr lang="en-US" sz="2000" dirty="0">
                <a:hlinkClick r:id="rId2" action="ppaction://hlinkpres?slideindex=1&amp;slidetitle="/>
              </a:rPr>
              <a:t>samples were found below norms.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/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Directions </a:t>
            </a:r>
            <a:r>
              <a:rPr lang="en-US" sz="2000" dirty="0"/>
              <a:t>have been issued to the concerned institutions to improve the  quality of MDM &amp; provide MDM as per GOI Guidelines.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836BCB7-F466-4C89-8920-C72C3C00F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9311092"/>
              </p:ext>
            </p:extLst>
          </p:nvPr>
        </p:nvGraphicFramePr>
        <p:xfrm>
          <a:off x="884582" y="3942521"/>
          <a:ext cx="8378690" cy="1295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75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5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57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57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57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0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Cambria" pitchFamily="18" charset="0"/>
                        </a:rPr>
                        <a:t>No. of</a:t>
                      </a:r>
                      <a:r>
                        <a:rPr lang="en-US" sz="1600" b="1" u="none" strike="noStrike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600" b="1" u="none" strike="noStrike" dirty="0">
                          <a:latin typeface="Cambria" pitchFamily="18" charset="0"/>
                        </a:rPr>
                        <a:t>Districts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latin typeface="Cambria" pitchFamily="18" charset="0"/>
                        </a:rPr>
                        <a:t>Number of samples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latin typeface="Cambria" pitchFamily="18" charset="0"/>
                        </a:rPr>
                        <a:t>Result (No. of samples)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latin typeface="Cambria" pitchFamily="18" charset="0"/>
                        </a:rPr>
                        <a:t>Collected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latin typeface="Cambria" pitchFamily="18" charset="0"/>
                        </a:rPr>
                        <a:t>Tested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latin typeface="Cambria" pitchFamily="18" charset="0"/>
                        </a:rPr>
                        <a:t>Meeting norms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latin typeface="Cambria" pitchFamily="18" charset="0"/>
                        </a:rPr>
                        <a:t>Below norms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121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121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121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00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14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DFEB14-C354-4415-AC3B-C730BBF6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US" b="1" cap="none" dirty="0" err="1" smtClean="0">
                <a:latin typeface="Cambria" pitchFamily="18" charset="0"/>
              </a:rPr>
              <a:t>MDM</a:t>
            </a:r>
            <a:r>
              <a:rPr lang="en-US" b="1" dirty="0" smtClean="0">
                <a:latin typeface="Cambria" pitchFamily="18" charset="0"/>
              </a:rPr>
              <a:t>- Monitoring &amp; Inspections</a:t>
            </a:r>
            <a:endParaRPr lang="en-US" b="1" cap="none" dirty="0">
              <a:solidFill>
                <a:schemeClr val="dk1"/>
              </a:solidFill>
              <a:latin typeface="Cambr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8000" y="2177144"/>
          <a:ext cx="11234057" cy="383177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827732"/>
                <a:gridCol w="3629381"/>
                <a:gridCol w="2964999"/>
                <a:gridCol w="1811945"/>
              </a:tblGrid>
              <a:tr h="96657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MDM</a:t>
                      </a:r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-Inspections 2018-19</a:t>
                      </a:r>
                      <a:endParaRPr lang="en-US" sz="1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[Up to March, </a:t>
                      </a:r>
                      <a:r>
                        <a:rPr lang="en-US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2019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]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2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itchFamily="18" charset="0"/>
                        </a:rPr>
                        <a:t>Inspections By DLOs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itchFamily="18" charset="0"/>
                        </a:rPr>
                        <a:t>Inspections By State Officers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itchFamily="18" charset="0"/>
                        </a:rPr>
                        <a:t>Intensive </a:t>
                      </a:r>
                      <a:r>
                        <a:rPr lang="en-US" sz="2000" b="1" dirty="0" smtClean="0">
                          <a:effectLst/>
                          <a:latin typeface="Cambria" pitchFamily="18" charset="0"/>
                        </a:rPr>
                        <a:t>Inspections*</a:t>
                      </a:r>
                      <a:endParaRPr lang="en-US" sz="2000" b="1" dirty="0" smtClean="0">
                        <a:latin typeface="Cambria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mbria" pitchFamily="18" charset="0"/>
                        </a:rPr>
                        <a:t>(Aug.,</a:t>
                      </a:r>
                      <a:r>
                        <a:rPr lang="en-US" sz="1200" b="1" baseline="0" dirty="0" smtClean="0">
                          <a:latin typeface="Cambria" pitchFamily="18" charset="0"/>
                        </a:rPr>
                        <a:t> 2018 &amp; Feb., 2019</a:t>
                      </a:r>
                      <a:r>
                        <a:rPr lang="en-US" sz="1200" b="1" dirty="0" smtClean="0">
                          <a:latin typeface="Cambria" pitchFamily="18" charset="0"/>
                        </a:rPr>
                        <a:t>)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itchFamily="18" charset="0"/>
                        </a:rPr>
                        <a:t>Total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31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latin typeface="Times New Roman"/>
                          <a:ea typeface="Times New Roman"/>
                          <a:cs typeface="Mangal"/>
                        </a:rPr>
                        <a:t>70721</a:t>
                      </a:r>
                      <a:endParaRPr lang="en-US" sz="2000" b="1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latin typeface="Times New Roman"/>
                          <a:ea typeface="Times New Roman"/>
                          <a:cs typeface="Mangal"/>
                        </a:rPr>
                        <a:t>39</a:t>
                      </a:r>
                      <a:endParaRPr lang="en-US" sz="2000" b="1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latin typeface="Times New Roman"/>
                          <a:ea typeface="Times New Roman"/>
                          <a:cs typeface="Mangal"/>
                        </a:rPr>
                        <a:t>15993</a:t>
                      </a:r>
                      <a:endParaRPr lang="en-US" sz="2000" b="1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latin typeface="Times New Roman"/>
                          <a:ea typeface="Times New Roman"/>
                          <a:cs typeface="Mangal"/>
                        </a:rPr>
                        <a:t>86753</a:t>
                      </a:r>
                      <a:endParaRPr lang="en-US" sz="2000" b="1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9313">
                <a:tc gridSpan="4"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mbria" pitchFamily="18" charset="0"/>
                        </a:rPr>
                        <a:t>*</a:t>
                      </a:r>
                      <a:r>
                        <a:rPr lang="en-US" sz="1600" kern="1200" dirty="0" smtClean="0">
                          <a:latin typeface="Cambria" pitchFamily="18" charset="0"/>
                        </a:rPr>
                        <a:t>   Total  86753 Schools were inspected in August, 2018 &amp; Feb., 2019 under Intensive Inspection programme.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800" b="1" kern="1200" dirty="0" smtClean="0">
                        <a:solidFill>
                          <a:srgbClr val="002060"/>
                        </a:solidFill>
                        <a:latin typeface="Helvetica Neu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800" b="1" kern="1200" dirty="0" smtClean="0">
                        <a:solidFill>
                          <a:srgbClr val="002060"/>
                        </a:solidFill>
                        <a:latin typeface="Helvetica Neu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800" b="1" kern="1200" dirty="0" smtClean="0">
                        <a:solidFill>
                          <a:srgbClr val="002060"/>
                        </a:solidFill>
                        <a:latin typeface="Helvetica Neue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889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14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en-US" b="1" cap="none" dirty="0" smtClean="0">
                <a:latin typeface="Cambria" pitchFamily="18" charset="0"/>
              </a:rPr>
              <a:t>MDM</a:t>
            </a:r>
            <a:r>
              <a:rPr lang="en-US" b="1" dirty="0" smtClean="0">
                <a:latin typeface="Cambria" pitchFamily="18" charset="0"/>
              </a:rPr>
              <a:t>- SMS based </a:t>
            </a:r>
            <a:br>
              <a:rPr lang="en-US" b="1" dirty="0" smtClean="0">
                <a:latin typeface="Cambria" pitchFamily="18" charset="0"/>
              </a:rPr>
            </a:br>
            <a:r>
              <a:rPr lang="en-US" b="1" dirty="0" smtClean="0">
                <a:latin typeface="Cambria" pitchFamily="18" charset="0"/>
              </a:rPr>
              <a:t>Automated Reporting &amp; Management System</a:t>
            </a:r>
            <a:endParaRPr lang="en-US" b="1" cap="none" dirty="0">
              <a:solidFill>
                <a:schemeClr val="dk1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6" y="2258291"/>
            <a:ext cx="11139752" cy="3866738"/>
          </a:xfrm>
        </p:spPr>
        <p:txBody>
          <a:bodyPr>
            <a:norm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20700" y="2336800"/>
            <a:ext cx="10947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lvl="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2000" b="1" i="1" dirty="0" smtClean="0"/>
              <a:t>SMS based Automated </a:t>
            </a:r>
            <a:r>
              <a:rPr lang="en-US" sz="2000" b="1" i="1" dirty="0" smtClean="0">
                <a:latin typeface="Cambria" pitchFamily="18" charset="0"/>
              </a:rPr>
              <a:t>Reporting &amp; </a:t>
            </a:r>
            <a:r>
              <a:rPr lang="en-US" sz="2000" b="1" i="1" dirty="0" smtClean="0"/>
              <a:t>Monitoring System (ARMS) </a:t>
            </a:r>
            <a:r>
              <a:rPr lang="en-US" sz="2000" i="1" dirty="0" smtClean="0"/>
              <a:t>was rolled out in the State from August, 2016.</a:t>
            </a:r>
          </a:p>
          <a:p>
            <a:pPr marL="40005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2000" i="1" dirty="0" smtClean="0"/>
              <a:t>For this purpose a portal </a:t>
            </a:r>
            <a:r>
              <a:rPr lang="en-US" sz="2000" b="1" i="1" dirty="0" smtClean="0"/>
              <a:t>(mdmhp.nic.in) </a:t>
            </a:r>
            <a:r>
              <a:rPr lang="en-US" sz="2000" i="1" dirty="0" smtClean="0"/>
              <a:t>developed by National Informatics Center (NIC) </a:t>
            </a:r>
            <a:r>
              <a:rPr lang="en-US" sz="2000" i="1" dirty="0" err="1" smtClean="0"/>
              <a:t>Himanchal</a:t>
            </a:r>
            <a:r>
              <a:rPr lang="en-US" sz="2000" i="1" dirty="0" smtClean="0"/>
              <a:t> Pradesh is being used. </a:t>
            </a:r>
          </a:p>
          <a:p>
            <a:pPr marL="400050" lvl="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2000" i="1" dirty="0" smtClean="0"/>
              <a:t>At present </a:t>
            </a:r>
            <a:r>
              <a:rPr lang="en-US" sz="2000" b="1" i="1" dirty="0" smtClean="0"/>
              <a:t>66493</a:t>
            </a:r>
            <a:r>
              <a:rPr lang="en-US" sz="2000" i="1" dirty="0" smtClean="0"/>
              <a:t> Govt. Primary &amp; Upper Primary Schools are being benefited through  MDM Scheme in State.</a:t>
            </a:r>
          </a:p>
          <a:p>
            <a:pPr marL="400050" lvl="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2000" i="1" dirty="0" smtClean="0"/>
              <a:t>Data of </a:t>
            </a:r>
            <a:r>
              <a:rPr lang="en-US" sz="2000" b="1" i="1" dirty="0" smtClean="0"/>
              <a:t>66,493 </a:t>
            </a:r>
            <a:r>
              <a:rPr lang="en-US" sz="2000" i="1" dirty="0" smtClean="0"/>
              <a:t>schools has been ported on the portal and information of beneficiary students of </a:t>
            </a:r>
            <a:r>
              <a:rPr lang="en-US" sz="2000" b="1" i="1" dirty="0" smtClean="0"/>
              <a:t>45,000 Schools</a:t>
            </a:r>
            <a:r>
              <a:rPr lang="en-US" sz="2000" i="1" dirty="0" smtClean="0"/>
              <a:t> is being received on daily basis by SMS on </a:t>
            </a:r>
            <a:r>
              <a:rPr lang="en-US" sz="2000" b="1" i="1" dirty="0" smtClean="0"/>
              <a:t>toll free no 15544.</a:t>
            </a:r>
          </a:p>
        </p:txBody>
      </p:sp>
    </p:spTree>
    <p:extLst>
      <p:ext uri="{BB962C8B-B14F-4D97-AF65-F5344CB8AC3E}">
        <p14:creationId xmlns:p14="http://schemas.microsoft.com/office/powerpoint/2010/main" xmlns="" val="11057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CC2DDD-777E-4DB8-8AD8-CB412205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OBJECTIVES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2803D67-34CF-410C-A1FA-456A29404F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6153219"/>
              </p:ext>
            </p:extLst>
          </p:nvPr>
        </p:nvGraphicFramePr>
        <p:xfrm>
          <a:off x="580858" y="2121589"/>
          <a:ext cx="11029950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61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MDM: MIS Report </a:t>
            </a:r>
            <a:r>
              <a:rPr lang="en-US" sz="1800" dirty="0" smtClean="0"/>
              <a:t>(up to </a:t>
            </a:r>
            <a:r>
              <a:rPr lang="en-US" sz="1800" dirty="0" err="1" smtClean="0"/>
              <a:t>oct</a:t>
            </a:r>
            <a:r>
              <a:rPr lang="en-US" sz="1800" dirty="0" smtClean="0"/>
              <a:t>. 2018)</a:t>
            </a:r>
            <a:r>
              <a:rPr lang="en-US" dirty="0" smtClean="0"/>
              <a:t> </a:t>
            </a:r>
            <a:endParaRPr lang="en-IN" dirty="0"/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idx="1"/>
          </p:nvPr>
        </p:nvGraphicFramePr>
        <p:xfrm>
          <a:off x="1473200" y="2019300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057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defRPr/>
            </a:pPr>
            <a:r>
              <a:rPr lang="en-US" b="1" cap="none" dirty="0" err="1" smtClean="0">
                <a:latin typeface="Cambria" pitchFamily="18" charset="0"/>
              </a:rPr>
              <a:t>MDM</a:t>
            </a:r>
            <a:r>
              <a:rPr lang="en-US" b="1" dirty="0" smtClean="0">
                <a:latin typeface="Cambria" pitchFamily="18" charset="0"/>
              </a:rPr>
              <a:t>-Food Grain Status</a:t>
            </a:r>
            <a:br>
              <a:rPr lang="en-US" b="1" dirty="0" smtClean="0">
                <a:latin typeface="Cambria" pitchFamily="18" charset="0"/>
              </a:rPr>
            </a:br>
            <a:r>
              <a:rPr lang="en-US" b="1" dirty="0" smtClean="0">
                <a:latin typeface="Cambria" pitchFamily="18" charset="0"/>
              </a:rPr>
              <a:t> 2018-19</a:t>
            </a:r>
            <a:endParaRPr lang="en-US" sz="1600" cap="none" dirty="0">
              <a:latin typeface="Cambr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4114" y="2249715"/>
          <a:ext cx="10900230" cy="412205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96057"/>
                <a:gridCol w="1402911"/>
                <a:gridCol w="1696057"/>
                <a:gridCol w="1591362"/>
                <a:gridCol w="1675117"/>
                <a:gridCol w="2838726"/>
              </a:tblGrid>
              <a:tr h="569849"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                          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FOOD GRAIN MANAGEMENT : 2018-19                       (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in MT ) </a:t>
                      </a:r>
                      <a:endParaRPr lang="en-US" sz="2000" b="1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Helvetica Neue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881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Food Grain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Opening</a:t>
                      </a:r>
                      <a:r>
                        <a:rPr lang="en-US" sz="1800" b="1" baseline="0" dirty="0" smtClean="0">
                          <a:latin typeface="Cambria" pitchFamily="18" charset="0"/>
                        </a:rPr>
                        <a:t> Balance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Cambria" pitchFamily="18" charset="0"/>
                        </a:rPr>
                        <a:t>01-04-18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Allocation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2018-19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FCI Lifting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Consumed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Tanta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Balance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(As</a:t>
                      </a:r>
                      <a:r>
                        <a:rPr lang="en-US" sz="1800" b="1" baseline="0" dirty="0" smtClean="0">
                          <a:latin typeface="Cambria" pitchFamily="18" charset="0"/>
                        </a:rPr>
                        <a:t> on 31.03.19)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963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WHEAT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3314.23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Arial"/>
                        </a:rPr>
                        <a:t>90627.71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Arial"/>
                        </a:rPr>
                        <a:t>86626.25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Arial"/>
                        </a:rPr>
                        <a:t>87829.73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2110.75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8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RICE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Arial"/>
                        </a:rPr>
                        <a:t>2110.83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38840.45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36339.14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37132.97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1317.00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9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" pitchFamily="18" charset="0"/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latin typeface="Arial"/>
                        </a:rPr>
                        <a:t>5425.06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latin typeface="Arial"/>
                        </a:rPr>
                        <a:t>129468.16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latin typeface="Arial"/>
                        </a:rPr>
                        <a:t>122965.39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latin typeface="Arial"/>
                        </a:rPr>
                        <a:t>124962.70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latin typeface="Arial"/>
                        </a:rPr>
                        <a:t>3427.75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57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defRPr/>
            </a:pPr>
            <a:r>
              <a:rPr lang="en-US" b="1" cap="none" dirty="0" err="1" smtClean="0">
                <a:latin typeface="Cambria" pitchFamily="18" charset="0"/>
              </a:rPr>
              <a:t>MDM</a:t>
            </a:r>
            <a:r>
              <a:rPr lang="en-US" b="1" dirty="0" smtClean="0">
                <a:latin typeface="Cambria" pitchFamily="18" charset="0"/>
              </a:rPr>
              <a:t>-Budget Approved by </a:t>
            </a:r>
            <a:br>
              <a:rPr lang="en-US" b="1" dirty="0" smtClean="0">
                <a:latin typeface="Cambria" pitchFamily="18" charset="0"/>
              </a:rPr>
            </a:br>
            <a:r>
              <a:rPr lang="en-US" b="1" dirty="0" err="1" smtClean="0">
                <a:latin typeface="Cambria" pitchFamily="18" charset="0"/>
              </a:rPr>
              <a:t>PAB</a:t>
            </a:r>
            <a:r>
              <a:rPr lang="en-US" b="1" dirty="0" smtClean="0">
                <a:latin typeface="Cambria" pitchFamily="18" charset="0"/>
              </a:rPr>
              <a:t> for 2018-19</a:t>
            </a:r>
            <a:endParaRPr lang="en-US" b="1" dirty="0"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2171" y="1915888"/>
          <a:ext cx="10755085" cy="478624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3932"/>
                <a:gridCol w="2963251"/>
                <a:gridCol w="2436698"/>
                <a:gridCol w="2100602"/>
                <a:gridCol w="2100602"/>
              </a:tblGrid>
              <a:tr h="8273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S. No.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Item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Central Share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(Rs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in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Crore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Share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(Rs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in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Crore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(Rs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in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Crore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40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1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Cost of Food grain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29.78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29.78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2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Transportation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3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MME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7.68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7.68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4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Cook Cum helper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66.69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44.46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111.15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5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Cooking Cost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320.69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213.43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534.12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11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6.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Kitchen Devises Replacement</a:t>
                      </a:r>
                    </a:p>
                    <a:p>
                      <a:pPr algn="ctr"/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4.38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11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" pitchFamily="18" charset="0"/>
                        </a:rPr>
                        <a:t>Total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438.93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257.89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696.82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57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53996-7B71-46CD-8BD3-44420B68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MDM-Expenditure up to 31March 2019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97A2D9E-8DE2-434C-91EB-62E16B90F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3771721"/>
              </p:ext>
            </p:extLst>
          </p:nvPr>
        </p:nvGraphicFramePr>
        <p:xfrm>
          <a:off x="601871" y="2027141"/>
          <a:ext cx="11196429" cy="46051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4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6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3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1196"/>
                <a:gridCol w="2711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79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S. No.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Item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Central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Share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(Rs in </a:t>
                      </a:r>
                      <a:r>
                        <a:rPr lang="en-US" sz="24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Crore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State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Share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(Rs in </a:t>
                      </a:r>
                      <a:r>
                        <a:rPr lang="en-US" sz="24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Crore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(Rs in </a:t>
                      </a:r>
                      <a:r>
                        <a:rPr lang="en-US" sz="24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Crore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Cost of Food grain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25.23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25.23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Transportation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5.39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5.39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MME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7.70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7.70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Cook Cum helper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69.25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83.10*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152.35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Cooking Cost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313.79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209.19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522.98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26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6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Kitchen Devises Replacement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-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-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-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15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TOTAL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421.36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292.29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713.65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158">
                <a:tc gridSpan="5"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*State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is bearing additionally Rs.320 per month per CCH from own resource.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99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MDM : Expenditure</a:t>
            </a:r>
            <a:endParaRPr lang="en-IN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6" y="2258291"/>
            <a:ext cx="11139752" cy="3600508"/>
          </a:xfrm>
        </p:spPr>
        <p:txBody>
          <a:bodyPr>
            <a:normAutofit/>
          </a:bodyPr>
          <a:lstStyle/>
          <a:p>
            <a:pPr marL="361950" indent="-361950" algn="just">
              <a:lnSpc>
                <a:spcPct val="150000"/>
              </a:lnSpc>
              <a:buNone/>
            </a:pP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97A2D9E-8DE2-434C-91EB-62E16B90F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3771721"/>
              </p:ext>
            </p:extLst>
          </p:nvPr>
        </p:nvGraphicFramePr>
        <p:xfrm>
          <a:off x="1079501" y="3208238"/>
          <a:ext cx="9679168" cy="11661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3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4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0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6987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Budget Provision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Budget Allocation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Expenditure</a:t>
                      </a:r>
                    </a:p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(till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March 2019)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452.69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445.00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471.75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6100" y="2024847"/>
            <a:ext cx="539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en-US" sz="2000" b="1" dirty="0" smtClean="0">
                <a:latin typeface="Cambria" pitchFamily="18" charset="0"/>
              </a:rPr>
              <a:t>Budget provision, Release and Expenditure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96400" y="27178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Crore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6600" y="2070100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(FY. 2018-19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1057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 : </a:t>
            </a:r>
            <a:r>
              <a:rPr lang="en-US" dirty="0" err="1" smtClean="0"/>
              <a:t>Annapoorna</a:t>
            </a:r>
            <a:r>
              <a:rPr lang="en-US" dirty="0" smtClean="0"/>
              <a:t> </a:t>
            </a:r>
            <a:r>
              <a:rPr lang="en-US" dirty="0" err="1" smtClean="0"/>
              <a:t>doodh</a:t>
            </a:r>
            <a:r>
              <a:rPr lang="en-US" dirty="0" smtClean="0"/>
              <a:t> </a:t>
            </a:r>
            <a:r>
              <a:rPr lang="en-US" dirty="0" err="1" smtClean="0"/>
              <a:t>yojana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6" y="2258291"/>
            <a:ext cx="11139752" cy="3600508"/>
          </a:xfrm>
        </p:spPr>
        <p:txBody>
          <a:bodyPr>
            <a:normAutofit/>
          </a:bodyPr>
          <a:lstStyle/>
          <a:p>
            <a:pPr marL="361950" indent="-361950" algn="just">
              <a:lnSpc>
                <a:spcPct val="150000"/>
              </a:lnSpc>
              <a:buNone/>
            </a:pP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58800" y="1574800"/>
            <a:ext cx="111887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SzPct val="200000"/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600" b="1" i="1" dirty="0" smtClean="0">
                <a:latin typeface="Cambria" pitchFamily="18" charset="0"/>
              </a:rPr>
              <a:t>Launch Date of Scheme:  02 July 2018.</a:t>
            </a: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600" i="1" dirty="0" err="1" smtClean="0">
                <a:latin typeface="Cambria" pitchFamily="18" charset="0"/>
              </a:rPr>
              <a:t>Annapoorna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Doodh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Yoajana</a:t>
            </a:r>
            <a:r>
              <a:rPr lang="en-US" sz="1600" i="1" dirty="0" smtClean="0">
                <a:latin typeface="Cambria" pitchFamily="18" charset="0"/>
              </a:rPr>
              <a:t> Started with the distribution of milk thrice in week which was extended for six days from 01 September 2018.</a:t>
            </a:r>
            <a:endParaRPr lang="en-US" sz="1600" i="1" dirty="0">
              <a:latin typeface="Cambria" pitchFamily="18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600" i="1" dirty="0" smtClean="0">
                <a:latin typeface="Cambria" pitchFamily="18" charset="0"/>
              </a:rPr>
              <a:t>Students from class 1 to 8 of schools covered under Mid day Meal </a:t>
            </a:r>
            <a:r>
              <a:rPr lang="en-US" sz="1600" i="1" dirty="0" err="1" smtClean="0">
                <a:latin typeface="Cambria" pitchFamily="18" charset="0"/>
              </a:rPr>
              <a:t>programme</a:t>
            </a:r>
            <a:r>
              <a:rPr lang="en-US" sz="1600" i="1" dirty="0" smtClean="0">
                <a:latin typeface="Cambria" pitchFamily="18" charset="0"/>
              </a:rPr>
              <a:t> are eligible for </a:t>
            </a:r>
            <a:r>
              <a:rPr lang="en-US" sz="1600" i="1" dirty="0" err="1" smtClean="0">
                <a:latin typeface="Cambria" pitchFamily="18" charset="0"/>
              </a:rPr>
              <a:t>Annapoorna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Doodh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Yoajana</a:t>
            </a:r>
            <a:r>
              <a:rPr lang="en-US" sz="1600" i="1" dirty="0" smtClean="0">
                <a:latin typeface="Cambria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600" b="1" i="1" dirty="0" smtClean="0">
                <a:latin typeface="Cambria" pitchFamily="18" charset="0"/>
              </a:rPr>
              <a:t>Quantity of milk per student per day:-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400" i="1" dirty="0" smtClean="0">
                <a:latin typeface="Cambria" pitchFamily="18" charset="0"/>
              </a:rPr>
              <a:t>Class 1 to 5=150 ml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400" i="1" dirty="0" smtClean="0">
                <a:latin typeface="Cambria" pitchFamily="18" charset="0"/>
              </a:rPr>
              <a:t>Class 6 to 8=200 ml </a:t>
            </a:r>
          </a:p>
          <a:p>
            <a:pPr marL="285750" lvl="1" indent="-285750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600" b="1" i="1" dirty="0" smtClean="0">
                <a:latin typeface="Cambria" pitchFamily="18" charset="0"/>
              </a:rPr>
              <a:t>Source for procurement of milk:-</a:t>
            </a: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400" b="1" i="1" dirty="0" smtClean="0">
                <a:latin typeface="Cambria" pitchFamily="18" charset="0"/>
              </a:rPr>
              <a:t>Urban -</a:t>
            </a:r>
            <a:r>
              <a:rPr lang="en-US" sz="1400" i="1" dirty="0" smtClean="0">
                <a:latin typeface="Cambria" pitchFamily="18" charset="0"/>
              </a:rPr>
              <a:t>  Purchase of pasteurized toned milk from SARAS Dairy Booth by SMC/SDMC.</a:t>
            </a: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400" b="1" i="1" dirty="0" smtClean="0">
                <a:latin typeface="Cambria" pitchFamily="18" charset="0"/>
              </a:rPr>
              <a:t>Rural-</a:t>
            </a:r>
            <a:r>
              <a:rPr lang="en-US" sz="1400" i="1" dirty="0" smtClean="0">
                <a:latin typeface="Cambria" pitchFamily="18" charset="0"/>
              </a:rPr>
              <a:t> Purchase from Registered Women Dairy Cooperative Societies (WDCS) in the Panchyat on priority by the SMC/SDMC</a:t>
            </a:r>
          </a:p>
          <a:p>
            <a:pPr marL="285750" lvl="2" indent="-285750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400" b="1" i="1" dirty="0" smtClean="0">
                <a:latin typeface="Cambria" pitchFamily="18" charset="0"/>
              </a:rPr>
              <a:t>Upper limit of Mil purchase rate (Rs. Per student per day):-</a:t>
            </a:r>
          </a:p>
          <a:p>
            <a:pPr marL="742950" lvl="3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400" b="1" i="1" dirty="0" smtClean="0">
                <a:latin typeface="Cambria" pitchFamily="18" charset="0"/>
              </a:rPr>
              <a:t>Urban – Rs. 40/- </a:t>
            </a:r>
            <a:r>
              <a:rPr lang="en-US" sz="1400" b="1" i="1" dirty="0" err="1" smtClean="0">
                <a:latin typeface="Cambria" pitchFamily="18" charset="0"/>
              </a:rPr>
              <a:t>Ltr</a:t>
            </a:r>
            <a:r>
              <a:rPr lang="en-US" sz="1400" b="1" i="1" dirty="0" smtClean="0">
                <a:latin typeface="Cambria" pitchFamily="18" charset="0"/>
              </a:rPr>
              <a:t>.</a:t>
            </a:r>
          </a:p>
          <a:p>
            <a:pPr marL="742950" lvl="3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400" b="1" i="1" dirty="0" smtClean="0">
                <a:latin typeface="Cambria" pitchFamily="18" charset="0"/>
              </a:rPr>
              <a:t>Rural-    Rs. 35/- </a:t>
            </a:r>
            <a:r>
              <a:rPr lang="en-US" sz="1400" b="1" i="1" dirty="0" err="1" smtClean="0">
                <a:latin typeface="Cambria" pitchFamily="18" charset="0"/>
              </a:rPr>
              <a:t>Ltr</a:t>
            </a:r>
            <a:r>
              <a:rPr lang="en-US" sz="1400" b="1" i="1" dirty="0" smtClean="0">
                <a:latin typeface="Cambria" pitchFamily="18" charset="0"/>
              </a:rPr>
              <a:t>.</a:t>
            </a:r>
            <a:endParaRPr lang="en-US" sz="20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 : </a:t>
            </a:r>
            <a:r>
              <a:rPr lang="en-US" dirty="0" err="1" smtClean="0"/>
              <a:t>Annapoorna</a:t>
            </a:r>
            <a:r>
              <a:rPr lang="en-US" dirty="0" smtClean="0"/>
              <a:t> </a:t>
            </a:r>
            <a:r>
              <a:rPr lang="en-US" dirty="0" err="1" smtClean="0"/>
              <a:t>doodh</a:t>
            </a:r>
            <a:r>
              <a:rPr lang="en-US" dirty="0" smtClean="0"/>
              <a:t> </a:t>
            </a:r>
            <a:r>
              <a:rPr lang="en-US" dirty="0" err="1" smtClean="0"/>
              <a:t>yojana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6" y="2258291"/>
            <a:ext cx="11139752" cy="3600508"/>
          </a:xfrm>
        </p:spPr>
        <p:txBody>
          <a:bodyPr>
            <a:normAutofit/>
          </a:bodyPr>
          <a:lstStyle/>
          <a:p>
            <a:pPr marL="361950" indent="-361950" algn="just">
              <a:lnSpc>
                <a:spcPct val="150000"/>
              </a:lnSpc>
              <a:buNone/>
            </a:pP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97A2D9E-8DE2-434C-91EB-62E16B90F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3771721"/>
              </p:ext>
            </p:extLst>
          </p:nvPr>
        </p:nvGraphicFramePr>
        <p:xfrm>
          <a:off x="1079500" y="3208238"/>
          <a:ext cx="9501413" cy="11661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0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1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6987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Budget Provision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Expenditure</a:t>
                      </a:r>
                    </a:p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(till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March 2019)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696.82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713.65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6100" y="2024847"/>
            <a:ext cx="539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en-US" sz="2000" b="1" dirty="0" smtClean="0">
                <a:latin typeface="Cambria" pitchFamily="18" charset="0"/>
              </a:rPr>
              <a:t>Budget provision, Release and Expenditure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96400" y="27178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Crore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6600" y="2070100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(FY. 2018-19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1057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 : 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6" y="2258291"/>
            <a:ext cx="11139752" cy="3600508"/>
          </a:xfrm>
        </p:spPr>
        <p:txBody>
          <a:bodyPr>
            <a:norm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11200" y="1739900"/>
            <a:ext cx="1082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SzPct val="200000"/>
              <a:buFont typeface="Arial" pitchFamily="34" charset="0"/>
              <a:buChar char="•"/>
            </a:pPr>
            <a:endParaRPr lang="en-US" sz="2000" b="1" dirty="0" smtClean="0">
              <a:latin typeface="Cambria" pitchFamily="18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2400" i="1" dirty="0" smtClean="0">
                <a:latin typeface="Cambria" pitchFamily="18" charset="0"/>
              </a:rPr>
              <a:t>Enhancement of honorarium </a:t>
            </a:r>
            <a:r>
              <a:rPr lang="en-US" sz="2400" i="1" smtClean="0">
                <a:latin typeface="Cambria" pitchFamily="18" charset="0"/>
              </a:rPr>
              <a:t>to cook-cum-helpers</a:t>
            </a:r>
            <a:endParaRPr lang="en-US" sz="2400" i="1" dirty="0" smtClean="0">
              <a:latin typeface="Cambria" pitchFamily="18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2400" i="1" dirty="0" smtClean="0">
                <a:latin typeface="Cambria" pitchFamily="18" charset="0"/>
              </a:rPr>
              <a:t>Requirement of the Funds for AMS</a:t>
            </a: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2400" i="1" dirty="0" smtClean="0">
                <a:latin typeface="Cambria" pitchFamily="18" charset="0"/>
              </a:rPr>
              <a:t>Requirement of the funds for milk Testing</a:t>
            </a:r>
            <a:r>
              <a:rPr lang="en-US" sz="2000" i="1" dirty="0" smtClean="0">
                <a:latin typeface="Cambria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2400" i="1" dirty="0" smtClean="0">
                <a:latin typeface="Cambria" pitchFamily="18" charset="0"/>
              </a:rPr>
              <a:t>Requirement of  the funds from state Government for extra Gas Cylinder for </a:t>
            </a:r>
            <a:r>
              <a:rPr lang="en-US" sz="2400" i="1" dirty="0" err="1" smtClean="0">
                <a:latin typeface="Cambria" pitchFamily="18" charset="0"/>
              </a:rPr>
              <a:t>Annapoorna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i="1" dirty="0" err="1" smtClean="0">
                <a:latin typeface="Cambria" pitchFamily="18" charset="0"/>
              </a:rPr>
              <a:t>Doodh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i="1" dirty="0" err="1" smtClean="0">
                <a:latin typeface="Cambria" pitchFamily="18" charset="0"/>
              </a:rPr>
              <a:t>Yojana</a:t>
            </a:r>
            <a:r>
              <a:rPr lang="en-US" sz="2400" i="1" dirty="0" smtClean="0">
                <a:latin typeface="Cambria" pitchFamily="18" charset="0"/>
              </a:rPr>
              <a:t>.</a:t>
            </a:r>
            <a:endParaRPr lang="en-US" sz="2000" i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57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6" y="2258291"/>
            <a:ext cx="11139752" cy="3600508"/>
          </a:xfrm>
        </p:spPr>
        <p:txBody>
          <a:bodyPr>
            <a:norm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436903" y="1752600"/>
            <a:ext cx="90133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Cambria" pitchFamily="18" charset="0"/>
              </a:rPr>
              <a:t>Proposal for </a:t>
            </a:r>
          </a:p>
          <a:p>
            <a:pPr algn="ctr"/>
            <a:r>
              <a:rPr lang="en-US" sz="11500" b="1" dirty="0" smtClean="0">
                <a:latin typeface="Cambria" pitchFamily="18" charset="0"/>
              </a:rPr>
              <a:t>2019-20</a:t>
            </a:r>
            <a:endParaRPr lang="en-US" sz="115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61AC0-B1FB-400D-BD60-D7EA6914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INSTITUTIONS</a:t>
            </a:r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08ED69A-4713-49D7-B936-A7548878D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8832377"/>
              </p:ext>
            </p:extLst>
          </p:nvPr>
        </p:nvGraphicFramePr>
        <p:xfrm>
          <a:off x="571499" y="3168040"/>
          <a:ext cx="11074400" cy="3156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49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545"/>
                <a:gridCol w="1909447"/>
                <a:gridCol w="1909447"/>
                <a:gridCol w="1909447"/>
                <a:gridCol w="1909447"/>
              </a:tblGrid>
              <a:tr h="1067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latin typeface="+mn-lt"/>
                        </a:rPr>
                        <a:t>Classes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(</a:t>
                      </a: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Govt</a:t>
                      </a: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 + LB)</a:t>
                      </a:r>
                    </a:p>
                    <a:p>
                      <a:pPr algn="ctr" rtl="0" fontAlgn="ctr"/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Schools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GA Schools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Special Training Centers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Madarsas</a:t>
                      </a: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/ </a:t>
                      </a: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Maqtab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latin typeface="+mn-lt"/>
                        </a:rPr>
                        <a:t>1-5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latin typeface="Arial"/>
                        </a:rPr>
                        <a:t>30427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32310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1-8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33203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33441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latin typeface="+mn-lt"/>
                        </a:rPr>
                        <a:t> 6-8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latin typeface="+mn-lt"/>
                        </a:rPr>
                        <a:t>TOTAL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64359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66493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722727-4684-4D04-A1C3-DC7281C1A68E}"/>
              </a:ext>
            </a:extLst>
          </p:cNvPr>
          <p:cNvSpPr txBox="1"/>
          <p:nvPr/>
        </p:nvSpPr>
        <p:spPr>
          <a:xfrm>
            <a:off x="1775128" y="2234068"/>
            <a:ext cx="443698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No. of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Institutions Covered : 66493 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(On 30</a:t>
            </a:r>
            <a:r>
              <a:rPr lang="en-US" sz="1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th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September 2018) 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11A601-A27F-4845-8B46-D965E015E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4529" y="2003815"/>
            <a:ext cx="1192530" cy="941388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84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D6265-1B88-48FC-9910-40A2699A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ADMINISTRATIVE STRUCTURE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36C0367-A6A6-40A0-8FFF-F2CAD00CC8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2447485"/>
              </p:ext>
            </p:extLst>
          </p:nvPr>
        </p:nvGraphicFramePr>
        <p:xfrm>
          <a:off x="581025" y="1990588"/>
          <a:ext cx="11029950" cy="451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884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770DA-7D79-4224-9CE9-97B44ECD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EnROLMENT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E26E2B-8D42-44A2-8A67-E1318E7EA3D2}"/>
              </a:ext>
            </a:extLst>
          </p:cNvPr>
          <p:cNvSpPr/>
          <p:nvPr/>
        </p:nvSpPr>
        <p:spPr>
          <a:xfrm>
            <a:off x="2443113" y="2159956"/>
            <a:ext cx="3754483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Enrolment: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62.65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Lakh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(On 30</a:t>
            </a:r>
            <a:r>
              <a:rPr lang="en-US" sz="1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September 2018)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60352B-8A38-45F8-99DA-EE34A13E3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94280" y="2015800"/>
            <a:ext cx="1480549" cy="1171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308ED69A-4713-49D7-B936-A7548878D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8832377"/>
              </p:ext>
            </p:extLst>
          </p:nvPr>
        </p:nvGraphicFramePr>
        <p:xfrm>
          <a:off x="571499" y="3168040"/>
          <a:ext cx="11068958" cy="261072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49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545"/>
                <a:gridCol w="1909447"/>
                <a:gridCol w="1909447"/>
                <a:gridCol w="1909447"/>
                <a:gridCol w="1904005"/>
              </a:tblGrid>
              <a:tr h="1067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latin typeface="+mn-lt"/>
                        </a:rPr>
                        <a:t>Classes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(</a:t>
                      </a: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Govt</a:t>
                      </a: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 + LB)</a:t>
                      </a:r>
                    </a:p>
                    <a:p>
                      <a:pPr algn="ctr" rtl="0" fontAlgn="ctr"/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Schools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GA Schools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Special Training Centers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Madarsas</a:t>
                      </a:r>
                      <a:r>
                        <a:rPr lang="en-US" sz="1800" b="1" u="none" strike="noStrike" dirty="0" smtClean="0">
                          <a:latin typeface="Cambria" pitchFamily="18" charset="0"/>
                        </a:rPr>
                        <a:t>/ </a:t>
                      </a:r>
                      <a:r>
                        <a:rPr lang="en-US" sz="1800" b="1" u="none" strike="noStrike" dirty="0" err="1" smtClean="0">
                          <a:latin typeface="Cambria" pitchFamily="18" charset="0"/>
                        </a:rPr>
                        <a:t>Maqtab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latin typeface="+mn-lt"/>
                        </a:rPr>
                        <a:t>1-5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latin typeface="Arial"/>
                        </a:rPr>
                        <a:t>3971889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26932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104601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4103422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6-8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2145368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15248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2161924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latin typeface="+mn-lt"/>
                        </a:rPr>
                        <a:t>TOTAL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6117257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28240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119849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6265346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770DA-7D79-4224-9CE9-97B44ECD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cap="none" dirty="0" err="1" smtClean="0">
                <a:latin typeface="Cambria" pitchFamily="18" charset="0"/>
              </a:rPr>
              <a:t>MDM</a:t>
            </a:r>
            <a:r>
              <a:rPr lang="en-US" b="1" dirty="0" smtClean="0">
                <a:latin typeface="Cambria" pitchFamily="18" charset="0"/>
              </a:rPr>
              <a:t>- Proposed Beneficiary Students</a:t>
            </a:r>
            <a:r>
              <a:rPr lang="en-US" b="1" cap="none" dirty="0" smtClean="0">
                <a:solidFill>
                  <a:schemeClr val="dk1"/>
                </a:solidFill>
                <a:latin typeface="Cambria" pitchFamily="18" charset="0"/>
              </a:rPr>
              <a:t/>
            </a:r>
            <a:br>
              <a:rPr lang="en-US" b="1" cap="none" dirty="0" smtClean="0">
                <a:solidFill>
                  <a:schemeClr val="dk1"/>
                </a:solidFill>
                <a:latin typeface="Cambria" pitchFamily="18" charset="0"/>
              </a:rPr>
            </a:b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E26E2B-8D42-44A2-8A67-E1318E7EA3D2}"/>
              </a:ext>
            </a:extLst>
          </p:cNvPr>
          <p:cNvSpPr/>
          <p:nvPr/>
        </p:nvSpPr>
        <p:spPr>
          <a:xfrm>
            <a:off x="2559225" y="2159956"/>
            <a:ext cx="424797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SzPct val="115000"/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Beneficiary Students   : 48.86 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Lakh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60352B-8A38-45F8-99DA-EE34A13E3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94280" y="2015800"/>
            <a:ext cx="1480549" cy="1171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6686" y="3185886"/>
          <a:ext cx="10653484" cy="320778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1096542"/>
                <a:gridCol w="3124005"/>
                <a:gridCol w="1892040"/>
                <a:gridCol w="2303625"/>
                <a:gridCol w="2237272"/>
              </a:tblGrid>
              <a:tr h="108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latin typeface="Cambria" pitchFamily="18" charset="0"/>
                        </a:rPr>
                        <a:t>S.N.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Category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Enrollment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No.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Of beneficiaries*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% of  beneficiaries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latin typeface="Cambria" pitchFamily="18" charset="0"/>
                        </a:rPr>
                        <a:t>Primary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4103422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3185316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77.62%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latin typeface="Cambria" pitchFamily="18" charset="0"/>
                        </a:rPr>
                        <a:t>Upper Primary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2161924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1701019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78.68%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7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latin typeface="Cambria" pitchFamily="18" charset="0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6265346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4886335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77.98%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9720">
                <a:tc gridSpan="5">
                  <a:txBody>
                    <a:bodyPr/>
                    <a:lstStyle/>
                    <a:p>
                      <a:pPr algn="just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* A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10% increase in performance up to March, 18 has been taken.  The No. of students is likely to be increased in the 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F.Y.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2019-20.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none" strike="noStrike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770DA-7D79-4224-9CE9-97B44ECD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>
              <a:defRPr/>
            </a:pPr>
            <a:r>
              <a:rPr lang="en-US" b="1" cap="none" dirty="0" err="1" smtClean="0">
                <a:latin typeface="Cambria" pitchFamily="18" charset="0"/>
              </a:rPr>
              <a:t>MDM</a:t>
            </a:r>
            <a:r>
              <a:rPr lang="en-US" b="1" dirty="0" smtClean="0">
                <a:latin typeface="Cambria" pitchFamily="18" charset="0"/>
              </a:rPr>
              <a:t>- Proposed Working Days in </a:t>
            </a:r>
            <a:br>
              <a:rPr lang="en-US" b="1" dirty="0" smtClean="0">
                <a:latin typeface="Cambria" pitchFamily="18" charset="0"/>
              </a:rPr>
            </a:br>
            <a:r>
              <a:rPr lang="en-US" b="1" dirty="0" err="1" smtClean="0">
                <a:latin typeface="Cambria" pitchFamily="18" charset="0"/>
              </a:rPr>
              <a:t>F.Y.</a:t>
            </a:r>
            <a:r>
              <a:rPr lang="en-US" b="1" dirty="0" smtClean="0">
                <a:latin typeface="Cambria" pitchFamily="18" charset="0"/>
              </a:rPr>
              <a:t> 2019-20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98286" y="1897741"/>
          <a:ext cx="10711543" cy="369566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449007"/>
                <a:gridCol w="1172861"/>
                <a:gridCol w="781907"/>
                <a:gridCol w="775114"/>
                <a:gridCol w="788702"/>
                <a:gridCol w="1172861"/>
                <a:gridCol w="781907"/>
                <a:gridCol w="879647"/>
                <a:gridCol w="1075124"/>
                <a:gridCol w="977384"/>
                <a:gridCol w="1075124"/>
                <a:gridCol w="781905"/>
              </a:tblGrid>
              <a:tr h="30982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S. No.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Month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Total No. of 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Days 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 the month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Holidays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Academic Calendar (No. of Days)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Anticipated No. of Working Days (3-8)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Anticipated No. of working days for NCLP schools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Remarks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Vacation Days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Holidays 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Except 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Vacation period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Total Holidays          (4+7)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Sundays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Other School Holidays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April,19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May,19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22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23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08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08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27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June,19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18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July,19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27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27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August,19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3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7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07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27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September,19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October,19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12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18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13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13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27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November,19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December,19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07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12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January,20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11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27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February,20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latin typeface="Arial"/>
                        </a:rPr>
                        <a:t>March,20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00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5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09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22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22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latin typeface="Arial"/>
                        </a:rPr>
                        <a:t>26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13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Total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latin typeface="Arial"/>
                        </a:rPr>
                        <a:t>366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latin typeface="Arial"/>
                        </a:rPr>
                        <a:t>46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latin typeface="Arial"/>
                        </a:rPr>
                        <a:t>14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latin typeface="Arial"/>
                        </a:rPr>
                        <a:t>241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latin typeface="Arial"/>
                        </a:rPr>
                        <a:t>241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latin typeface="Arial"/>
                        </a:rPr>
                        <a:t>313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0229" y="5675087"/>
            <a:ext cx="1076960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/>
            <a:r>
              <a:rPr lang="en-US" sz="1200" dirty="0" smtClean="0">
                <a:solidFill>
                  <a:srgbClr val="FF0000"/>
                </a:solidFill>
                <a:latin typeface="Cambria" pitchFamily="18" charset="0"/>
              </a:rPr>
              <a:t>*   </a:t>
            </a:r>
            <a:r>
              <a:rPr lang="en-US" sz="1200" dirty="0" smtClean="0">
                <a:solidFill>
                  <a:schemeClr val="tx1"/>
                </a:solidFill>
                <a:latin typeface="Cambria" pitchFamily="18" charset="0"/>
              </a:rPr>
              <a:t>This information is based on the Academic Calendar prepared by the Education Department</a:t>
            </a:r>
            <a:r>
              <a:rPr lang="en-US" sz="1200" dirty="0" smtClean="0">
                <a:latin typeface="Cambria" pitchFamily="18" charset="0"/>
              </a:rPr>
              <a:t/>
            </a:r>
            <a:br>
              <a:rPr lang="en-US" sz="1200" dirty="0" smtClean="0">
                <a:latin typeface="Cambria" pitchFamily="18" charset="0"/>
              </a:rPr>
            </a:br>
            <a:r>
              <a:rPr lang="en-US" sz="1200" dirty="0" smtClean="0">
                <a:latin typeface="Cambria" pitchFamily="18" charset="0"/>
              </a:rPr>
              <a:t>Less : </a:t>
            </a:r>
            <a:r>
              <a:rPr lang="en-US" sz="1200" dirty="0" err="1" smtClean="0">
                <a:latin typeface="Cambria" pitchFamily="18" charset="0"/>
              </a:rPr>
              <a:t>Distt</a:t>
            </a:r>
            <a:r>
              <a:rPr lang="en-US" sz="1200" dirty="0" smtClean="0">
                <a:latin typeface="Cambria" pitchFamily="18" charset="0"/>
              </a:rPr>
              <a:t>. Collector 2 Leave +H.M. Power 02+Teacher Conference 04 = Total 8 Days (-) 08</a:t>
            </a:r>
          </a:p>
          <a:p>
            <a:pPr marL="171450" indent="-171450"/>
            <a:r>
              <a:rPr lang="en-US" sz="1200" dirty="0" smtClean="0">
                <a:latin typeface="Cambria" pitchFamily="18" charset="0"/>
              </a:rPr>
              <a:t>	Anticipated No. of average Working Days between April, 2019 &amp; March 2020= 233</a:t>
            </a:r>
          </a:p>
          <a:p>
            <a:pPr marL="171450" indent="-171450"/>
            <a:r>
              <a:rPr lang="en-US" sz="1200" dirty="0" smtClean="0">
                <a:latin typeface="Cambria" pitchFamily="18" charset="0"/>
              </a:rPr>
              <a:t>	II. Anticipated No. of average Working Days per NCLP School between April, 2019 &amp; March, 2020 = 313</a:t>
            </a:r>
            <a:endParaRPr lang="en-US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770DA-7D79-4224-9CE9-97B44ECD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defRPr/>
            </a:pPr>
            <a:r>
              <a:rPr lang="en-US" b="1" cap="none" dirty="0" err="1" smtClean="0">
                <a:latin typeface="Cambria" pitchFamily="18" charset="0"/>
              </a:rPr>
              <a:t>MDM</a:t>
            </a:r>
            <a:r>
              <a:rPr lang="en-US" b="1" dirty="0" smtClean="0">
                <a:latin typeface="Cambria" pitchFamily="18" charset="0"/>
              </a:rPr>
              <a:t>- Cook Cum Helpers</a:t>
            </a:r>
            <a:r>
              <a:rPr lang="en-US" b="1" cap="none" dirty="0" smtClean="0">
                <a:solidFill>
                  <a:schemeClr val="dk1"/>
                </a:solidFill>
                <a:latin typeface="Cambria" pitchFamily="18" charset="0"/>
              </a:rPr>
              <a:t/>
            </a:r>
            <a:br>
              <a:rPr lang="en-US" b="1" cap="none" dirty="0" smtClean="0">
                <a:solidFill>
                  <a:schemeClr val="dk1"/>
                </a:solidFill>
                <a:latin typeface="Cambria" pitchFamily="18" charset="0"/>
              </a:rPr>
            </a:b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2169886"/>
          <a:ext cx="10000343" cy="394062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4811486"/>
                <a:gridCol w="5188857"/>
              </a:tblGrid>
              <a:tr h="9985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Category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No.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Of Cook Cum Helper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806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Cambria" pitchFamily="18" charset="0"/>
                        </a:rPr>
                        <a:t>Primary</a:t>
                      </a:r>
                      <a:endParaRPr lang="en-US" sz="1800" dirty="0">
                        <a:effectLst/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67499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06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Cambria" pitchFamily="18" charset="0"/>
                        </a:rPr>
                        <a:t>Upper Primary</a:t>
                      </a:r>
                      <a:endParaRPr lang="en-US" sz="1800" dirty="0">
                        <a:effectLst/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42423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069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ambria" pitchFamily="18" charset="0"/>
                        </a:rPr>
                        <a:t>Total</a:t>
                      </a:r>
                      <a:endParaRPr lang="en-US" sz="1800" b="1" dirty="0">
                        <a:effectLst/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109922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770DA-7D79-4224-9CE9-97B44ECD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>
              <a:defRPr/>
            </a:pPr>
            <a:r>
              <a:rPr lang="en-US" b="1" cap="none" dirty="0" smtClean="0">
                <a:latin typeface="Cambria" pitchFamily="18" charset="0"/>
              </a:rPr>
              <a:t>Requirement </a:t>
            </a:r>
            <a:r>
              <a:rPr lang="en-US" b="1" dirty="0" smtClean="0">
                <a:latin typeface="Cambria" pitchFamily="18" charset="0"/>
              </a:rPr>
              <a:t>of Food Grain for </a:t>
            </a:r>
            <a:r>
              <a:rPr lang="en-US" b="1" cap="none" dirty="0" smtClean="0">
                <a:latin typeface="Cambria" pitchFamily="18" charset="0"/>
              </a:rPr>
              <a:t>2019-20</a:t>
            </a:r>
            <a:br>
              <a:rPr lang="en-US" b="1" cap="none" dirty="0" smtClean="0">
                <a:latin typeface="Cambria" pitchFamily="18" charset="0"/>
              </a:rPr>
            </a:br>
            <a:r>
              <a:rPr lang="en-US" b="1" cap="none" dirty="0" smtClean="0">
                <a:latin typeface="Cambria" pitchFamily="18" charset="0"/>
              </a:rPr>
              <a:t>(Including Drought)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8228" y="2032000"/>
          <a:ext cx="9419774" cy="425268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1302754"/>
                <a:gridCol w="2397068"/>
                <a:gridCol w="1875967"/>
                <a:gridCol w="1875967"/>
                <a:gridCol w="1968018"/>
              </a:tblGrid>
              <a:tr h="1375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latin typeface="Cambria" pitchFamily="18" charset="0"/>
                        </a:rPr>
                        <a:t>S.N.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Category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Rice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(in MTs)</a:t>
                      </a: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Wheat</a:t>
                      </a:r>
                    </a:p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(in MTs)</a:t>
                      </a: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Total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(in MTs)</a:t>
                      </a: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40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latin typeface="Cambria" pitchFamily="18" charset="0"/>
                        </a:rPr>
                        <a:t>Primary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22805.74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53213.29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76019.03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4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latin typeface="Cambria" pitchFamily="18" charset="0"/>
                        </a:rPr>
                        <a:t>Upper Primary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18678.29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43582.70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62260.99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263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41484.03</a:t>
                      </a:r>
                      <a:endParaRPr lang="en-US" sz="2000" b="1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96795.99</a:t>
                      </a:r>
                      <a:endParaRPr lang="en-US" sz="2000" b="1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138340.02</a:t>
                      </a:r>
                      <a:endParaRPr lang="en-US" sz="2000" b="1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770DA-7D79-4224-9CE9-97B44ECD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defRPr/>
            </a:pPr>
            <a:r>
              <a:rPr lang="en-US" b="1" dirty="0" smtClean="0">
                <a:latin typeface="Cambria" pitchFamily="18" charset="0"/>
              </a:rPr>
              <a:t>Budget Requirements </a:t>
            </a:r>
            <a:br>
              <a:rPr lang="en-US" b="1" dirty="0" smtClean="0">
                <a:latin typeface="Cambria" pitchFamily="18" charset="0"/>
              </a:rPr>
            </a:br>
            <a:r>
              <a:rPr lang="en-US" b="1" dirty="0" smtClean="0">
                <a:latin typeface="Cambria" pitchFamily="18" charset="0"/>
              </a:rPr>
              <a:t>for 2019-20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5087" y="1770744"/>
          <a:ext cx="11016341" cy="494231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14399"/>
                <a:gridCol w="3512457"/>
                <a:gridCol w="2286226"/>
                <a:gridCol w="2237695"/>
                <a:gridCol w="2065564"/>
              </a:tblGrid>
              <a:tr h="8508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S. 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Item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Central Share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(Rs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in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Crore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State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Share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(Rs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in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Crore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(Rs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in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Crore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7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1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Cost of Food grain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31.80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31.80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7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2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Transportation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20.74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20.74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84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3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Additional Transportation</a:t>
                      </a:r>
                      <a:r>
                        <a:rPr lang="en-US" sz="1600" baseline="0" dirty="0" smtClean="0">
                          <a:latin typeface="Cambria" pitchFamily="18" charset="0"/>
                        </a:rPr>
                        <a:t> Cost</a:t>
                      </a:r>
                      <a:r>
                        <a:rPr lang="en-US" sz="1600" dirty="0" smtClean="0">
                          <a:latin typeface="Cambria" pitchFamily="18" charset="0"/>
                        </a:rPr>
                        <a:t> for </a:t>
                      </a:r>
                      <a:r>
                        <a:rPr lang="en-US" sz="1600" dirty="0" err="1" smtClean="0">
                          <a:latin typeface="Cambria" pitchFamily="18" charset="0"/>
                        </a:rPr>
                        <a:t>Dal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2.90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2.90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7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4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MME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11.23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11.23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5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Cook Cum Helper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67.34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80.81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148.15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7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mbria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Cooking Cost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360.54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240.36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600.90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19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Replacement</a:t>
                      </a:r>
                      <a:r>
                        <a:rPr lang="en-US" sz="1600" baseline="0" dirty="0" smtClean="0">
                          <a:latin typeface="Cambria" pitchFamily="18" charset="0"/>
                        </a:rPr>
                        <a:t> of </a:t>
                      </a:r>
                      <a:r>
                        <a:rPr lang="en-US" sz="1600" dirty="0" smtClean="0">
                          <a:latin typeface="Cambria" pitchFamily="18" charset="0"/>
                        </a:rPr>
                        <a:t>Kitchen Devices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7.55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5.04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12.59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1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Kitchen Garden/ IT  Innovation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35.25</a:t>
                      </a:r>
                      <a:endParaRPr lang="en-US" sz="2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35.25</a:t>
                      </a:r>
                      <a:endParaRPr lang="en-US" sz="2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1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Milk Providing Cost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645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645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15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" pitchFamily="18" charset="0"/>
                        </a:rPr>
                        <a:t>Total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537.35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971.21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1508.56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 Scheme </a:t>
            </a:r>
            <a:endParaRPr lang="en-US" dirty="0"/>
          </a:p>
        </p:txBody>
      </p:sp>
      <p:pic>
        <p:nvPicPr>
          <p:cNvPr id="5" name="Content Placeholder 4" descr="MD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114" y="1785929"/>
            <a:ext cx="5500915" cy="4854356"/>
          </a:xfrm>
          <a:prstGeom prst="rect">
            <a:avLst/>
          </a:prstGeom>
        </p:spPr>
      </p:pic>
      <p:pic>
        <p:nvPicPr>
          <p:cNvPr id="2050" name="Picture 2" descr="C:\Users\MDM\Desktop\complete plan AWP&amp;b 2019-20\IMG-20181204-WA0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1424" y="1799047"/>
            <a:ext cx="4640008" cy="4775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Mdm</a:t>
            </a:r>
            <a:r>
              <a:rPr lang="en-US" dirty="0" smtClean="0"/>
              <a:t> - Fruits Distribution </a:t>
            </a:r>
            <a:endParaRPr lang="en-US" dirty="0"/>
          </a:p>
        </p:txBody>
      </p:sp>
      <p:pic>
        <p:nvPicPr>
          <p:cNvPr id="4" name="Content Placeholder 3" descr="IMG-20181204-WA00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57" y="1828800"/>
            <a:ext cx="5776686" cy="4654934"/>
          </a:xfrm>
        </p:spPr>
      </p:pic>
      <p:pic>
        <p:nvPicPr>
          <p:cNvPr id="1026" name="Picture 2" descr="C:\Users\MDM\Downloads\IMG-20181204-WA0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086" y="1770743"/>
            <a:ext cx="4920343" cy="467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distribution(</a:t>
            </a:r>
            <a:r>
              <a:rPr lang="en-US" dirty="0" err="1" smtClean="0"/>
              <a:t>annapoorna</a:t>
            </a:r>
            <a:r>
              <a:rPr lang="en-US" dirty="0" smtClean="0"/>
              <a:t> </a:t>
            </a:r>
            <a:r>
              <a:rPr lang="en-US" dirty="0" err="1" smtClean="0"/>
              <a:t>Doodh</a:t>
            </a:r>
            <a:r>
              <a:rPr lang="en-US" dirty="0" smtClean="0"/>
              <a:t> </a:t>
            </a:r>
            <a:r>
              <a:rPr lang="en-US" dirty="0" err="1" smtClean="0"/>
              <a:t>yojana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IMG-20181204-WA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048" y="1799772"/>
            <a:ext cx="5459780" cy="4252685"/>
          </a:xfrm>
        </p:spPr>
      </p:pic>
      <p:pic>
        <p:nvPicPr>
          <p:cNvPr id="5" name="Picture 4" descr="IMG-20181204-WA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2" y="1814286"/>
            <a:ext cx="5326743" cy="423817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 – Health checkup </a:t>
            </a:r>
            <a:endParaRPr lang="en-US" dirty="0"/>
          </a:p>
        </p:txBody>
      </p:sp>
      <p:pic>
        <p:nvPicPr>
          <p:cNvPr id="5" name="Content Placeholder 3" descr="f08f9078-153d-479f-99db-29885eec42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697" y="1843547"/>
            <a:ext cx="3333135" cy="263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3" descr="4b2083cf-c51b-48d9-ae7a-eed234ff14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703" y="4468761"/>
            <a:ext cx="3377381" cy="2212258"/>
          </a:xfrm>
          <a:prstGeom prst="rect">
            <a:avLst/>
          </a:prstGeom>
        </p:spPr>
      </p:pic>
      <p:pic>
        <p:nvPicPr>
          <p:cNvPr id="7" name="Content Placeholder 3" descr="ca231960-9a6d-420d-8b29-9c3c1ca7a8f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5327" y="1740308"/>
            <a:ext cx="4114801" cy="511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 descr="5aa7a5b5-4eda-47f3-b872-6f3a52a254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4853" y="1736967"/>
            <a:ext cx="3790336" cy="512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2CFDE-17CD-4586-BB1C-580CD491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22" y="687475"/>
            <a:ext cx="10653003" cy="1083329"/>
          </a:xfrm>
        </p:spPr>
        <p:txBody>
          <a:bodyPr/>
          <a:lstStyle/>
          <a:p>
            <a:r>
              <a:rPr lang="en-US" b="1" dirty="0" smtClean="0"/>
              <a:t>MDM : BEST  PRACTICES</a:t>
            </a:r>
            <a:endParaRPr lang="en-IN" b="1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95300" y="1943100"/>
            <a:ext cx="112522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i="1" dirty="0" smtClean="0">
                <a:latin typeface="Cambria" pitchFamily="18" charset="0"/>
              </a:rPr>
              <a:t>Milk is provided to school children up to class I </a:t>
            </a:r>
            <a:r>
              <a:rPr lang="en-US" b="1" i="1" dirty="0" err="1" smtClean="0">
                <a:latin typeface="Cambria" pitchFamily="18" charset="0"/>
              </a:rPr>
              <a:t>st</a:t>
            </a:r>
            <a:r>
              <a:rPr lang="en-US" b="1" i="1" dirty="0" smtClean="0">
                <a:latin typeface="Cambria" pitchFamily="18" charset="0"/>
              </a:rPr>
              <a:t>  to VIII </a:t>
            </a:r>
            <a:r>
              <a:rPr lang="en-US" b="1" i="1" dirty="0" err="1" smtClean="0">
                <a:latin typeface="Cambria" pitchFamily="18" charset="0"/>
              </a:rPr>
              <a:t>th</a:t>
            </a:r>
            <a:r>
              <a:rPr lang="en-US" b="1" i="1" dirty="0" smtClean="0">
                <a:latin typeface="Cambria" pitchFamily="18" charset="0"/>
              </a:rPr>
              <a:t> on daily basis i.e. six days a weak</a:t>
            </a:r>
          </a:p>
          <a:p>
            <a:pPr marL="4572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i="1" dirty="0" smtClean="0">
                <a:latin typeface="Cambria" pitchFamily="18" charset="0"/>
              </a:rPr>
              <a:t>All the 33 districts </a:t>
            </a:r>
            <a:r>
              <a:rPr lang="en-US" i="1" dirty="0" smtClean="0">
                <a:latin typeface="Cambria" pitchFamily="18" charset="0"/>
              </a:rPr>
              <a:t>are following e-transfer mechanism.</a:t>
            </a:r>
          </a:p>
          <a:p>
            <a:pPr marL="4572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i="1" dirty="0" smtClean="0">
                <a:latin typeface="Cambria" pitchFamily="18" charset="0"/>
              </a:rPr>
              <a:t>100% LPG Gas</a:t>
            </a:r>
            <a:r>
              <a:rPr lang="en-US" i="1" dirty="0" smtClean="0">
                <a:latin typeface="Cambria" pitchFamily="18" charset="0"/>
              </a:rPr>
              <a:t> connections have been provided under MDMS in the State.</a:t>
            </a:r>
          </a:p>
          <a:p>
            <a:pPr marL="4572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i="1" dirty="0" smtClean="0">
                <a:latin typeface="Cambria" pitchFamily="18" charset="0"/>
              </a:rPr>
              <a:t>40% schools</a:t>
            </a:r>
            <a:r>
              <a:rPr lang="en-US" i="1" dirty="0" smtClean="0">
                <a:latin typeface="Cambria" pitchFamily="18" charset="0"/>
              </a:rPr>
              <a:t> have installed Multi tap Water Facility.</a:t>
            </a:r>
            <a:endParaRPr lang="en-US" i="1" dirty="0">
              <a:latin typeface="Cambria" pitchFamily="18" charset="0"/>
            </a:endParaRPr>
          </a:p>
          <a:p>
            <a:pPr marL="4572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i="1" dirty="0" smtClean="0">
                <a:latin typeface="Cambria" pitchFamily="18" charset="0"/>
              </a:rPr>
              <a:t>Capacity Building of </a:t>
            </a:r>
            <a:r>
              <a:rPr lang="en-US" b="1" i="1" dirty="0" smtClean="0">
                <a:latin typeface="Cambria" pitchFamily="18" charset="0"/>
              </a:rPr>
              <a:t>Cook-cum-Helpers</a:t>
            </a:r>
            <a:r>
              <a:rPr lang="en-US" i="1" dirty="0" smtClean="0">
                <a:latin typeface="Cambria" pitchFamily="18" charset="0"/>
              </a:rPr>
              <a:t>.</a:t>
            </a:r>
            <a:endParaRPr lang="en-US" i="1" dirty="0">
              <a:latin typeface="Cambria" pitchFamily="18" charset="0"/>
            </a:endParaRPr>
          </a:p>
          <a:p>
            <a:pPr marL="4572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i="1" dirty="0" smtClean="0">
                <a:latin typeface="Cambria" pitchFamily="18" charset="0"/>
              </a:rPr>
              <a:t>Almost 1.09 </a:t>
            </a:r>
            <a:r>
              <a:rPr lang="en-US" b="1" i="1" dirty="0" err="1" smtClean="0">
                <a:latin typeface="Cambria" pitchFamily="18" charset="0"/>
              </a:rPr>
              <a:t>lakh</a:t>
            </a:r>
            <a:r>
              <a:rPr lang="en-US" b="1" i="1" dirty="0" smtClean="0">
                <a:latin typeface="Cambria" pitchFamily="18" charset="0"/>
              </a:rPr>
              <a:t> Cook-cum-Helpers </a:t>
            </a:r>
            <a:r>
              <a:rPr lang="en-US" i="1" dirty="0" smtClean="0">
                <a:latin typeface="Cambria" pitchFamily="18" charset="0"/>
              </a:rPr>
              <a:t>have been trained  about hygiene,  cleanliness, cooking techniques &amp; storage of food grains. Also </a:t>
            </a:r>
            <a:r>
              <a:rPr lang="en-US" b="1" i="1" dirty="0" smtClean="0">
                <a:latin typeface="Cambria" pitchFamily="18" charset="0"/>
              </a:rPr>
              <a:t>health check-up  </a:t>
            </a:r>
            <a:r>
              <a:rPr lang="en-US" i="1" dirty="0" smtClean="0">
                <a:latin typeface="Cambria" pitchFamily="18" charset="0"/>
              </a:rPr>
              <a:t>of CCHs was done during this training.</a:t>
            </a:r>
          </a:p>
          <a:p>
            <a:pPr marL="4572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i="1" dirty="0" smtClean="0">
                <a:latin typeface="Cambria" pitchFamily="18" charset="0"/>
              </a:rPr>
              <a:t>Laboratory Testing of MDM Samples through </a:t>
            </a:r>
            <a:r>
              <a:rPr lang="en-US" b="1" i="1" dirty="0" smtClean="0">
                <a:latin typeface="Cambria" pitchFamily="18" charset="0"/>
              </a:rPr>
              <a:t>NABL Accredited Laboratories</a:t>
            </a:r>
            <a:r>
              <a:rPr lang="en-US" i="1" dirty="0" smtClean="0">
                <a:latin typeface="Cambria" pitchFamily="18" charset="0"/>
              </a:rPr>
              <a:t>.</a:t>
            </a:r>
          </a:p>
          <a:p>
            <a:pPr marL="4572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i="1" dirty="0" smtClean="0">
                <a:latin typeface="Cambria" pitchFamily="18" charset="0"/>
              </a:rPr>
              <a:t>SMS based Automated Monitoring System was rolled out in the state </a:t>
            </a:r>
            <a:r>
              <a:rPr lang="en-US" b="1" i="1" dirty="0" smtClean="0">
                <a:latin typeface="Cambria" pitchFamily="18" charset="0"/>
              </a:rPr>
              <a:t>from Aug. 2016</a:t>
            </a:r>
            <a:r>
              <a:rPr lang="en-US" b="1" dirty="0" smtClean="0"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04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7586d71-0d86-4d2f-97c8-5efb3bcc3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" y="0"/>
            <a:ext cx="10668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xmlns="" id="{2E51E0ED-7F75-4173-985D-35389DE6F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179" y="1220690"/>
            <a:ext cx="10908091" cy="51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38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7A948-3386-4ED8-879D-2C1D6B99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2" y="600556"/>
            <a:ext cx="11029616" cy="1013800"/>
          </a:xfrm>
        </p:spPr>
        <p:txBody>
          <a:bodyPr/>
          <a:lstStyle/>
          <a:p>
            <a:r>
              <a:rPr lang="en-US" b="1" dirty="0"/>
              <a:t>MID DAY MEAL-MENU</a:t>
            </a:r>
            <a:endParaRPr lang="en-IN" dirty="0"/>
          </a:p>
        </p:txBody>
      </p:sp>
      <p:graphicFrame>
        <p:nvGraphicFramePr>
          <p:cNvPr id="4" name="Group 43">
            <a:extLst>
              <a:ext uri="{FF2B5EF4-FFF2-40B4-BE49-F238E27FC236}">
                <a16:creationId xmlns:a16="http://schemas.microsoft.com/office/drawing/2014/main" xmlns="" id="{4A3CD09F-C91E-45AA-A17B-CBF853E02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7735072"/>
              </p:ext>
            </p:extLst>
          </p:nvPr>
        </p:nvGraphicFramePr>
        <p:xfrm>
          <a:off x="479593" y="1929711"/>
          <a:ext cx="11156921" cy="4826691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1549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88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6299">
                <a:tc>
                  <a:txBody>
                    <a:bodyPr/>
                    <a:lstStyle/>
                    <a:p>
                      <a:pPr marL="0" marR="0" lvl="0" indent="-587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S. N.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DAY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MENU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29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Monday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Chapati</a:t>
                      </a: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Vegetable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29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Tuesday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</a:t>
                      </a: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Vegetable-Rice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29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Wednesday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Chapati</a:t>
                      </a: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en-US" sz="2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29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Thursday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Khichdi</a:t>
                      </a: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</a:t>
                      </a: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Rice, Vegetable etc)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29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Friday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Chapati</a:t>
                      </a: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2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29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Saturday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Chapati</a:t>
                      </a: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Vegetable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299">
                <a:tc gridSpan="3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Seasonal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fruit once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week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299">
                <a:tc gridSpan="3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Additional item :-  Hot Milk Provided daily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09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D7297-35D0-46C6-9AC9-ADC70B8D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defRPr/>
            </a:pPr>
            <a:r>
              <a:rPr lang="en-US" b="1" dirty="0"/>
              <a:t>FOOD GRAIN, NUTRITIVE VALUE </a:t>
            </a:r>
            <a:r>
              <a:rPr lang="en-US" b="1" cap="none" dirty="0"/>
              <a:t>&amp; COOKING COST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DC77318-CA8B-438A-B80C-B929B8E3D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4924336"/>
              </p:ext>
            </p:extLst>
          </p:nvPr>
        </p:nvGraphicFramePr>
        <p:xfrm>
          <a:off x="477078" y="2236304"/>
          <a:ext cx="11133730" cy="29057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46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1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9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24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CLASSES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FOOD GRAIN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(Per student per day)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NUTRITIONAL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COOKING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(Per student per day)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(Rs.)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CALORIE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PROTEIN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bg1"/>
                        </a:solidFill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39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to 5     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 </a:t>
                      </a:r>
                      <a:r>
                        <a:rPr lang="en-US" sz="1800" b="1" dirty="0"/>
                        <a:t>GM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(Wheat/Rice)       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450 Cal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12 GM</a:t>
                      </a:r>
                      <a:endParaRPr lang="en-US" sz="1800" b="1" dirty="0"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4.35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360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 to 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150 </a:t>
                      </a:r>
                      <a:r>
                        <a:rPr lang="en-US" sz="1800" b="1" dirty="0"/>
                        <a:t>GM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(Wheat/Rice)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700 Cal</a:t>
                      </a:r>
                      <a:endParaRPr lang="en-US" sz="1600" b="1" i="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 GM</a:t>
                      </a:r>
                      <a:endParaRPr lang="en-US" sz="1800" b="1" dirty="0">
                        <a:latin typeface="Cambria" pitchFamily="18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6.51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76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CC3CC-4A48-4204-928D-CFD117A7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MONITORING MECHANISM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526EF95-BE16-4E0D-928F-3E2523E39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7666175"/>
              </p:ext>
            </p:extLst>
          </p:nvPr>
        </p:nvGraphicFramePr>
        <p:xfrm>
          <a:off x="477078" y="2139983"/>
          <a:ext cx="11300792" cy="421112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19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1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State Steering &amp; Monitoring Committee (SSMC)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30000"/>
                        <a:defRPr/>
                      </a:pPr>
                      <a:r>
                        <a:rPr lang="en-US" sz="1400" dirty="0"/>
                        <a:t>(Chief Secretary + 13 Pr. Secretaries/ Secretaries  &amp; </a:t>
                      </a:r>
                      <a:r>
                        <a:rPr lang="en-US" sz="1400" dirty="0" err="1"/>
                        <a:t>HoD’s</a:t>
                      </a:r>
                      <a:r>
                        <a:rPr lang="en-US" sz="1400" dirty="0"/>
                        <a:t>  +MPs &amp; MLAs + Nominated Members )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3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District Steering &amp; Monitoring Committees (DSMC)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30000"/>
                        <a:defRPr/>
                      </a:pPr>
                      <a:r>
                        <a:rPr lang="en-US" sz="1600" b="0" dirty="0"/>
                        <a:t>(District Collector + MP+ MLAs + Nominated Members) </a:t>
                      </a:r>
                      <a:endParaRPr lang="en-US" sz="1600" b="0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Block </a:t>
                      </a:r>
                      <a:r>
                        <a:rPr lang="en-US" sz="1800" dirty="0"/>
                        <a:t>Steering &amp; Monitoring Committees  </a:t>
                      </a:r>
                      <a:r>
                        <a:rPr lang="en-US" sz="1600" dirty="0"/>
                        <a:t>(SDO + Nominated Members) (BSMC)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DLOs’ Regular Inspections as per Norms  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Sudden Inspections - Twice a Year  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pres?slideindex=1&amp;slidetitle="/>
                        </a:rPr>
                        <a:t>Mid-Day-Meal-MIS-System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hlinkClick r:id="rId2" action="ppaction://hlinkpres?slideindex=1&amp;slidetitle=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/>
                        <a:t>MIS)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SMS based Automated Reporting &amp; Monitoring System (ARMS)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30000"/>
                        <a:buFont typeface="Calibri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GOI-Joint Review Mission</a:t>
                      </a:r>
                      <a:r>
                        <a:rPr lang="en-US" sz="1800" baseline="0" dirty="0"/>
                        <a:t> (JRM)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 marT="45700" marB="457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36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53996-7B71-46CD-8BD3-44420B68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CENTRAL-STATE  SHARING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97A2D9E-8DE2-434C-91EB-62E16B90F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3771721"/>
              </p:ext>
            </p:extLst>
          </p:nvPr>
        </p:nvGraphicFramePr>
        <p:xfrm>
          <a:off x="424071" y="2116041"/>
          <a:ext cx="11353799" cy="32673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7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96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57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3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S. No.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Item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Central Share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State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Share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6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Cost of Food grain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6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Transportation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6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MME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6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Utensils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60%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40%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6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Cook Cum helper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60%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40%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6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Cooking 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98286" y="5579906"/>
            <a:ext cx="10580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*State of Rajasthan share in 1320/- honorarium to cook cum helper is 720/-.Rest amount of Rs 600/- is shared by the Central Government.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9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6688" y="2579915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mbria" pitchFamily="18" charset="0"/>
              </a:rPr>
              <a:t>PERFORMANCE DURING </a:t>
            </a:r>
            <a:r>
              <a:rPr lang="en-US" sz="6000" b="1" dirty="0" smtClean="0">
                <a:latin typeface="Cambria" pitchFamily="18" charset="0"/>
              </a:rPr>
              <a:t/>
            </a:r>
            <a:br>
              <a:rPr lang="en-US" sz="6000" b="1" dirty="0" smtClean="0">
                <a:latin typeface="Cambria" pitchFamily="18" charset="0"/>
              </a:rPr>
            </a:br>
            <a:r>
              <a:rPr lang="en-US" sz="6000" b="1" dirty="0" smtClean="0">
                <a:latin typeface="Cambria" pitchFamily="18" charset="0"/>
              </a:rPr>
              <a:t>2018-19</a:t>
            </a:r>
          </a:p>
          <a:p>
            <a:pPr algn="ctr"/>
            <a:r>
              <a:rPr lang="en-US" b="1" dirty="0" smtClean="0">
                <a:latin typeface="Cambria" pitchFamily="18" charset="0"/>
              </a:rPr>
              <a:t>(up to March 2019)</a:t>
            </a:r>
            <a:endParaRPr lang="en-US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9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2188</Words>
  <Application>Microsoft Office PowerPoint</Application>
  <PresentationFormat>Custom</PresentationFormat>
  <Paragraphs>922</Paragraphs>
  <Slides>41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Dividend</vt:lpstr>
      <vt:lpstr>PAB 2019-20 Mid Day Meal SCHEME,  Government of Rajasthan</vt:lpstr>
      <vt:lpstr>OBJECTIVES</vt:lpstr>
      <vt:lpstr>ADMINISTRATIVE STRUCTURE</vt:lpstr>
      <vt:lpstr>MDM : BEST  PRACTICES</vt:lpstr>
      <vt:lpstr>MID DAY MEAL-MENU</vt:lpstr>
      <vt:lpstr>FOOD GRAIN, NUTRITIVE VALUE &amp; COOKING COST</vt:lpstr>
      <vt:lpstr>MONITORING MECHANISM</vt:lpstr>
      <vt:lpstr>CENTRAL-STATE  SHARING</vt:lpstr>
      <vt:lpstr>Slide 9</vt:lpstr>
      <vt:lpstr>INSTITUTIONS</vt:lpstr>
      <vt:lpstr>EnROLMENT</vt:lpstr>
      <vt:lpstr>MDM- Beneficiary Students</vt:lpstr>
      <vt:lpstr>COOKING AGENCIES</vt:lpstr>
      <vt:lpstr>PUBLICE-PRIVATE–PARTNERSHIP (PPP)</vt:lpstr>
      <vt:lpstr>GAS CONNECTION</vt:lpstr>
      <vt:lpstr>COOK – CUM - HELPER</vt:lpstr>
      <vt:lpstr>LABORATORY TESTING OF MDM</vt:lpstr>
      <vt:lpstr>MDM- Monitoring &amp; Inspections</vt:lpstr>
      <vt:lpstr>MDM- SMS based  Automated Reporting &amp; Management System</vt:lpstr>
      <vt:lpstr>MDM: MIS Report (up to oct. 2018) </vt:lpstr>
      <vt:lpstr>MDM-Food Grain Status  2018-19</vt:lpstr>
      <vt:lpstr>MDM-Budget Approved by  PAB for 2018-19</vt:lpstr>
      <vt:lpstr>MDM-Expenditure up to 31March 2019</vt:lpstr>
      <vt:lpstr>MDM : Expenditure</vt:lpstr>
      <vt:lpstr>MDM : Annapoorna doodh yojana</vt:lpstr>
      <vt:lpstr>MDM : Annapoorna doodh yojana</vt:lpstr>
      <vt:lpstr>MDM : Issues</vt:lpstr>
      <vt:lpstr>Slide 28</vt:lpstr>
      <vt:lpstr>INSTITUTIONS</vt:lpstr>
      <vt:lpstr>EnROLMENT</vt:lpstr>
      <vt:lpstr>MDM- Proposed Beneficiary Students </vt:lpstr>
      <vt:lpstr>MDM- Proposed Working Days in  F.Y. 2019-20</vt:lpstr>
      <vt:lpstr>MDM- Cook Cum Helpers </vt:lpstr>
      <vt:lpstr>Requirement of Food Grain for 2019-20 (Including Drought)</vt:lpstr>
      <vt:lpstr>Budget Requirements  for 2019-20</vt:lpstr>
      <vt:lpstr>MDM Scheme </vt:lpstr>
      <vt:lpstr>Mdm - Fruits Distribution </vt:lpstr>
      <vt:lpstr>Milk distribution(annapoorna Doodh yojana)</vt:lpstr>
      <vt:lpstr>MDM – Health checkup 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Day Meal,  Government of Rajasthan</dc:title>
  <dc:creator>Ranjeeta Rani</dc:creator>
  <cp:lastModifiedBy>user</cp:lastModifiedBy>
  <cp:revision>442</cp:revision>
  <dcterms:created xsi:type="dcterms:W3CDTF">2018-05-30T09:13:07Z</dcterms:created>
  <dcterms:modified xsi:type="dcterms:W3CDTF">2019-06-11T10:14:21Z</dcterms:modified>
</cp:coreProperties>
</file>