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8" r:id="rId1"/>
    <p:sldMasterId id="2147484370" r:id="rId2"/>
    <p:sldMasterId id="2147484382" r:id="rId3"/>
    <p:sldMasterId id="2147484394" r:id="rId4"/>
  </p:sldMasterIdLst>
  <p:notesMasterIdLst>
    <p:notesMasterId r:id="rId30"/>
  </p:notesMasterIdLst>
  <p:handoutMasterIdLst>
    <p:handoutMasterId r:id="rId31"/>
  </p:handoutMasterIdLst>
  <p:sldIdLst>
    <p:sldId id="609" r:id="rId5"/>
    <p:sldId id="629" r:id="rId6"/>
    <p:sldId id="541" r:id="rId7"/>
    <p:sldId id="547" r:id="rId8"/>
    <p:sldId id="603" r:id="rId9"/>
    <p:sldId id="544" r:id="rId10"/>
    <p:sldId id="546" r:id="rId11"/>
    <p:sldId id="610" r:id="rId12"/>
    <p:sldId id="611" r:id="rId13"/>
    <p:sldId id="612" r:id="rId14"/>
    <p:sldId id="626" r:id="rId15"/>
    <p:sldId id="613" r:id="rId16"/>
    <p:sldId id="625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4" r:id="rId27"/>
    <p:sldId id="591" r:id="rId28"/>
    <p:sldId id="525" r:id="rId29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22E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925" autoAdjust="0"/>
  </p:normalViewPr>
  <p:slideViewPr>
    <p:cSldViewPr>
      <p:cViewPr>
        <p:scale>
          <a:sx n="75" d="100"/>
          <a:sy n="75" d="100"/>
        </p:scale>
        <p:origin x="-11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6414" cy="465454"/>
          </a:xfrm>
          <a:prstGeom prst="rect">
            <a:avLst/>
          </a:prstGeom>
        </p:spPr>
        <p:txBody>
          <a:bodyPr vert="horz" lIns="95152" tIns="47576" rIns="95152" bIns="47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2"/>
            <a:ext cx="3056414" cy="465454"/>
          </a:xfrm>
          <a:prstGeom prst="rect">
            <a:avLst/>
          </a:prstGeom>
        </p:spPr>
        <p:txBody>
          <a:bodyPr vert="horz" lIns="95152" tIns="47576" rIns="95152" bIns="47576" rtlCol="0"/>
          <a:lstStyle>
            <a:lvl1pPr algn="r">
              <a:defRPr sz="1200"/>
            </a:lvl1pPr>
          </a:lstStyle>
          <a:p>
            <a:fld id="{8E1F4F20-1D39-4703-B6EE-7133634B04B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56414" cy="465454"/>
          </a:xfrm>
          <a:prstGeom prst="rect">
            <a:avLst/>
          </a:prstGeom>
        </p:spPr>
        <p:txBody>
          <a:bodyPr vert="horz" lIns="95152" tIns="47576" rIns="95152" bIns="47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1"/>
            <a:ext cx="3056414" cy="465454"/>
          </a:xfrm>
          <a:prstGeom prst="rect">
            <a:avLst/>
          </a:prstGeom>
        </p:spPr>
        <p:txBody>
          <a:bodyPr vert="horz" lIns="95152" tIns="47576" rIns="95152" bIns="47576" rtlCol="0" anchor="b"/>
          <a:lstStyle>
            <a:lvl1pPr algn="r">
              <a:defRPr sz="1200"/>
            </a:lvl1pPr>
          </a:lstStyle>
          <a:p>
            <a:fld id="{6A8B635F-A08C-48CF-868E-EAC60A6A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6414" cy="465454"/>
          </a:xfrm>
          <a:prstGeom prst="rect">
            <a:avLst/>
          </a:prstGeom>
        </p:spPr>
        <p:txBody>
          <a:bodyPr vert="horz" lIns="95152" tIns="47576" rIns="95152" bIns="47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2"/>
            <a:ext cx="3056414" cy="465454"/>
          </a:xfrm>
          <a:prstGeom prst="rect">
            <a:avLst/>
          </a:prstGeom>
        </p:spPr>
        <p:txBody>
          <a:bodyPr vert="horz" lIns="95152" tIns="47576" rIns="95152" bIns="47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486F1A-7B1D-4289-83EE-8B0FD494C9A8}" type="datetimeFigureOut">
              <a:rPr lang="en-US"/>
              <a:pPr>
                <a:defRPr/>
              </a:pPr>
              <a:t>5/8/2019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52" tIns="47576" rIns="95152" bIns="47576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8" y="4421824"/>
            <a:ext cx="5642610" cy="4189094"/>
          </a:xfrm>
          <a:prstGeom prst="rect">
            <a:avLst/>
          </a:prstGeom>
        </p:spPr>
        <p:txBody>
          <a:bodyPr vert="horz" lIns="95152" tIns="47576" rIns="95152" bIns="47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56414" cy="465454"/>
          </a:xfrm>
          <a:prstGeom prst="rect">
            <a:avLst/>
          </a:prstGeom>
        </p:spPr>
        <p:txBody>
          <a:bodyPr vert="horz" lIns="95152" tIns="47576" rIns="95152" bIns="47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1"/>
            <a:ext cx="3056414" cy="465454"/>
          </a:xfrm>
          <a:prstGeom prst="rect">
            <a:avLst/>
          </a:prstGeom>
        </p:spPr>
        <p:txBody>
          <a:bodyPr vert="horz" lIns="95152" tIns="47576" rIns="95152" bIns="47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C2967D-846A-46B5-ACB3-688A8D8916D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2967D-846A-46B5-ACB3-688A8D8916DB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2967D-846A-46B5-ACB3-688A8D8916DB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2967D-846A-46B5-ACB3-688A8D8916DB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2967D-846A-46B5-ACB3-688A8D8916D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2967D-846A-46B5-ACB3-688A8D8916D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2967D-846A-46B5-ACB3-688A8D8916D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2967D-846A-46B5-ACB3-688A8D8916D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Suavere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poquito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17D80-34B1-491A-9689-2E5A59698B79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2967D-846A-46B5-ACB3-688A8D8916DB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F6088-62A6-4E7E-A1CB-748CF87F33FB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2AC8A-378E-4BC2-B19D-A2A3C82DF23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6A799-B802-4591-98FD-F9902EDDD0C1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5572-1E4C-45E4-A858-731D1E3C2A9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4D8B8-EFBF-4496-9794-28A0B411F464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63BD9-6B87-4E5F-AC1E-D006DB08407B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EF6088-62A6-4E7E-A1CB-748CF87F33FB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82AC8A-378E-4BC2-B19D-A2A3C82DF23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2721A6-92C3-4ABB-BBA6-33124B2F632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76174F-341E-45F0-A1BF-BE5C5C138446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76A210-1727-40EE-848D-582ABB7F0E15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4DF021-C177-4D76-B087-160155E5659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A34EE-E848-4A0E-A332-62033A52646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8843E7-78A1-4781-BBDA-0A84C44827A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869337-E75C-4C4B-A36F-FFB140D8AA9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53677E-12B3-4C06-9C83-0CB3BDF45BF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B78CBA-18F0-44B3-9A0A-69D22076ABAD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ECE3CB-1A9A-47FD-B012-7D9B568CA96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AA7CD6-2D56-4F25-B94C-B1705E11A96C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5A1C8E-7D36-4B7D-8718-DC311F57CDBE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4DAD4305-4B50-432B-A657-718B93A1E26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E9171D-C409-44D8-88BB-B38945335BB0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721A6-92C3-4ABB-BBA6-33124B2F632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6174F-341E-45F0-A1BF-BE5C5C138446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E205F3-EE5A-44A3-B5C5-C660923710CF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523567-8C91-4ED1-B5DD-5911AB5F969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B6A799-B802-4591-98FD-F9902EDDD0C1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3D5572-1E4C-45E4-A858-731D1E3C2A9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D4D8B8-EFBF-4496-9794-28A0B411F464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263BD9-6B87-4E5F-AC1E-D006DB08407B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F6088-62A6-4E7E-A1CB-748CF87F33FB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2AC8A-378E-4BC2-B19D-A2A3C82DF23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721A6-92C3-4ABB-BBA6-33124B2F632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6174F-341E-45F0-A1BF-BE5C5C138446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6A210-1727-40EE-848D-582ABB7F0E15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DF021-C177-4D76-B087-160155E5659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A34EE-E848-4A0E-A332-62033A52646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843E7-78A1-4781-BBDA-0A84C44827A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69337-E75C-4C4B-A36F-FFB140D8AA9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3677E-12B3-4C06-9C83-0CB3BDF45BF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78CBA-18F0-44B3-9A0A-69D22076ABAD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CE3CB-1A9A-47FD-B012-7D9B568CA96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A7CD6-2D56-4F25-B94C-B1705E11A96C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A1C8E-7D36-4B7D-8718-DC311F57CDBE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6A210-1727-40EE-848D-582ABB7F0E15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DF021-C177-4D76-B087-160155E5659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D4305-4B50-432B-A657-718B93A1E26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171D-C409-44D8-88BB-B38945335BB0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E205F3-EE5A-44A3-B5C5-C660923710CF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23567-8C91-4ED1-B5DD-5911AB5F969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6A799-B802-4591-98FD-F9902EDDD0C1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5572-1E4C-45E4-A858-731D1E3C2A9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4D8B8-EFBF-4496-9794-28A0B411F464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63BD9-6B87-4E5F-AC1E-D006DB08407B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F6088-62A6-4E7E-A1CB-748CF87F33FB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2AC8A-378E-4BC2-B19D-A2A3C82DF23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721A6-92C3-4ABB-BBA6-33124B2F632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6174F-341E-45F0-A1BF-BE5C5C138446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6A210-1727-40EE-848D-582ABB7F0E15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DF021-C177-4D76-B087-160155E5659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A34EE-E848-4A0E-A332-62033A52646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843E7-78A1-4781-BBDA-0A84C44827A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69337-E75C-4C4B-A36F-FFB140D8AA9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3677E-12B3-4C06-9C83-0CB3BDF45BF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78CBA-18F0-44B3-9A0A-69D22076ABAD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CE3CB-1A9A-47FD-B012-7D9B568CA96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A34EE-E848-4A0E-A332-62033A52646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843E7-78A1-4781-BBDA-0A84C44827A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A7CD6-2D56-4F25-B94C-B1705E11A96C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A1C8E-7D36-4B7D-8718-DC311F57CDBE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D4305-4B50-432B-A657-718B93A1E26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171D-C409-44D8-88BB-B38945335BB0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E205F3-EE5A-44A3-B5C5-C660923710CF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23567-8C91-4ED1-B5DD-5911AB5F969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6A799-B802-4591-98FD-F9902EDDD0C1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5572-1E4C-45E4-A858-731D1E3C2A9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4D8B8-EFBF-4496-9794-28A0B411F464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63BD9-6B87-4E5F-AC1E-D006DB08407B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69337-E75C-4C4B-A36F-FFB140D8AA9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3677E-12B3-4C06-9C83-0CB3BDF45BF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78CBA-18F0-44B3-9A0A-69D22076ABAD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CE3CB-1A9A-47FD-B012-7D9B568CA96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A7CD6-2D56-4F25-B94C-B1705E11A96C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A1C8E-7D36-4B7D-8718-DC311F57CDBE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D4305-4B50-432B-A657-718B93A1E267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171D-C409-44D8-88BB-B38945335BB0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E205F3-EE5A-44A3-B5C5-C660923710CF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D523567-8C91-4ED1-B5DD-5911AB5F969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35A131E-DF47-48EF-A73E-BE1BBB4F42E3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5CA86A9-8030-4B36-83B0-07771BC71CD5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5A131E-DF47-48EF-A73E-BE1BBB4F42E3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CA86A9-8030-4B36-83B0-07771BC71CD5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5A131E-DF47-48EF-A73E-BE1BBB4F42E3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A86A9-8030-4B36-83B0-07771BC71CD5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5A131E-DF47-48EF-A73E-BE1BBB4F42E3}" type="datetime1">
              <a:rPr lang="en-US" smtClean="0"/>
              <a:pPr>
                <a:defRPr/>
              </a:pPr>
              <a:t>5/8/2019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A86A9-8030-4B36-83B0-07771BC71CD5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Vishesh%20Bhoj.htm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IS%20DATA/PAB%20Schools.htm" TargetMode="External"/><Relationship Id="rId7" Type="http://schemas.openxmlformats.org/officeDocument/2006/relationships/hyperlink" Target="coverage%20year%20wis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closed%20schools%20upper%20primary.htm" TargetMode="External"/><Relationship Id="rId5" Type="http://schemas.openxmlformats.org/officeDocument/2006/relationships/hyperlink" Target="closed%20schools%20primary.htm" TargetMode="External"/><Relationship Id="rId4" Type="http://schemas.openxmlformats.org/officeDocument/2006/relationships/hyperlink" Target="MIS%20DATA/served%20schools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211%20KCS%20return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KCS.htm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NRHM%202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iron%20kadhai.htm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KG.htm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1285916" y="142852"/>
            <a:ext cx="5500726" cy="2428892"/>
            <a:chOff x="3857620" y="1698297"/>
            <a:chExt cx="7406640" cy="3173742"/>
          </a:xfrm>
        </p:grpSpPr>
        <p:sp>
          <p:nvSpPr>
            <p:cNvPr id="24" name="Subtitle 2"/>
            <p:cNvSpPr txBox="1">
              <a:spLocks/>
            </p:cNvSpPr>
            <p:nvPr/>
          </p:nvSpPr>
          <p:spPr>
            <a:xfrm>
              <a:off x="3857620" y="3500439"/>
              <a:ext cx="7406640" cy="1371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PAB MEETING </a:t>
              </a:r>
            </a:p>
            <a:p>
              <a:pPr marL="0" marR="0" lvl="0" indent="0" algn="ctr" defTabSz="914400" rtl="0" eaLnBrk="1" fontAlgn="auto" latinLnBrk="0" hangingPunct="1"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2019-20</a:t>
              </a:r>
              <a:endPara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UTTARAKHAND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08-05-2019</a:t>
              </a:r>
              <a:endPara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IN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25" descr="mdm 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7134" y="1698297"/>
              <a:ext cx="1741573" cy="1850421"/>
            </a:xfrm>
            <a:prstGeom prst="rect">
              <a:avLst/>
            </a:prstGeom>
          </p:spPr>
        </p:pic>
      </p:grpSp>
      <p:sp>
        <p:nvSpPr>
          <p:cNvPr id="9" name="Parallelogram 8"/>
          <p:cNvSpPr/>
          <p:nvPr/>
        </p:nvSpPr>
        <p:spPr>
          <a:xfrm>
            <a:off x="785786" y="1214422"/>
            <a:ext cx="2509536" cy="4357718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/>
          <p:cNvSpPr/>
          <p:nvPr/>
        </p:nvSpPr>
        <p:spPr>
          <a:xfrm>
            <a:off x="2857488" y="1142984"/>
            <a:ext cx="5857916" cy="5000660"/>
          </a:xfrm>
          <a:prstGeom prst="bracketPair">
            <a:avLst>
              <a:gd name="adj" fmla="val 16378"/>
            </a:avLst>
          </a:prstGeom>
          <a:blipFill>
            <a:blip r:embed="rId4" cstate="print"/>
            <a:stretch>
              <a:fillRect/>
            </a:stretch>
          </a:blip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7" descr="uttarakhand-board-519f063a36280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857496"/>
            <a:ext cx="1857388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5720" y="742066"/>
            <a:ext cx="5000660" cy="2739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sz="1400" b="1" dirty="0" smtClean="0">
              <a:latin typeface="Bookman Old Style" pitchFamily="18" charset="0"/>
            </a:endParaRPr>
          </a:p>
          <a:p>
            <a:pPr algn="ctr"/>
            <a:r>
              <a:rPr lang="en-US" sz="2400" b="1" dirty="0" smtClean="0">
                <a:latin typeface="Bookman Old Style" pitchFamily="18" charset="0"/>
              </a:rPr>
              <a:t>Social Audit </a:t>
            </a:r>
          </a:p>
          <a:p>
            <a:pPr algn="just"/>
            <a:r>
              <a:rPr lang="en-US" sz="2200" b="1" dirty="0" smtClean="0">
                <a:latin typeface="Bookman Old Style" pitchFamily="18" charset="0"/>
              </a:rPr>
              <a:t>USAATA </a:t>
            </a:r>
          </a:p>
          <a:p>
            <a:pPr algn="just"/>
            <a:r>
              <a:rPr lang="en-US" sz="2200" dirty="0" smtClean="0">
                <a:latin typeface="Bookman Old Style" pitchFamily="18" charset="0"/>
              </a:rPr>
              <a:t>(Uttarakhand Social Audit, Accountability and Transparency Agency) conducted </a:t>
            </a:r>
            <a:r>
              <a:rPr lang="en-US" sz="2200" b="1" dirty="0" smtClean="0">
                <a:latin typeface="Bookman Old Style" pitchFamily="18" charset="0"/>
              </a:rPr>
              <a:t>“Social Audit”</a:t>
            </a:r>
            <a:r>
              <a:rPr lang="en-US" sz="2200" dirty="0" smtClean="0">
                <a:latin typeface="Bookman Old Style" pitchFamily="18" charset="0"/>
              </a:rPr>
              <a:t> of MDM Scheme in Haridwar district</a:t>
            </a:r>
            <a:r>
              <a:rPr lang="en-US" sz="2400" dirty="0" smtClean="0">
                <a:latin typeface="Bookman Old Style" pitchFamily="18" charset="0"/>
              </a:rPr>
              <a:t>. </a:t>
            </a:r>
            <a:endParaRPr lang="en-US" sz="2200" dirty="0" smtClean="0">
              <a:latin typeface="Bookman Old Style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29256" y="714356"/>
            <a:ext cx="3214710" cy="5786478"/>
            <a:chOff x="5429256" y="714356"/>
            <a:chExt cx="3214710" cy="5786478"/>
          </a:xfrm>
        </p:grpSpPr>
        <p:sp>
          <p:nvSpPr>
            <p:cNvPr id="11" name="Rectangle 10"/>
            <p:cNvSpPr/>
            <p:nvPr/>
          </p:nvSpPr>
          <p:spPr>
            <a:xfrm>
              <a:off x="5429256" y="714356"/>
              <a:ext cx="3214710" cy="5786478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5500694" y="758084"/>
              <a:ext cx="3071834" cy="1857388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5500694" y="2673055"/>
              <a:ext cx="3071834" cy="1857388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5500694" y="4585863"/>
              <a:ext cx="3071834" cy="1857388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5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2844" y="129581"/>
            <a:ext cx="592935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Initiatives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615432"/>
            <a:ext cx="5000660" cy="27699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sz="1400" b="1" dirty="0" smtClean="0">
              <a:latin typeface="Bookman Old Style" pitchFamily="18" charset="0"/>
            </a:endParaRPr>
          </a:p>
          <a:p>
            <a:pPr algn="ctr"/>
            <a:r>
              <a:rPr lang="en-US" sz="2400" b="1" dirty="0" err="1" smtClean="0">
                <a:latin typeface="Bookman Old Style" pitchFamily="18" charset="0"/>
              </a:rPr>
              <a:t>Vishesh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Bhoj</a:t>
            </a:r>
            <a:endParaRPr lang="en-US" sz="2400" b="1" dirty="0" smtClean="0">
              <a:latin typeface="Bookman Old Style" pitchFamily="18" charset="0"/>
            </a:endParaRPr>
          </a:p>
          <a:p>
            <a:pPr algn="ctr"/>
            <a:endParaRPr lang="en-US" sz="2000" b="1" dirty="0" smtClean="0">
              <a:latin typeface="Bookman Old Style" pitchFamily="18" charset="0"/>
            </a:endParaRPr>
          </a:p>
          <a:p>
            <a:pPr algn="just"/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200" dirty="0" smtClean="0">
                <a:latin typeface="Bookman Old Style" pitchFamily="18" charset="0"/>
              </a:rPr>
              <a:t>The concept of “Vishesh Bhoj” has also been introduced in Mid Day Meal scheme, A total of </a:t>
            </a:r>
            <a:r>
              <a:rPr lang="en-US" sz="2200" dirty="0" smtClean="0">
                <a:latin typeface="Bookman Old Style" pitchFamily="18" charset="0"/>
                <a:hlinkClick r:id="rId6" action="ppaction://hlinkfile"/>
              </a:rPr>
              <a:t>909</a:t>
            </a:r>
            <a:r>
              <a:rPr lang="en-US" sz="2200" dirty="0" smtClean="0">
                <a:latin typeface="Bookman Old Style" pitchFamily="18" charset="0"/>
              </a:rPr>
              <a:t> schools organized Vishesh Bhoj in 2018-19.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42066"/>
            <a:ext cx="535785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Additional Nutrition</a:t>
            </a:r>
          </a:p>
          <a:p>
            <a:pPr algn="ctr"/>
            <a:endParaRPr lang="en-US" sz="1400" b="1" dirty="0" smtClean="0">
              <a:latin typeface="Bookman Old Style" pitchFamily="18" charset="0"/>
            </a:endParaRPr>
          </a:p>
          <a:p>
            <a:pPr algn="just"/>
            <a:r>
              <a:rPr lang="en-US" sz="2200" dirty="0" smtClean="0">
                <a:latin typeface="Bookman Old Style" pitchFamily="18" charset="0"/>
              </a:rPr>
              <a:t>In addition to daily menu of MDM, </a:t>
            </a:r>
            <a:r>
              <a:rPr lang="en-US" sz="2400" dirty="0" smtClean="0">
                <a:latin typeface="Bookman Old Style" pitchFamily="18" charset="0"/>
              </a:rPr>
              <a:t>additional</a:t>
            </a:r>
            <a:r>
              <a:rPr lang="en-US" sz="2200" dirty="0" smtClean="0">
                <a:latin typeface="Bookman Old Style" pitchFamily="18" charset="0"/>
              </a:rPr>
              <a:t> food Items </a:t>
            </a:r>
            <a:r>
              <a:rPr lang="en-US" sz="2000" b="1" dirty="0" smtClean="0">
                <a:latin typeface="Bookman Old Style" pitchFamily="18" charset="0"/>
              </a:rPr>
              <a:t>“</a:t>
            </a:r>
            <a:r>
              <a:rPr lang="en-US" sz="2000" b="1" dirty="0" err="1" smtClean="0">
                <a:latin typeface="Bookman Old Style" pitchFamily="18" charset="0"/>
              </a:rPr>
              <a:t>Atirikt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Poshan</a:t>
            </a:r>
            <a:r>
              <a:rPr lang="en-US" sz="2000" b="1" dirty="0" smtClean="0">
                <a:latin typeface="Bookman Old Style" pitchFamily="18" charset="0"/>
              </a:rPr>
              <a:t>” </a:t>
            </a:r>
            <a:r>
              <a:rPr lang="en-US" sz="2200" dirty="0" smtClean="0">
                <a:latin typeface="Bookman Old Style" pitchFamily="18" charset="0"/>
              </a:rPr>
              <a:t>for nutritional support is also provided  in schools once a week </a:t>
            </a:r>
            <a:r>
              <a:rPr lang="en-US" sz="2200" b="1" dirty="0" smtClean="0">
                <a:latin typeface="Bookman Old Style" pitchFamily="18" charset="0"/>
              </a:rPr>
              <a:t>(Rs 5 per child per week)</a:t>
            </a:r>
            <a:r>
              <a:rPr lang="en-US" sz="2200" dirty="0" smtClean="0">
                <a:latin typeface="Bookman Old Style" pitchFamily="18" charset="0"/>
              </a:rPr>
              <a:t> that include  Eggs, fruits &amp; other nutritional items i.e. </a:t>
            </a:r>
            <a:r>
              <a:rPr lang="en-US" sz="2200" dirty="0" err="1" smtClean="0">
                <a:latin typeface="Bookman Old Style" pitchFamily="18" charset="0"/>
              </a:rPr>
              <a:t>Gud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 err="1" smtClean="0">
                <a:latin typeface="Bookman Old Style" pitchFamily="18" charset="0"/>
              </a:rPr>
              <a:t>Papdi</a:t>
            </a:r>
            <a:r>
              <a:rPr lang="en-US" sz="2200" dirty="0" smtClean="0">
                <a:latin typeface="Bookman Old Style" pitchFamily="18" charset="0"/>
              </a:rPr>
              <a:t>, Ramdana laddu et</a:t>
            </a:r>
            <a:r>
              <a:rPr lang="en-US" sz="2200" dirty="0" smtClean="0">
                <a:latin typeface="Book Antiqua" pitchFamily="18" charset="0"/>
              </a:rPr>
              <a:t>c. </a:t>
            </a:r>
            <a:endParaRPr lang="en-US" sz="2200" dirty="0" smtClean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129581"/>
            <a:ext cx="592935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Initiatives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15008" y="714356"/>
            <a:ext cx="3214710" cy="5786478"/>
            <a:chOff x="5429256" y="714356"/>
            <a:chExt cx="3214710" cy="5786478"/>
          </a:xfrm>
        </p:grpSpPr>
        <p:sp>
          <p:nvSpPr>
            <p:cNvPr id="6" name="Rectangle 5"/>
            <p:cNvSpPr/>
            <p:nvPr/>
          </p:nvSpPr>
          <p:spPr>
            <a:xfrm>
              <a:off x="5429256" y="714356"/>
              <a:ext cx="3214710" cy="5786478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5500694" y="758084"/>
              <a:ext cx="3071834" cy="2956668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5500694" y="3857628"/>
              <a:ext cx="3071834" cy="2585623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4293096"/>
            <a:ext cx="535785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b="1" dirty="0" smtClean="0">
                <a:latin typeface="Bookman Old Style" pitchFamily="18" charset="0"/>
              </a:rPr>
              <a:t>Cooks Uniform</a:t>
            </a:r>
          </a:p>
          <a:p>
            <a:pPr algn="ctr"/>
            <a:endParaRPr lang="en-US" sz="2000" b="1" dirty="0" smtClean="0">
              <a:latin typeface="Bookman Old Style" pitchFamily="18" charset="0"/>
            </a:endParaRPr>
          </a:p>
          <a:p>
            <a:pPr algn="just"/>
            <a:r>
              <a:rPr lang="en-US" sz="2400" dirty="0" smtClean="0">
                <a:latin typeface="Bookman Old Style" pitchFamily="18" charset="0"/>
              </a:rPr>
              <a:t>State govt. provides Rs. 1000 per year to all cooks(</a:t>
            </a:r>
            <a:r>
              <a:rPr lang="en-US" sz="2400" dirty="0" err="1" smtClean="0">
                <a:latin typeface="Bookman Old Style" pitchFamily="18" charset="0"/>
              </a:rPr>
              <a:t>Bhojanmata</a:t>
            </a:r>
            <a:r>
              <a:rPr lang="en-US" sz="2400" dirty="0" smtClean="0">
                <a:latin typeface="Bookman Old Style" pitchFamily="18" charset="0"/>
              </a:rPr>
              <a:t>) for procurement of uniform.</a:t>
            </a:r>
            <a:endParaRPr lang="en-US" sz="22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0" y="194779"/>
          <a:ext cx="8715438" cy="635860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9083"/>
                <a:gridCol w="1881327"/>
                <a:gridCol w="1171823"/>
                <a:gridCol w="844049"/>
                <a:gridCol w="1000132"/>
                <a:gridCol w="785818"/>
                <a:gridCol w="2643206"/>
              </a:tblGrid>
              <a:tr h="30526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Annual </a:t>
                      </a:r>
                      <a:r>
                        <a:rPr lang="en-US" sz="1600" b="1" u="none" strike="noStrike" dirty="0" smtClean="0"/>
                        <a:t>work plan </a:t>
                      </a:r>
                      <a:r>
                        <a:rPr lang="en-US" sz="1600" b="1" u="none" strike="noStrike" dirty="0"/>
                        <a:t>and Budget proposal by State for 2019-20 MDM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3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Uttarakhand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96" marR="3896" marT="38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96" marR="3896" marT="38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96" marR="3896" marT="38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96" marR="3896" marT="38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Rs. In </a:t>
                      </a:r>
                      <a:r>
                        <a:rPr lang="en-US" sz="1400" b="1" u="none" strike="noStrike" dirty="0" err="1"/>
                        <a:t>Lacs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246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/>
                        <a:t>S.No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Head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Level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Central Assistance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State Assistance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Remark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</a:tr>
              <a:tr h="1811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Cooking Assistance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PS (347250 children)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3272.17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368.22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3640.4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/>
                        <a:t>       </a:t>
                      </a: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@4.35 Per child/day,90:10 (3.91+0.44)</a:t>
                      </a:r>
                    </a:p>
                  </a:txBody>
                  <a:tcPr marL="3896" marR="3896" marT="3896" marB="0" anchor="b"/>
                </a:tc>
              </a:tr>
              <a:tr h="124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UPS (247982 children)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3502.15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388.46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3890.61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             @6.51 Per child/day, 90:10 (5.86+0.65)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Cooking Assistance (gas)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PS+UPS-(0)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074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Kitchen cum Store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PS+UPS - (0)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As per Plinth area1,2,3,4,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074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Kitchen Cum Store is being proposed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235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Repair of kitchen cum stores constructed ten years ago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PS+UPS - (4786)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430.92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47.88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478.8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       @10000 Per Kitchen,90:10 (9000+1000)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07472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Kitchen Devices (New)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PS+UPS </a:t>
                      </a:r>
                      <a:r>
                        <a:rPr lang="en-US" sz="900" u="none" strike="noStrike" dirty="0" smtClean="0"/>
                        <a:t>(40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5.81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0.65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Unit Cost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10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@10000 per KD for Enrolment range 1 to 50.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10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@15000 per KD for Enrolment range  51 to 150.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10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@20000 per KD for Enrolment range 151 to 250.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Kitchen Devices (Replacement)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PS+UPS </a:t>
                      </a:r>
                      <a:r>
                        <a:rPr lang="en-US" sz="900" u="none" strike="noStrike" dirty="0" smtClean="0"/>
                        <a:t>(10394)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1102.64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122.52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1225.15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@25000 per KD for Enrolment range 251 to above.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Transportation (food grains) Subsidy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PS - 8368.73 MT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210.6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210.6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100% GOI @ Rs. 2516.48/MTs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UPS- 8964.55 MT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225.59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225.59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/>
                        <a:t>Gunny </a:t>
                      </a:r>
                      <a:r>
                        <a:rPr lang="en-US" sz="1000" u="none" strike="noStrike" dirty="0" smtClean="0"/>
                        <a:t>bags  (Khali Bore)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PS+UPS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Received in state Govt. Account through Bank </a:t>
                      </a:r>
                      <a:r>
                        <a:rPr lang="en-US" sz="900" u="none" strike="noStrike" dirty="0" err="1"/>
                        <a:t>Challan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632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MME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146.61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146.61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2.7% of Cooking </a:t>
                      </a:r>
                      <a:r>
                        <a:rPr lang="en-US" sz="900" u="none" strike="noStrike" dirty="0" err="1"/>
                        <a:t>Assistance,Transportation</a:t>
                      </a:r>
                      <a:r>
                        <a:rPr lang="en-US" sz="900" u="none" strike="noStrike" dirty="0"/>
                        <a:t> Subsidy ,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UPS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133.39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133.39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Honorarium of cooks &amp; cost of foodgrains.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Honorarium of cooks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PS - 18777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1689.93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2065.47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3755.4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Rs 1000 per month, 90:10, Rs 1000 additional by State Govt.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UPS - 10410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936.9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1145.1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2082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Additional Honorarium of cooks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PS - 18777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375.54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375.54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State Govt. is Paying additional Honorarium Rs.2000 to all cooks under MID day meal scheme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UPS - 10410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208.2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208.2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Incentive of cooks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PS - 18777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187.77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187.77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State Govt. is Paying Rs. 1000 as an incentive to all cooks under MID day meal Scheme.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UPS - 10410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104.1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104.1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Cooks uniform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PS - 18777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187.77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187.77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State Govt. is Paying additional uniform, Rs 1000 to all cooks under MID day meal Scheme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UPS - 10410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104.1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104.1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/>
                        <a:t>Atirikt</a:t>
                      </a:r>
                      <a:r>
                        <a:rPr lang="en-US" sz="1000" u="none" strike="noStrike" dirty="0"/>
                        <a:t> </a:t>
                      </a:r>
                      <a:r>
                        <a:rPr lang="en-US" sz="1000" u="none" strike="noStrike" dirty="0" err="1"/>
                        <a:t>Poshan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PS (347250 children)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/>
                        <a:t>694.5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/>
                        <a:t>694.5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State Govt. is Paying additional fooditem Rs 5 to all children covered under MID day meal Scheme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UPS (247982 children)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/>
                        <a:t>495.96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/>
                        <a:t>495.96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Cost of Foodgrains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257.34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257.34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  @ 3000 per MT+Mandi tax@2.5%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UPS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275.66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275.66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  @ 3000 per MT+Mandi tax@2.5%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124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Salary Staff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/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Govt. Staff only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235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Flexi fund @ 5% for new interventions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PS+UPS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/>
                        <a:t>532.52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/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/>
                        <a:t>532.52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5% of Cooking </a:t>
                      </a:r>
                      <a:r>
                        <a:rPr lang="en-US" sz="900" u="none" strike="noStrike" dirty="0" err="1"/>
                        <a:t>Assistance,Transportation</a:t>
                      </a:r>
                      <a:r>
                        <a:rPr lang="en-US" sz="900" u="none" strike="noStrike" dirty="0"/>
                        <a:t> Subsidy , MME, Honorarium of cooks &amp; cost of foodgrains.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b"/>
                </a:tc>
              </a:tr>
              <a:tr h="244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/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/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/>
                        <a:t>12722.22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/>
                        <a:t>6546.24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/>
                        <a:t>19268.46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/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96" marR="3896" marT="3896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2357430"/>
            <a:ext cx="6000792" cy="28623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  Photo               </a:t>
            </a:r>
            <a:br>
              <a:rPr lang="en-US" sz="60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</a:br>
            <a:r>
              <a:rPr lang="en-US" sz="60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          gallery</a:t>
            </a:r>
          </a:p>
          <a:p>
            <a:pPr algn="ctr"/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28600" y="685800"/>
            <a:ext cx="4419600" cy="3657600"/>
            <a:chOff x="2209800" y="381000"/>
            <a:chExt cx="4038600" cy="304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2" name="Double Bracket 11"/>
            <p:cNvSpPr/>
            <p:nvPr/>
          </p:nvSpPr>
          <p:spPr>
            <a:xfrm>
              <a:off x="2209800" y="685800"/>
              <a:ext cx="4038600" cy="2743200"/>
            </a:xfrm>
            <a:prstGeom prst="bracketPair">
              <a:avLst/>
            </a:prstGeom>
            <a:blipFill>
              <a:blip r:embed="rId2" cstate="print"/>
              <a:stretch>
                <a:fillRect/>
              </a:stretch>
            </a:blip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381000"/>
              <a:ext cx="32004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PS Khaliyan RUDRAPRAYAG</a:t>
              </a:r>
              <a:endParaRPr lang="en-US" b="1" dirty="0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4343400" y="2971800"/>
            <a:ext cx="4343400" cy="3505200"/>
            <a:chOff x="4343400" y="3505200"/>
            <a:chExt cx="4343400" cy="304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3" name="Double Bracket 12"/>
            <p:cNvSpPr/>
            <p:nvPr/>
          </p:nvSpPr>
          <p:spPr>
            <a:xfrm>
              <a:off x="4343400" y="3657600"/>
              <a:ext cx="4343400" cy="2895600"/>
            </a:xfrm>
            <a:prstGeom prst="bracketPair">
              <a:avLst/>
            </a:prstGeom>
            <a:blipFill>
              <a:blip r:embed="rId3" cstate="print"/>
              <a:stretch>
                <a:fillRect/>
              </a:stretch>
            </a:blip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29200" y="3505200"/>
              <a:ext cx="32004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PS Kafal Pani  TEHRI</a:t>
              </a:r>
              <a:endParaRPr lang="en-US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6500826" y="785794"/>
            <a:ext cx="1552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Vishesh 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Bhoj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28600" y="685800"/>
            <a:ext cx="4419600" cy="3657600"/>
            <a:chOff x="2209800" y="381000"/>
            <a:chExt cx="4038600" cy="304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2" name="Double Bracket 11"/>
            <p:cNvSpPr/>
            <p:nvPr/>
          </p:nvSpPr>
          <p:spPr>
            <a:xfrm>
              <a:off x="2209800" y="685800"/>
              <a:ext cx="4038600" cy="2743200"/>
            </a:xfrm>
            <a:prstGeom prst="bracketPair">
              <a:avLst/>
            </a:prstGeom>
            <a:blipFill>
              <a:blip r:embed="rId2" cstate="print"/>
              <a:stretch>
                <a:fillRect/>
              </a:stretch>
            </a:blip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381000"/>
              <a:ext cx="32004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UPS Billekh Navin ALMORA</a:t>
              </a:r>
              <a:endParaRPr lang="en-US" b="1" dirty="0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4343400" y="2971800"/>
            <a:ext cx="4343400" cy="3505200"/>
            <a:chOff x="4343400" y="3505200"/>
            <a:chExt cx="4343400" cy="304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3" name="Double Bracket 12"/>
            <p:cNvSpPr/>
            <p:nvPr/>
          </p:nvSpPr>
          <p:spPr>
            <a:xfrm>
              <a:off x="4343400" y="3657600"/>
              <a:ext cx="4343400" cy="2895600"/>
            </a:xfrm>
            <a:prstGeom prst="bracketPair">
              <a:avLst/>
            </a:prstGeom>
            <a:blipFill>
              <a:blip r:embed="rId3" cstate="print"/>
              <a:stretch>
                <a:fillRect/>
              </a:stretch>
            </a:blip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29200" y="3505200"/>
              <a:ext cx="32004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PS Naughar Garur BAGESHWAR</a:t>
              </a:r>
              <a:endParaRPr lang="en-US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6500826" y="785794"/>
            <a:ext cx="1552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Vishesh 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Bhoj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4724400" y="595290"/>
            <a:ext cx="3886200" cy="2909910"/>
          </a:xfrm>
          <a:prstGeom prst="round2DiagRect">
            <a:avLst>
              <a:gd name="adj1" fmla="val 404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Round Diagonal Corner Rectangle 19"/>
          <p:cNvSpPr/>
          <p:nvPr/>
        </p:nvSpPr>
        <p:spPr>
          <a:xfrm rot="10800000">
            <a:off x="533400" y="3505199"/>
            <a:ext cx="4114800" cy="2971800"/>
          </a:xfrm>
          <a:prstGeom prst="round2DiagRect">
            <a:avLst>
              <a:gd name="adj1" fmla="val 0"/>
              <a:gd name="adj2" fmla="val 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3124200" cy="54864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 Matli Dunda UTTARKASHI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257800" y="3200400"/>
            <a:ext cx="3124200" cy="99060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Vishesh Bhoj </a:t>
            </a:r>
            <a:r>
              <a:rPr lang="en-US" u="sng" dirty="0" err="1" smtClean="0"/>
              <a:t>organised</a:t>
            </a:r>
            <a:r>
              <a:rPr lang="en-US" u="sng" dirty="0" smtClean="0"/>
              <a:t> by Joint Magistrate </a:t>
            </a:r>
            <a:r>
              <a:rPr lang="en-US" u="sng" dirty="0" err="1" smtClean="0"/>
              <a:t>Ranikhet</a:t>
            </a:r>
            <a:r>
              <a:rPr lang="en-US" u="sng" dirty="0" smtClean="0"/>
              <a:t>, </a:t>
            </a:r>
            <a:r>
              <a:rPr lang="en-US" u="sng" dirty="0" err="1" smtClean="0"/>
              <a:t>Almora</a:t>
            </a:r>
            <a:r>
              <a:rPr lang="en-US" u="sng" dirty="0" smtClean="0"/>
              <a:t> in </a:t>
            </a:r>
          </a:p>
          <a:p>
            <a:pPr algn="ctr"/>
            <a:r>
              <a:rPr lang="en-US" b="1" u="sng" dirty="0" smtClean="0"/>
              <a:t>PS MAYU MATILA TARIKHET</a:t>
            </a:r>
            <a:endParaRPr lang="en-US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500034" y="571480"/>
            <a:ext cx="1552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Vishesh 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Bhoj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uble Bracket 11"/>
          <p:cNvSpPr/>
          <p:nvPr/>
        </p:nvSpPr>
        <p:spPr>
          <a:xfrm>
            <a:off x="228600" y="533400"/>
            <a:ext cx="4419600" cy="3810000"/>
          </a:xfrm>
          <a:prstGeom prst="bracketPair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4572000" y="489303"/>
            <a:ext cx="4343400" cy="3854097"/>
          </a:xfrm>
          <a:prstGeom prst="bracketPair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800" y="49530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Mushroom Production in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Jajar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Chingri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Didihat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Pithoragarh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uble Bracket 11"/>
          <p:cNvSpPr/>
          <p:nvPr/>
        </p:nvSpPr>
        <p:spPr>
          <a:xfrm>
            <a:off x="228600" y="533400"/>
            <a:ext cx="4419600" cy="3810000"/>
          </a:xfrm>
          <a:prstGeom prst="bracketPair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4572000" y="489303"/>
            <a:ext cx="4343400" cy="3854097"/>
          </a:xfrm>
          <a:prstGeom prst="bracketPair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57356" y="4857760"/>
            <a:ext cx="5981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Pickles preparing by Children in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Jajar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Chingri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Didihat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Pithoragarh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uble Bracket 11"/>
          <p:cNvSpPr/>
          <p:nvPr/>
        </p:nvSpPr>
        <p:spPr>
          <a:xfrm>
            <a:off x="228600" y="533400"/>
            <a:ext cx="4419600" cy="3810000"/>
          </a:xfrm>
          <a:prstGeom prst="bracketPair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4572000" y="489303"/>
            <a:ext cx="4343400" cy="3854097"/>
          </a:xfrm>
          <a:prstGeom prst="bracketPair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800" y="53340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Vegetables Production in </a:t>
            </a: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Kitchen Garden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685800"/>
            <a:ext cx="3502325" cy="548640"/>
          </a:xfrm>
          <a:prstGeom prst="rect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 Bhaisuri BAGESHWAR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032075" y="670560"/>
            <a:ext cx="3502325" cy="548640"/>
          </a:xfrm>
          <a:prstGeom prst="rect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 Kilkileshwar US Nagar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3500"/>
            <a:ext cx="8229600" cy="7143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Bookman Old Style" pitchFamily="18" charset="0"/>
              </a:rPr>
              <a:t>Flow of Presentation</a:t>
            </a: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95546"/>
            <a:ext cx="8678198" cy="4967302"/>
          </a:xfrm>
        </p:spPr>
        <p:txBody>
          <a:bodyPr>
            <a:normAutofit lnSpcReduction="10000"/>
          </a:bodyPr>
          <a:lstStyle/>
          <a:p>
            <a:pPr marL="622300" indent="-444500">
              <a:lnSpc>
                <a:spcPct val="150000"/>
              </a:lnSpc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Bookman Old Style" pitchFamily="18" charset="0"/>
              </a:rPr>
              <a:t>Number of Institution, Enrollment and Beneficiaries, Engaged Cooks and Kitchen Cum Stores details</a:t>
            </a:r>
          </a:p>
          <a:p>
            <a:pPr marL="622300" indent="-444500">
              <a:lnSpc>
                <a:spcPct val="150000"/>
              </a:lnSpc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Bookman Old Style" pitchFamily="18" charset="0"/>
              </a:rPr>
              <a:t>Food grains Utilization, FCI Payment and Health check details</a:t>
            </a:r>
          </a:p>
          <a:p>
            <a:pPr marL="622300" indent="-444500">
              <a:lnSpc>
                <a:spcPct val="150000"/>
              </a:lnSpc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Bookman Old Style" pitchFamily="18" charset="0"/>
              </a:rPr>
              <a:t>Budget Utilization for the Financial year 2018-19</a:t>
            </a:r>
          </a:p>
          <a:p>
            <a:pPr marL="622300" indent="-444500">
              <a:lnSpc>
                <a:spcPct val="150000"/>
              </a:lnSpc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Bookman Old Style" pitchFamily="18" charset="0"/>
              </a:rPr>
              <a:t>Initiatives</a:t>
            </a:r>
          </a:p>
          <a:p>
            <a:pPr marL="622300" indent="-444500">
              <a:lnSpc>
                <a:spcPct val="150000"/>
              </a:lnSpc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Bookman Old Style" pitchFamily="18" charset="0"/>
              </a:rPr>
              <a:t>Annual work plan and Budget proposal for the FY-2019-20</a:t>
            </a:r>
          </a:p>
          <a:p>
            <a:pPr marL="622300" indent="-444500">
              <a:lnSpc>
                <a:spcPct val="150000"/>
              </a:lnSpc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Bookman Old Style" pitchFamily="18" charset="0"/>
              </a:rPr>
              <a:t>Pictures relating to initiatives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uble Bracket 11"/>
          <p:cNvSpPr/>
          <p:nvPr/>
        </p:nvSpPr>
        <p:spPr>
          <a:xfrm>
            <a:off x="228600" y="533400"/>
            <a:ext cx="4419600" cy="3810000"/>
          </a:xfrm>
          <a:prstGeom prst="bracketPair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4572000" y="489303"/>
            <a:ext cx="4343400" cy="3854097"/>
          </a:xfrm>
          <a:prstGeom prst="bracketPair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4921984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Additional Nutrition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Honey Distribution in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GHSS Maipata 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Dehradun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uble Bracket 11"/>
          <p:cNvSpPr/>
          <p:nvPr/>
        </p:nvSpPr>
        <p:spPr>
          <a:xfrm>
            <a:off x="228600" y="533400"/>
            <a:ext cx="4419600" cy="3810000"/>
          </a:xfrm>
          <a:prstGeom prst="bracketPair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4572000" y="489303"/>
            <a:ext cx="4343400" cy="3854097"/>
          </a:xfrm>
          <a:prstGeom prst="bracketPair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7224" y="5286388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Additional Nutrition</a:t>
            </a:r>
          </a:p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Eggs/ Banana</a:t>
            </a:r>
          </a:p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Distribution in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uble Bracket 11"/>
          <p:cNvSpPr/>
          <p:nvPr/>
        </p:nvSpPr>
        <p:spPr>
          <a:xfrm>
            <a:off x="228600" y="533400"/>
            <a:ext cx="3200392" cy="2466972"/>
          </a:xfrm>
          <a:prstGeom prst="bracketPair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4572000" y="489303"/>
            <a:ext cx="4343400" cy="3854097"/>
          </a:xfrm>
          <a:prstGeom prst="bracketPair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5072074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Bhojanmata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Vardi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(Cooks Uniform)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496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PS </a:t>
            </a:r>
            <a:r>
              <a:rPr lang="en-US" b="1" dirty="0" err="1" smtClean="0"/>
              <a:t>Haldi</a:t>
            </a:r>
            <a:r>
              <a:rPr lang="en-US" b="1" dirty="0" smtClean="0"/>
              <a:t> US Nagar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4357694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GIC </a:t>
            </a:r>
            <a:r>
              <a:rPr lang="en-US" b="1" dirty="0" err="1" smtClean="0"/>
              <a:t>Chapradhar</a:t>
            </a:r>
            <a:r>
              <a:rPr lang="en-US" b="1" dirty="0" smtClean="0"/>
              <a:t> </a:t>
            </a:r>
            <a:r>
              <a:rPr lang="en-US" b="1" dirty="0" err="1" smtClean="0"/>
              <a:t>Tehri</a:t>
            </a:r>
            <a:r>
              <a:rPr lang="en-US" b="1" dirty="0" smtClean="0"/>
              <a:t> </a:t>
            </a:r>
            <a:r>
              <a:rPr lang="en-US" b="1" dirty="0" err="1" smtClean="0"/>
              <a:t>Garhwal</a:t>
            </a:r>
            <a:endParaRPr lang="en-US" b="1" dirty="0"/>
          </a:p>
        </p:txBody>
      </p:sp>
      <p:sp>
        <p:nvSpPr>
          <p:cNvPr id="8" name="Double Bracket 7"/>
          <p:cNvSpPr/>
          <p:nvPr/>
        </p:nvSpPr>
        <p:spPr>
          <a:xfrm>
            <a:off x="285720" y="3429000"/>
            <a:ext cx="3143272" cy="2643206"/>
          </a:xfrm>
          <a:prstGeom prst="bracketPair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8596" y="6060064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UPS </a:t>
            </a:r>
            <a:r>
              <a:rPr lang="en-US" b="1" dirty="0" err="1" smtClean="0"/>
              <a:t>Teliwala</a:t>
            </a:r>
            <a:r>
              <a:rPr lang="en-US" b="1" dirty="0" smtClean="0"/>
              <a:t> Haridwar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42876" y="1500174"/>
            <a:ext cx="8854781" cy="4500594"/>
            <a:chOff x="0" y="1142984"/>
            <a:chExt cx="10129874" cy="4500594"/>
          </a:xfrm>
        </p:grpSpPr>
        <p:sp>
          <p:nvSpPr>
            <p:cNvPr id="5" name="Parallelogram 4"/>
            <p:cNvSpPr/>
            <p:nvPr/>
          </p:nvSpPr>
          <p:spPr>
            <a:xfrm>
              <a:off x="0" y="1142984"/>
              <a:ext cx="4000528" cy="4500594"/>
            </a:xfrm>
            <a:prstGeom prst="parallelogram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3071802" y="1142984"/>
              <a:ext cx="4000528" cy="4500594"/>
            </a:xfrm>
            <a:prstGeom prst="parallelogram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6129347" y="1142984"/>
              <a:ext cx="4000527" cy="4500594"/>
            </a:xfrm>
            <a:prstGeom prst="parallelogram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286116" y="357166"/>
            <a:ext cx="4071966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Iron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kadhai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in schools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6000768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District </a:t>
            </a:r>
            <a:r>
              <a:rPr lang="en-US" b="1" dirty="0" err="1" smtClean="0"/>
              <a:t>Pithorgarh</a:t>
            </a:r>
            <a:r>
              <a:rPr lang="en-US" b="1" dirty="0" smtClean="0"/>
              <a:t> Schools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5786" y="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Monotype Corsiva" pitchFamily="66" charset="0"/>
                <a:cs typeface="Times New Roman" pitchFamily="18" charset="0"/>
              </a:rPr>
              <a:t>Handwash</a:t>
            </a:r>
            <a:endParaRPr lang="en-US" sz="2400" b="1" i="1" dirty="0" smtClean="0">
              <a:latin typeface="Monotype Corsiva" pitchFamily="66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85720" y="500042"/>
            <a:ext cx="8572560" cy="5929354"/>
            <a:chOff x="1214414" y="571480"/>
            <a:chExt cx="6566912" cy="5862381"/>
          </a:xfrm>
        </p:grpSpPr>
        <p:sp>
          <p:nvSpPr>
            <p:cNvPr id="12" name="Double Bracket 11"/>
            <p:cNvSpPr/>
            <p:nvPr/>
          </p:nvSpPr>
          <p:spPr>
            <a:xfrm>
              <a:off x="1214414" y="571480"/>
              <a:ext cx="3076596" cy="2771788"/>
            </a:xfrm>
            <a:prstGeom prst="bracketPair">
              <a:avLst/>
            </a:prstGeom>
            <a:blipFill>
              <a:blip r:embed="rId2" cstate="print"/>
              <a:stretch>
                <a:fillRect/>
              </a:stretch>
            </a:blipFill>
            <a:ln w="57150">
              <a:solidFill>
                <a:schemeClr val="bg2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4643438" y="571480"/>
              <a:ext cx="3076596" cy="2771788"/>
            </a:xfrm>
            <a:prstGeom prst="bracketPair">
              <a:avLst/>
            </a:prstGeom>
            <a:blipFill>
              <a:blip r:embed="rId3" cstate="print"/>
              <a:stretch>
                <a:fillRect/>
              </a:stretch>
            </a:blipFill>
            <a:ln w="57150">
              <a:solidFill>
                <a:schemeClr val="bg2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uble Bracket 7"/>
            <p:cNvSpPr/>
            <p:nvPr/>
          </p:nvSpPr>
          <p:spPr>
            <a:xfrm>
              <a:off x="1285852" y="3662073"/>
              <a:ext cx="3076596" cy="2771788"/>
            </a:xfrm>
            <a:prstGeom prst="bracketPair">
              <a:avLst/>
            </a:prstGeom>
            <a:blipFill>
              <a:blip r:embed="rId4" cstate="print"/>
              <a:stretch>
                <a:fillRect/>
              </a:stretch>
            </a:blipFill>
            <a:ln w="57150">
              <a:solidFill>
                <a:schemeClr val="bg2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Bracket 9"/>
            <p:cNvSpPr/>
            <p:nvPr/>
          </p:nvSpPr>
          <p:spPr>
            <a:xfrm>
              <a:off x="4704730" y="3662073"/>
              <a:ext cx="3076596" cy="2771788"/>
            </a:xfrm>
            <a:prstGeom prst="bracketPair">
              <a:avLst/>
            </a:prstGeom>
            <a:blipFill>
              <a:blip r:embed="rId5" cstate="print"/>
              <a:stretch>
                <a:fillRect/>
              </a:stretch>
            </a:blipFill>
            <a:ln w="57150">
              <a:solidFill>
                <a:schemeClr val="bg2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12" y="2857496"/>
            <a:ext cx="3648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golian Baiti" pitchFamily="66" charset="0"/>
                <a:cs typeface="Mongolian Baiti" pitchFamily="66" charset="0"/>
              </a:rPr>
              <a:t>Thank You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501122" cy="24172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4081"/>
                <a:gridCol w="1407687"/>
                <a:gridCol w="1285884"/>
                <a:gridCol w="1428760"/>
                <a:gridCol w="1500198"/>
                <a:gridCol w="1714512"/>
              </a:tblGrid>
              <a:tr h="7858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Primary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Upper Primary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Schools</a:t>
                      </a:r>
                    </a:p>
                    <a:p>
                      <a:pPr algn="ctr"/>
                      <a:r>
                        <a:rPr lang="en-US" sz="1600" dirty="0" smtClean="0"/>
                        <a:t>(Primary &amp; Upper Primary)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77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PAB </a:t>
                      </a:r>
                    </a:p>
                    <a:p>
                      <a:pPr algn="ctr"/>
                      <a:r>
                        <a:rPr lang="en-US" sz="1800" dirty="0" smtClean="0"/>
                        <a:t>Approval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Served </a:t>
                      </a:r>
                      <a:r>
                        <a:rPr lang="en-US" sz="1800" dirty="0" smtClean="0"/>
                        <a:t>Institutions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PAB  </a:t>
                      </a:r>
                    </a:p>
                    <a:p>
                      <a:pPr algn="ctr"/>
                      <a:r>
                        <a:rPr lang="en-US" sz="1800" dirty="0" smtClean="0"/>
                        <a:t>Approval</a:t>
                      </a:r>
                      <a:endParaRPr lang="en-US" sz="1800" b="1" dirty="0" smtClean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Served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dirty="0" smtClean="0"/>
                        <a:t>Institutions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PAB  Approval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Served </a:t>
                      </a:r>
                      <a:r>
                        <a:rPr lang="en-US" sz="1800" dirty="0" smtClean="0"/>
                        <a:t>Institutions</a:t>
                      </a:r>
                      <a:endParaRPr lang="en-US" sz="1800" b="1" dirty="0" smtClean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673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12356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12045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5308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5299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hlinkClick r:id="rId3" action="ppaction://hlinkfile"/>
                        </a:rPr>
                        <a:t>17664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hlinkClick r:id="rId4" action="ppaction://hlinkfile"/>
                        </a:rPr>
                        <a:t>17344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57158" y="285728"/>
          <a:ext cx="8501122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122"/>
              </a:tblGrid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itchFamily="34" charset="0"/>
                          <a:cs typeface="Shonar Bangla" pitchFamily="34" charset="0"/>
                        </a:rPr>
                        <a:t>Institutions Covered Under MDM                                          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 2019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57158" y="4143380"/>
          <a:ext cx="8463313" cy="1661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8350"/>
                <a:gridCol w="2249742"/>
                <a:gridCol w="1928350"/>
                <a:gridCol w="2356871"/>
              </a:tblGrid>
              <a:tr h="3714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Primary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Upper Primary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3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PAB Approved Enrolment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Beneficiaries</a:t>
                      </a:r>
                      <a:endParaRPr lang="en-US" sz="1800" b="1" dirty="0" smtClean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PAB Approved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Enrolment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Beneficiaries</a:t>
                      </a:r>
                      <a:endParaRPr lang="en-US" sz="1800" b="1" dirty="0" smtClean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498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365687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347250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259866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247982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7158" y="3614742"/>
          <a:ext cx="850112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122"/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itchFamily="34" charset="0"/>
                          <a:cs typeface="Shonar Bangla" pitchFamily="34" charset="0"/>
                        </a:rPr>
                        <a:t>Enrollment &amp; Beneficiaries under MDM                                 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 2019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6286520"/>
            <a:ext cx="407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Closed schools    </a:t>
            </a:r>
            <a:r>
              <a:rPr lang="en-US" sz="1400" dirty="0" smtClean="0">
                <a:hlinkClick r:id="rId5" action="ppaction://hlinkfile"/>
              </a:rPr>
              <a:t>Primary </a:t>
            </a:r>
            <a:r>
              <a:rPr lang="en-US" sz="1400" dirty="0" smtClean="0"/>
              <a:t>         </a:t>
            </a:r>
            <a:r>
              <a:rPr lang="en-US" sz="1400" dirty="0" smtClean="0">
                <a:hlinkClick r:id="rId6" action="ppaction://hlinkfile"/>
              </a:rPr>
              <a:t>Upper Primary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6381328"/>
            <a:ext cx="198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7" action="ppaction://hlinkfile"/>
              </a:rPr>
              <a:t>Coverage percentage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8596" y="428604"/>
          <a:ext cx="507209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/>
              </a:tblGrid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itchFamily="34" charset="0"/>
                          <a:cs typeface="Shonar Bangla" pitchFamily="34" charset="0"/>
                        </a:rPr>
                        <a:t>Cooks</a:t>
                      </a:r>
                      <a:r>
                        <a:rPr lang="en-US" sz="2400" b="1" baseline="0" dirty="0" smtClean="0">
                          <a:latin typeface="Arial Narrow" pitchFamily="34" charset="0"/>
                          <a:cs typeface="Shonar Bangla" pitchFamily="34" charset="0"/>
                        </a:rPr>
                        <a:t> Engaged</a:t>
                      </a:r>
                      <a:endParaRPr lang="en-US" sz="2400" dirty="0" smtClean="0">
                        <a:latin typeface="Arial Narrow" pitchFamily="34" charset="0"/>
                        <a:cs typeface="Shonar Bangl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28596" y="1071546"/>
          <a:ext cx="5072098" cy="142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24"/>
                <a:gridCol w="1643074"/>
              </a:tblGrid>
              <a:tr h="50006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Primary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kern="1200" spc="10" dirty="0" smtClean="0"/>
                        <a:t>17070</a:t>
                      </a:r>
                      <a:endParaRPr kumimoji="0" lang="en-US" sz="2200" b="1" kern="1200" spc="1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6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Upper Primary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spc="10" dirty="0" smtClean="0"/>
                        <a:t>9462</a:t>
                      </a:r>
                      <a:endParaRPr kumimoji="0" lang="en-US" sz="2200" b="1" kern="1200" spc="1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2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Total Cooks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kern="1200" spc="10" dirty="0" smtClean="0"/>
                        <a:t>26532</a:t>
                      </a:r>
                      <a:endParaRPr kumimoji="0" lang="en-US" sz="2200" b="1" kern="1200" spc="1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786446" y="418161"/>
            <a:ext cx="3143271" cy="3296591"/>
            <a:chOff x="1243793" y="2073454"/>
            <a:chExt cx="1567685" cy="2486917"/>
          </a:xfrm>
        </p:grpSpPr>
        <p:sp>
          <p:nvSpPr>
            <p:cNvPr id="8" name="Rounded Rectangle 7"/>
            <p:cNvSpPr/>
            <p:nvPr/>
          </p:nvSpPr>
          <p:spPr>
            <a:xfrm>
              <a:off x="1243793" y="3259081"/>
              <a:ext cx="1567685" cy="1301290"/>
            </a:xfrm>
            <a:prstGeom prst="roundRect">
              <a:avLst>
                <a:gd name="adj" fmla="val 0"/>
              </a:avLst>
            </a:prstGeom>
            <a:blipFill>
              <a:blip r:embed="rId3" cstate="print">
                <a:lum bright="20000"/>
              </a:blip>
              <a:stretch>
                <a:fillRect/>
              </a:stretch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243793" y="2073454"/>
              <a:ext cx="1567685" cy="1123821"/>
            </a:xfrm>
            <a:prstGeom prst="roundRect">
              <a:avLst>
                <a:gd name="adj" fmla="val 0"/>
              </a:avLst>
            </a:prstGeom>
            <a:blipFill>
              <a:blip r:embed="rId4" cstate="print">
                <a:lum bright="30000"/>
              </a:blip>
              <a:stretch>
                <a:fillRect/>
              </a:stretch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43538" y="3429000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Cooks (</a:t>
            </a:r>
            <a:r>
              <a:rPr lang="en-US" sz="1600" b="1" i="1" dirty="0" err="1" smtClean="0"/>
              <a:t>Bhojanmata</a:t>
            </a:r>
            <a:r>
              <a:rPr lang="en-US" sz="1600" b="1" i="1" dirty="0" smtClean="0"/>
              <a:t>) in uniform</a:t>
            </a:r>
            <a:endParaRPr lang="en-US" sz="1600" b="1" i="1" dirty="0"/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428596" y="3429000"/>
          <a:ext cx="5072098" cy="1849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39152"/>
                <a:gridCol w="1632946"/>
              </a:tblGrid>
              <a:tr h="5636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 Kitchen Cum Stores sanctioned</a:t>
                      </a:r>
                      <a:endParaRPr lang="en-IN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 smtClean="0"/>
                        <a:t>15933</a:t>
                      </a:r>
                      <a:endParaRPr kumimoji="0" lang="en-IN" sz="1800" b="1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2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/>
                        <a:t>Total Constructed</a:t>
                      </a:r>
                      <a:endParaRPr kumimoji="0" lang="en-IN" sz="18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 smtClean="0"/>
                        <a:t>15666</a:t>
                      </a:r>
                      <a:endParaRPr kumimoji="0" lang="en-IN" sz="1800" b="1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/>
                        <a:t>In Progress</a:t>
                      </a:r>
                      <a:endParaRPr kumimoji="0" lang="en-IN" sz="18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 smtClean="0"/>
                        <a:t>83</a:t>
                      </a:r>
                      <a:endParaRPr kumimoji="0" lang="en-IN" sz="1800" b="1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77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err="1" smtClean="0"/>
                        <a:t>Unstarted</a:t>
                      </a:r>
                      <a:endParaRPr lang="en-IN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 smtClean="0"/>
                        <a:t>211</a:t>
                      </a:r>
                      <a:endParaRPr kumimoji="0" lang="en-IN" sz="1800" b="1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57158" y="5643578"/>
            <a:ext cx="5072098" cy="107721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IN" sz="1600" dirty="0" smtClean="0">
                <a:solidFill>
                  <a:schemeClr val="tx1"/>
                </a:solidFill>
                <a:latin typeface="Bookman Old Style" pitchFamily="18" charset="0"/>
              </a:rPr>
              <a:t>1.SLSMC has decided not to construct KCS where enrolment is less than 10. </a:t>
            </a:r>
          </a:p>
          <a:p>
            <a:pPr algn="just"/>
            <a:r>
              <a:rPr lang="en-IN" sz="1600" dirty="0" smtClean="0">
                <a:solidFill>
                  <a:schemeClr val="tx1"/>
                </a:solidFill>
                <a:latin typeface="Bookman Old Style" pitchFamily="18" charset="0"/>
              </a:rPr>
              <a:t>2. Due to change in plinth area, 27 KCS extra constructed. </a:t>
            </a:r>
            <a:endParaRPr lang="en-IN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28596" y="2900362"/>
          <a:ext cx="507209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/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itchFamily="34" charset="0"/>
                          <a:cs typeface="Shonar Bangla" pitchFamily="34" charset="0"/>
                        </a:rPr>
                        <a:t>Kitchen Cum Stores</a:t>
                      </a:r>
                      <a:endParaRPr lang="en-US" sz="2400" dirty="0" smtClean="0">
                        <a:latin typeface="Arial Narrow" pitchFamily="34" charset="0"/>
                        <a:cs typeface="Shonar Bangl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2" descr="DSC021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857628"/>
            <a:ext cx="3143272" cy="21431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5800300" y="6072206"/>
            <a:ext cx="312941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The Logo, Menu and toll free number displayed</a:t>
            </a:r>
            <a:endParaRPr lang="en-US" sz="16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285720" y="5214951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 action="ppaction://hlinkfile"/>
              </a:rPr>
              <a:t>Districtwise</a:t>
            </a:r>
            <a:r>
              <a:rPr lang="en-US" dirty="0" smtClean="0"/>
              <a:t>        </a:t>
            </a:r>
            <a:r>
              <a:rPr lang="en-US" dirty="0" smtClean="0">
                <a:hlinkClick r:id="rId7" action="ppaction://hlinkfile"/>
              </a:rPr>
              <a:t>211</a:t>
            </a:r>
            <a:r>
              <a:rPr lang="en-US" dirty="0" smtClean="0"/>
              <a:t> KCS </a:t>
            </a:r>
            <a:r>
              <a:rPr lang="en-US" dirty="0" err="1" smtClean="0"/>
              <a:t>Unstarted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501121" cy="18132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1570"/>
                <a:gridCol w="2630530"/>
                <a:gridCol w="2468068"/>
                <a:gridCol w="2330953"/>
              </a:tblGrid>
              <a:tr h="6236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Level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Annual Gross Allocation by GOI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Lifting by DSOs</a:t>
                      </a:r>
                      <a:r>
                        <a:rPr lang="en-US" sz="1800" baseline="0" dirty="0" smtClean="0"/>
                        <a:t> from FCI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Released by DSOs to Schools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48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7445.72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7445.72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8409.04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UPS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7901.07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7901.07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8968.17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15346.79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15346.79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17377.21*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58" y="185718"/>
          <a:ext cx="850112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122"/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Food grains Utilizations (In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MTs)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April 2018 –March 2019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57158" y="3955799"/>
          <a:ext cx="8501123" cy="27593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0132"/>
                <a:gridCol w="1994583"/>
                <a:gridCol w="1738865"/>
                <a:gridCol w="2028678"/>
                <a:gridCol w="1738865"/>
              </a:tblGrid>
              <a:tr h="50158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Level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Bills Submitted by FCI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Payment made to FCI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3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Quantity</a:t>
                      </a:r>
                    </a:p>
                    <a:p>
                      <a:pPr algn="ctr"/>
                      <a:r>
                        <a:rPr lang="en-US" sz="1800" dirty="0" smtClean="0"/>
                        <a:t>(In MTs)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Amount</a:t>
                      </a:r>
                    </a:p>
                    <a:p>
                      <a:pPr algn="ctr"/>
                      <a:r>
                        <a:rPr lang="en-US" sz="1800" dirty="0" smtClean="0"/>
                        <a:t>(In Lac)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Quantity</a:t>
                      </a:r>
                    </a:p>
                    <a:p>
                      <a:pPr algn="ctr"/>
                      <a:r>
                        <a:rPr lang="en-US" sz="1800" dirty="0" smtClean="0"/>
                        <a:t>(In MTs)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Amount</a:t>
                      </a:r>
                    </a:p>
                    <a:p>
                      <a:pPr algn="ctr"/>
                      <a:r>
                        <a:rPr lang="en-US" sz="1800" dirty="0" smtClean="0"/>
                        <a:t>(In Lac)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15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7445.72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227.77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7445.72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227.77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15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UPS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7901.07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241.64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7901.07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241.64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15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15346.79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/>
                        <a:t>469.41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15346.79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/>
                        <a:t>469.41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3357562"/>
          <a:ext cx="850112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122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FCI Payment                              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April 2018 –March 2019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7158" y="2714620"/>
            <a:ext cx="1014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* Previous year foodgrains also included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882733"/>
          <a:ext cx="8215370" cy="18318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3184"/>
                <a:gridCol w="1529531"/>
                <a:gridCol w="2067010"/>
                <a:gridCol w="1732152"/>
                <a:gridCol w="1453493"/>
              </a:tblGrid>
              <a:tr h="1173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spc="10" dirty="0" smtClean="0"/>
                        <a:t>Total</a:t>
                      </a:r>
                      <a:r>
                        <a:rPr lang="en-US" sz="1800" kern="1200" spc="10" baseline="0" dirty="0" smtClean="0"/>
                        <a:t> Schools Covered</a:t>
                      </a:r>
                      <a:endParaRPr lang="en-US" sz="1800" b="1" kern="1200" spc="1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spc="10" dirty="0" smtClean="0"/>
                        <a:t>Total Children examined</a:t>
                      </a:r>
                      <a:endParaRPr lang="en-US" sz="1800" b="1" kern="1200" spc="1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Children identified with </a:t>
                      </a:r>
                      <a:r>
                        <a:rPr lang="en-US" sz="1800" baseline="0" dirty="0" smtClean="0"/>
                        <a:t>different Diseases</a:t>
                      </a:r>
                      <a:endParaRPr lang="en-US" sz="1800" b="1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Children referred to nearest PHC/Hospital</a:t>
                      </a:r>
                      <a:endParaRPr lang="en-US" sz="1800" b="1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No. of Spectacles distributed</a:t>
                      </a:r>
                      <a:endParaRPr lang="en-US" sz="18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31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18173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752667</a:t>
                      </a:r>
                      <a:endParaRPr lang="en-US" sz="2000" b="1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/>
                        <a:t>134394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/>
                        <a:t>20097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4122</a:t>
                      </a:r>
                      <a:endParaRPr lang="en-US" sz="2000" b="1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0034" y="328594"/>
          <a:ext cx="82153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Health Check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Up Status                    (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April 18-March 2019)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00958" y="27146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Details 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0034" y="5816327"/>
          <a:ext cx="2786082" cy="640080"/>
        </p:xfrm>
        <a:graphic>
          <a:graphicData uri="http://schemas.openxmlformats.org/drawingml/2006/table">
            <a:tbl>
              <a:tblPr/>
              <a:tblGrid>
                <a:gridCol w="2786082"/>
              </a:tblGrid>
              <a:tr h="6130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National </a:t>
                      </a:r>
                      <a:r>
                        <a:rPr lang="en-US" dirty="0" err="1" smtClean="0"/>
                        <a:t>Deworming</a:t>
                      </a:r>
                      <a:r>
                        <a:rPr lang="en-US" dirty="0" smtClean="0"/>
                        <a:t> Day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February</a:t>
                      </a:r>
                      <a:r>
                        <a:rPr lang="en-US" baseline="0" dirty="0" smtClean="0"/>
                        <a:t> 2019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00034" y="3429000"/>
            <a:ext cx="2786082" cy="2357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29844" y="3429000"/>
            <a:ext cx="2786082" cy="2357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45799" y="3429000"/>
            <a:ext cx="2786082" cy="2357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357554" y="5814164"/>
          <a:ext cx="5572164" cy="615232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6152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Health check up</a:t>
                      </a:r>
                      <a:r>
                        <a:rPr lang="en-US" baseline="0" dirty="0" smtClean="0"/>
                        <a:t> in School by RBSK Teams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857232"/>
          <a:ext cx="4214842" cy="55100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3206"/>
                <a:gridCol w="1571636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</a:t>
                      </a:r>
                    </a:p>
                    <a:p>
                      <a:pPr algn="ctr"/>
                      <a:r>
                        <a:rPr lang="en-US" sz="1800" dirty="0" smtClean="0"/>
                        <a:t>Approval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18415.79</a:t>
                      </a:r>
                      <a:endParaRPr lang="en-US" sz="2000" b="1" i="0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728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/>
                        <a:t>Opening Balance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 smtClean="0"/>
                        <a:t>(</a:t>
                      </a:r>
                      <a:r>
                        <a:rPr lang="en-US" sz="1800" kern="1200" dirty="0" err="1" smtClean="0"/>
                        <a:t>Central+State</a:t>
                      </a:r>
                      <a:r>
                        <a:rPr lang="en-US" sz="1800" kern="1200" dirty="0" smtClean="0"/>
                        <a:t>)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2047.76</a:t>
                      </a:r>
                      <a:endParaRPr lang="en-US" sz="2000" b="1" i="0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2272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State </a:t>
                      </a:r>
                    </a:p>
                    <a:p>
                      <a:pPr algn="ctr"/>
                      <a:r>
                        <a:rPr lang="en-US" sz="1800" kern="1200" dirty="0" smtClean="0"/>
                        <a:t>Releases including Central Share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14748.66</a:t>
                      </a:r>
                      <a:endParaRPr lang="en-US" sz="2000" b="1" i="0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7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Total Available</a:t>
                      </a:r>
                      <a:r>
                        <a:rPr lang="en-US" sz="1800" baseline="0" dirty="0" smtClean="0"/>
                        <a:t> Amount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16796.42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7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Expenditure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14953.81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05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%  of Expenditure against </a:t>
                      </a:r>
                      <a:r>
                        <a:rPr lang="en-US" sz="1800" dirty="0" err="1" smtClean="0"/>
                        <a:t>Release+OB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90%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2" y="142876"/>
          <a:ext cx="8215370" cy="50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500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Budget Utilization (Rs. in Lac) 2018-19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5286380" y="857233"/>
            <a:ext cx="3643338" cy="5572164"/>
            <a:chOff x="420222" y="3841862"/>
            <a:chExt cx="2751277" cy="5266087"/>
          </a:xfrm>
        </p:grpSpPr>
        <p:pic>
          <p:nvPicPr>
            <p:cNvPr id="7" name="Picture 6" descr="DSC0026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22" y="3841862"/>
              <a:ext cx="2674738" cy="2684564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 descr="IMG-20160316-WA002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222" y="6551220"/>
              <a:ext cx="2751277" cy="2556729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5286380" y="6143644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FF00"/>
                </a:solidFill>
              </a:rPr>
              <a:t>MDM distribution in schools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7158" y="723671"/>
            <a:ext cx="4786346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q"/>
            </a:pPr>
            <a:endParaRPr lang="en-US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algn="just"/>
            <a:r>
              <a:rPr lang="en-US" b="1" dirty="0" smtClean="0">
                <a:solidFill>
                  <a:schemeClr val="tx1"/>
                </a:solidFill>
                <a:latin typeface="Bookman Old Style" pitchFamily="18" charset="0"/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The Hans Foundation” 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provides gas connection to 5519 schools.</a:t>
            </a:r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129581"/>
            <a:ext cx="592935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Initiatives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4714884"/>
            <a:ext cx="478634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Bookman Old Style" pitchFamily="18" charset="0"/>
              </a:rPr>
              <a:t>Iron Kadhai</a:t>
            </a:r>
          </a:p>
          <a:p>
            <a:pPr algn="just"/>
            <a:r>
              <a:rPr lang="en-US" sz="2400" dirty="0" smtClean="0">
                <a:latin typeface="Bookman Old Style" pitchFamily="18" charset="0"/>
              </a:rPr>
              <a:t>The state provides Iron Kadhai to </a:t>
            </a:r>
            <a:r>
              <a:rPr lang="en-US" sz="2400" dirty="0" smtClean="0">
                <a:solidFill>
                  <a:srgbClr val="0066FF"/>
                </a:solidFill>
                <a:latin typeface="Bookman Old Style" pitchFamily="18" charset="0"/>
                <a:hlinkClick r:id="rId2" action="ppaction://hlinkfile"/>
              </a:rPr>
              <a:t>4169</a:t>
            </a:r>
            <a:r>
              <a:rPr lang="en-US" sz="2400" dirty="0" smtClean="0">
                <a:latin typeface="Bookman Old Style" pitchFamily="18" charset="0"/>
              </a:rPr>
              <a:t> Schools.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2643182"/>
            <a:ext cx="478634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Bookman Old Style" pitchFamily="18" charset="0"/>
              </a:rPr>
              <a:t> A new innovative concept of </a:t>
            </a:r>
            <a:r>
              <a:rPr lang="en-US" sz="2000" b="1" dirty="0" smtClean="0">
                <a:latin typeface="Bookman Old Style" pitchFamily="18" charset="0"/>
              </a:rPr>
              <a:t>“</a:t>
            </a:r>
            <a:r>
              <a:rPr lang="en-US" sz="2000" b="1" dirty="0" err="1" smtClean="0">
                <a:latin typeface="Bookman Old Style" pitchFamily="18" charset="0"/>
              </a:rPr>
              <a:t>Apna</a:t>
            </a:r>
            <a:r>
              <a:rPr lang="en-US" sz="2000" b="1" dirty="0" smtClean="0">
                <a:latin typeface="Bookman Old Style" pitchFamily="18" charset="0"/>
              </a:rPr>
              <a:t> Kitchen </a:t>
            </a:r>
            <a:r>
              <a:rPr lang="en-US" sz="2000" b="1" dirty="0" err="1" smtClean="0">
                <a:latin typeface="Bookman Old Style" pitchFamily="18" charset="0"/>
              </a:rPr>
              <a:t>Apna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Bhojan</a:t>
            </a:r>
            <a:r>
              <a:rPr lang="en-US" sz="2000" b="1" dirty="0" smtClean="0">
                <a:latin typeface="Bookman Old Style" pitchFamily="18" charset="0"/>
              </a:rPr>
              <a:t>”</a:t>
            </a:r>
            <a:r>
              <a:rPr lang="en-US" sz="2000" dirty="0" smtClean="0">
                <a:latin typeface="Bookman Old Style" pitchFamily="18" charset="0"/>
              </a:rPr>
              <a:t> has been introduced in the state to develop work culture among children and to promote the will of working together and co-operation.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29256" y="714356"/>
            <a:ext cx="3214710" cy="5786478"/>
            <a:chOff x="5429256" y="714356"/>
            <a:chExt cx="3214710" cy="5786478"/>
          </a:xfrm>
        </p:grpSpPr>
        <p:sp>
          <p:nvSpPr>
            <p:cNvPr id="18" name="Rectangle 17"/>
            <p:cNvSpPr/>
            <p:nvPr/>
          </p:nvSpPr>
          <p:spPr>
            <a:xfrm>
              <a:off x="5429256" y="714356"/>
              <a:ext cx="3214710" cy="5786478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5500694" y="758084"/>
              <a:ext cx="3071834" cy="1857388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5500694" y="2673055"/>
              <a:ext cx="3071834" cy="1857388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5500694" y="4585863"/>
              <a:ext cx="3071834" cy="1857388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5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992" y="4907260"/>
            <a:ext cx="497295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atin typeface="Bookman Old Style" pitchFamily="18" charset="0"/>
              </a:rPr>
              <a:t>Kitchen Garden</a:t>
            </a:r>
          </a:p>
          <a:p>
            <a:pPr algn="just">
              <a:defRPr/>
            </a:pPr>
            <a:r>
              <a:rPr lang="en-US" sz="2400" dirty="0" smtClean="0">
                <a:latin typeface="Bookman Old Style" pitchFamily="18" charset="0"/>
              </a:rPr>
              <a:t>At present, </a:t>
            </a:r>
            <a:r>
              <a:rPr lang="en-US" sz="2400" dirty="0" smtClean="0">
                <a:solidFill>
                  <a:srgbClr val="C00000"/>
                </a:solidFill>
                <a:latin typeface="Bookman Old Style" pitchFamily="18" charset="0"/>
                <a:hlinkClick r:id="rId2" action="ppaction://hlinkfile"/>
              </a:rPr>
              <a:t>1281</a:t>
            </a:r>
            <a:r>
              <a:rPr lang="en-US" sz="24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en-US" sz="2400" dirty="0" smtClean="0">
                <a:latin typeface="Bookman Old Style" pitchFamily="18" charset="0"/>
              </a:rPr>
              <a:t>schools have functional Kitchen Gardens.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878" y="770788"/>
            <a:ext cx="4959063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 smtClean="0">
                <a:latin typeface="Bookman Old Style" pitchFamily="18" charset="0"/>
              </a:rPr>
              <a:t>Food Quality Test </a:t>
            </a:r>
          </a:p>
          <a:p>
            <a:pPr algn="just">
              <a:defRPr/>
            </a:pPr>
            <a:r>
              <a:rPr lang="en-US" sz="2400" dirty="0" smtClean="0">
                <a:latin typeface="Bookman Old Style" pitchFamily="18" charset="0"/>
              </a:rPr>
              <a:t>The MDM cell undertook a “Food Quality Testing” with the help of “Punjab Biotechnology Incubator, </a:t>
            </a:r>
            <a:r>
              <a:rPr lang="en-US" sz="2400" dirty="0" err="1" smtClean="0">
                <a:latin typeface="Bookman Old Style" pitchFamily="18" charset="0"/>
              </a:rPr>
              <a:t>Mohali</a:t>
            </a:r>
            <a:r>
              <a:rPr lang="en-US" sz="2400" dirty="0" smtClean="0">
                <a:latin typeface="Bookman Old Style" pitchFamily="18" charset="0"/>
              </a:rPr>
              <a:t>”. The food samples were taken from </a:t>
            </a:r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10 schools </a:t>
            </a:r>
            <a:r>
              <a:rPr lang="en-US" sz="2400" dirty="0" smtClean="0">
                <a:latin typeface="Bookman Old Style" pitchFamily="18" charset="0"/>
              </a:rPr>
              <a:t> in </a:t>
            </a:r>
            <a:r>
              <a:rPr lang="en-US" sz="2400" dirty="0" err="1" smtClean="0">
                <a:solidFill>
                  <a:srgbClr val="FF0000"/>
                </a:solidFill>
                <a:latin typeface="Bookman Old Style" pitchFamily="18" charset="0"/>
              </a:rPr>
              <a:t>Rudraprayag</a:t>
            </a:r>
            <a:r>
              <a:rPr lang="en-US" sz="2400" dirty="0" smtClean="0">
                <a:solidFill>
                  <a:srgbClr val="FF0000"/>
                </a:solidFill>
                <a:latin typeface="Bookman Old Style" pitchFamily="18" charset="0"/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  <a:latin typeface="Bookman Old Style" pitchFamily="18" charset="0"/>
              </a:rPr>
              <a:t>Chamoli</a:t>
            </a:r>
            <a:r>
              <a:rPr lang="en-US" sz="2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district. (Reports awaited)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844" y="129581"/>
            <a:ext cx="592935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Initiatives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29256" y="714356"/>
            <a:ext cx="3214710" cy="5786478"/>
            <a:chOff x="5429256" y="714356"/>
            <a:chExt cx="3214710" cy="5786478"/>
          </a:xfrm>
        </p:grpSpPr>
        <p:sp>
          <p:nvSpPr>
            <p:cNvPr id="11" name="Rectangle 10"/>
            <p:cNvSpPr/>
            <p:nvPr/>
          </p:nvSpPr>
          <p:spPr>
            <a:xfrm>
              <a:off x="5429256" y="714356"/>
              <a:ext cx="3214710" cy="5786478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5500694" y="758084"/>
              <a:ext cx="3071834" cy="1857388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5500694" y="2673055"/>
              <a:ext cx="3071834" cy="1857388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5500694" y="4585863"/>
              <a:ext cx="3071834" cy="1857388"/>
            </a:xfrm>
            <a:prstGeom prst="round2DiagRect">
              <a:avLst>
                <a:gd name="adj1" fmla="val 0"/>
                <a:gd name="adj2" fmla="val 0"/>
              </a:avLst>
            </a:prstGeom>
            <a:blipFill>
              <a:blip r:embed="rId5" cstate="print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17006</TotalTime>
  <Words>1273</Words>
  <Application>Microsoft Office PowerPoint</Application>
  <PresentationFormat>On-screen Show (4:3)</PresentationFormat>
  <Paragraphs>410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Flow</vt:lpstr>
      <vt:lpstr>Concourse</vt:lpstr>
      <vt:lpstr>Office Theme</vt:lpstr>
      <vt:lpstr>Theme4</vt:lpstr>
      <vt:lpstr>Slide 1</vt:lpstr>
      <vt:lpstr>Flow of Presentation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Day Meal Scheme 2008-09</dc:title>
  <dc:creator>hp</dc:creator>
  <cp:lastModifiedBy>Admin</cp:lastModifiedBy>
  <cp:revision>3067</cp:revision>
  <dcterms:created xsi:type="dcterms:W3CDTF">2009-02-15T12:40:53Z</dcterms:created>
  <dcterms:modified xsi:type="dcterms:W3CDTF">2019-05-08T05:57:43Z</dcterms:modified>
</cp:coreProperties>
</file>