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4"/>
  </p:notesMasterIdLst>
  <p:handoutMasterIdLst>
    <p:handoutMasterId r:id="rId25"/>
  </p:handoutMasterIdLst>
  <p:sldIdLst>
    <p:sldId id="299" r:id="rId3"/>
    <p:sldId id="259" r:id="rId4"/>
    <p:sldId id="289" r:id="rId5"/>
    <p:sldId id="261" r:id="rId6"/>
    <p:sldId id="262" r:id="rId7"/>
    <p:sldId id="304" r:id="rId8"/>
    <p:sldId id="263" r:id="rId9"/>
    <p:sldId id="307" r:id="rId10"/>
    <p:sldId id="300" r:id="rId11"/>
    <p:sldId id="294" r:id="rId12"/>
    <p:sldId id="286" r:id="rId13"/>
    <p:sldId id="276" r:id="rId14"/>
    <p:sldId id="287" r:id="rId15"/>
    <p:sldId id="277" r:id="rId16"/>
    <p:sldId id="303" r:id="rId17"/>
    <p:sldId id="278" r:id="rId18"/>
    <p:sldId id="302" r:id="rId19"/>
    <p:sldId id="279" r:id="rId20"/>
    <p:sldId id="266" r:id="rId21"/>
    <p:sldId id="298" r:id="rId22"/>
    <p:sldId id="296" r:id="rId23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70F54"/>
    <a:srgbClr val="007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26" autoAdjust="0"/>
  </p:normalViewPr>
  <p:slideViewPr>
    <p:cSldViewPr>
      <p:cViewPr varScale="1">
        <p:scale>
          <a:sx n="63" d="100"/>
          <a:sy n="63" d="100"/>
        </p:scale>
        <p:origin x="-151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800"/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Construction of kitchen-cum-stores against sanctioned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West Bengal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F75-4EB7-9857-927194B9BB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301056"/>
        <c:axId val="34302592"/>
      </c:barChart>
      <c:catAx>
        <c:axId val="34301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302592"/>
        <c:crosses val="autoZero"/>
        <c:auto val="1"/>
        <c:lblAlgn val="ctr"/>
        <c:lblOffset val="100"/>
        <c:noMultiLvlLbl val="0"/>
      </c:catAx>
      <c:valAx>
        <c:axId val="343025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4301056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ED46F1-8A61-49B2-8F34-729040D0F741}" type="doc">
      <dgm:prSet loTypeId="urn:microsoft.com/office/officeart/2005/8/layout/vList5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AD4B199-2F00-44E1-AD21-63BEDCC87BA4}">
      <dgm:prSet phldrT="[Text]" custT="1"/>
      <dgm:spPr/>
      <dgm:t>
        <a:bodyPr/>
        <a:lstStyle/>
        <a:p>
          <a:r>
            <a:rPr lang="en-IN" sz="1800" b="1" dirty="0" smtClean="0"/>
            <a:t>Convergence </a:t>
          </a:r>
        </a:p>
        <a:p>
          <a:r>
            <a:rPr lang="en-IN" sz="1800" b="1" dirty="0" smtClean="0"/>
            <a:t>with line departments</a:t>
          </a:r>
          <a:endParaRPr lang="en-US" sz="1800" b="1" dirty="0"/>
        </a:p>
      </dgm:t>
    </dgm:pt>
    <dgm:pt modelId="{85D2605A-6FC0-4097-8A49-67D88C5182AB}" type="parTrans" cxnId="{764A704A-7B0E-4BF5-B1E7-833BB37D5874}">
      <dgm:prSet/>
      <dgm:spPr/>
      <dgm:t>
        <a:bodyPr/>
        <a:lstStyle/>
        <a:p>
          <a:endParaRPr lang="en-US" sz="1800"/>
        </a:p>
      </dgm:t>
    </dgm:pt>
    <dgm:pt modelId="{EFADF196-5BC0-43E0-90A8-7638C8C384A0}" type="sibTrans" cxnId="{764A704A-7B0E-4BF5-B1E7-833BB37D5874}">
      <dgm:prSet/>
      <dgm:spPr/>
      <dgm:t>
        <a:bodyPr/>
        <a:lstStyle/>
        <a:p>
          <a:endParaRPr lang="en-US" sz="1800"/>
        </a:p>
      </dgm:t>
    </dgm:pt>
    <dgm:pt modelId="{0AC3ED6E-AADD-4885-9FEF-15636B916EBF}">
      <dgm:prSet phldrT="[Text]" custT="1"/>
      <dgm:spPr>
        <a:gradFill flip="none" rotWithShape="0">
          <a:gsLst>
            <a:gs pos="0">
              <a:schemeClr val="accent4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4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4">
                <a:lumMod val="60000"/>
                <a:lumOff val="40000"/>
                <a:tint val="23500"/>
                <a:satMod val="160000"/>
              </a:schemeClr>
            </a:gs>
          </a:gsLst>
          <a:lin ang="8100000" scaled="1"/>
          <a:tileRect/>
        </a:gradFill>
      </dgm:spPr>
      <dgm:t>
        <a:bodyPr/>
        <a:lstStyle/>
        <a:p>
          <a:r>
            <a:rPr lang="en-IN" sz="1600" dirty="0" smtClean="0"/>
            <a:t>The grown whole vegetables, fruits can be consumed. Some of the parts like stem (banana, bottle gourd, pumpkin) leaves (coriander, mint, spinach), flower (pumpkin flower, </a:t>
          </a:r>
          <a:r>
            <a:rPr lang="en-IN" sz="1600" dirty="0" err="1" smtClean="0"/>
            <a:t>morringa</a:t>
          </a:r>
          <a:r>
            <a:rPr lang="en-IN" sz="1600" dirty="0" smtClean="0"/>
            <a:t>). </a:t>
          </a:r>
          <a:endParaRPr lang="en-US" sz="1600" dirty="0"/>
        </a:p>
      </dgm:t>
    </dgm:pt>
    <dgm:pt modelId="{56B6FACF-C700-44EB-B32E-9F6ECF9BA158}" type="parTrans" cxnId="{56970623-6B69-4B59-B1E1-C0784DEACF6B}">
      <dgm:prSet/>
      <dgm:spPr/>
      <dgm:t>
        <a:bodyPr/>
        <a:lstStyle/>
        <a:p>
          <a:endParaRPr lang="en-US" sz="1800"/>
        </a:p>
      </dgm:t>
    </dgm:pt>
    <dgm:pt modelId="{D5F76055-8E22-450A-BB87-0DDC2B20F7B8}" type="sibTrans" cxnId="{56970623-6B69-4B59-B1E1-C0784DEACF6B}">
      <dgm:prSet/>
      <dgm:spPr/>
      <dgm:t>
        <a:bodyPr/>
        <a:lstStyle/>
        <a:p>
          <a:endParaRPr lang="en-US" sz="1800"/>
        </a:p>
      </dgm:t>
    </dgm:pt>
    <dgm:pt modelId="{6660F718-3E31-472D-A9E8-1FC5E718250F}">
      <dgm:prSet phldrT="[Text]" custT="1"/>
      <dgm:spPr/>
      <dgm:t>
        <a:bodyPr/>
        <a:lstStyle/>
        <a:p>
          <a:r>
            <a:rPr lang="en-US" sz="1800" b="1" dirty="0" smtClean="0"/>
            <a:t>Funds for School Nutrition Garden</a:t>
          </a:r>
          <a:endParaRPr lang="en-US" sz="1800" b="1" dirty="0"/>
        </a:p>
      </dgm:t>
    </dgm:pt>
    <dgm:pt modelId="{DAFC5BAE-7271-440A-858D-02E8C7A8802E}" type="parTrans" cxnId="{432A3363-A971-4957-9142-E380DCC8F065}">
      <dgm:prSet/>
      <dgm:spPr/>
      <dgm:t>
        <a:bodyPr/>
        <a:lstStyle/>
        <a:p>
          <a:endParaRPr lang="en-US" sz="1800"/>
        </a:p>
      </dgm:t>
    </dgm:pt>
    <dgm:pt modelId="{337D54D5-CECB-47E0-B43D-52CE4C08B00B}" type="sibTrans" cxnId="{432A3363-A971-4957-9142-E380DCC8F065}">
      <dgm:prSet/>
      <dgm:spPr/>
      <dgm:t>
        <a:bodyPr/>
        <a:lstStyle/>
        <a:p>
          <a:endParaRPr lang="en-US" sz="1800"/>
        </a:p>
      </dgm:t>
    </dgm:pt>
    <dgm:pt modelId="{F4021611-4149-4CF3-95CC-7EFEC967DF55}">
      <dgm:prSet phldrT="[Text]" custT="1"/>
      <dgm:spPr/>
      <dgm:t>
        <a:bodyPr/>
        <a:lstStyle/>
        <a:p>
          <a:r>
            <a:rPr lang="en-IN" sz="1600" dirty="0" err="1" smtClean="0"/>
            <a:t>Krishi</a:t>
          </a:r>
          <a:r>
            <a:rPr lang="en-IN" sz="1600" dirty="0" smtClean="0"/>
            <a:t>  </a:t>
          </a:r>
          <a:r>
            <a:rPr lang="en-IN" sz="1600" dirty="0" err="1" smtClean="0"/>
            <a:t>Vigyan</a:t>
          </a:r>
          <a:r>
            <a:rPr lang="en-IN" sz="1600" dirty="0" smtClean="0"/>
            <a:t> </a:t>
          </a:r>
          <a:r>
            <a:rPr lang="en-IN" sz="1600" dirty="0" err="1" smtClean="0"/>
            <a:t>Kendras</a:t>
          </a:r>
          <a:r>
            <a:rPr lang="en-IN" sz="1600" dirty="0" smtClean="0"/>
            <a:t>, Department of Agriculture/Horticulture, Food &amp; Nutrition Board, State Agriculture Universities etc.</a:t>
          </a:r>
          <a:endParaRPr lang="en-US" sz="1600" dirty="0"/>
        </a:p>
      </dgm:t>
    </dgm:pt>
    <dgm:pt modelId="{47CDBF5B-D617-4F3E-9974-03E2E05C85CD}" type="parTrans" cxnId="{D9819BA8-1DC7-4DEE-81C0-C5FBC7DA094B}">
      <dgm:prSet/>
      <dgm:spPr/>
      <dgm:t>
        <a:bodyPr/>
        <a:lstStyle/>
        <a:p>
          <a:endParaRPr lang="en-US" sz="1800"/>
        </a:p>
      </dgm:t>
    </dgm:pt>
    <dgm:pt modelId="{4DFB0187-17E0-4328-BD9A-E6D8895CC528}" type="sibTrans" cxnId="{D9819BA8-1DC7-4DEE-81C0-C5FBC7DA094B}">
      <dgm:prSet/>
      <dgm:spPr/>
      <dgm:t>
        <a:bodyPr/>
        <a:lstStyle/>
        <a:p>
          <a:endParaRPr lang="en-US" sz="1800"/>
        </a:p>
      </dgm:t>
    </dgm:pt>
    <dgm:pt modelId="{5EE4D596-9ED4-472C-8E16-C32F0E1185D2}">
      <dgm:prSet custT="1"/>
      <dgm:spPr>
        <a:solidFill>
          <a:srgbClr val="A7E9F9"/>
        </a:solidFill>
      </dgm:spPr>
      <dgm:t>
        <a:bodyPr/>
        <a:lstStyle/>
        <a:p>
          <a:r>
            <a:rPr lang="en-US" sz="1800" b="1" dirty="0" smtClean="0"/>
            <a:t>School Nutrition Garden</a:t>
          </a:r>
          <a:endParaRPr lang="en-US" sz="1800" b="1" dirty="0"/>
        </a:p>
      </dgm:t>
    </dgm:pt>
    <dgm:pt modelId="{7E3E228B-D073-4464-BE97-0F227113CCD7}" type="parTrans" cxnId="{7E1E29D4-77CA-4DA8-A562-3A57CCE99221}">
      <dgm:prSet/>
      <dgm:spPr/>
      <dgm:t>
        <a:bodyPr/>
        <a:lstStyle/>
        <a:p>
          <a:endParaRPr lang="en-US" sz="1800"/>
        </a:p>
      </dgm:t>
    </dgm:pt>
    <dgm:pt modelId="{BB31B796-408A-4217-BB1E-8DC68B16F49F}" type="sibTrans" cxnId="{7E1E29D4-77CA-4DA8-A562-3A57CCE99221}">
      <dgm:prSet/>
      <dgm:spPr/>
      <dgm:t>
        <a:bodyPr/>
        <a:lstStyle/>
        <a:p>
          <a:endParaRPr lang="en-US" sz="1800"/>
        </a:p>
      </dgm:t>
    </dgm:pt>
    <dgm:pt modelId="{1C368E23-C205-4BDA-BDCA-2B0EC02439BA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IN" b="1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N" b="1" dirty="0" smtClean="0"/>
            <a:t>Where School Nutrition Garden can be set up?</a:t>
          </a:r>
          <a:endParaRPr lang="en-US" dirty="0" smtClean="0"/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dirty="0"/>
        </a:p>
      </dgm:t>
    </dgm:pt>
    <dgm:pt modelId="{44374F9F-FCDA-4840-A30D-18F91B099063}" type="parTrans" cxnId="{2C6B11C7-1FF8-4CC4-B5A3-875F9D6678AE}">
      <dgm:prSet/>
      <dgm:spPr/>
      <dgm:t>
        <a:bodyPr/>
        <a:lstStyle/>
        <a:p>
          <a:endParaRPr lang="en-US" sz="1800"/>
        </a:p>
      </dgm:t>
    </dgm:pt>
    <dgm:pt modelId="{7D47A614-A732-4708-B842-C7FB79BCB8DA}" type="sibTrans" cxnId="{2C6B11C7-1FF8-4CC4-B5A3-875F9D6678AE}">
      <dgm:prSet/>
      <dgm:spPr/>
      <dgm:t>
        <a:bodyPr/>
        <a:lstStyle/>
        <a:p>
          <a:endParaRPr lang="en-US" sz="1800"/>
        </a:p>
      </dgm:t>
    </dgm:pt>
    <dgm:pt modelId="{5158A189-202B-47C8-BE8B-6625C1D061C6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800" b="1" dirty="0" smtClean="0"/>
            <a:t>Objectives</a:t>
          </a:r>
          <a:endParaRPr lang="en-US" sz="1800" b="1" dirty="0"/>
        </a:p>
      </dgm:t>
    </dgm:pt>
    <dgm:pt modelId="{DC5B274C-72DF-47CB-A8B3-EE5169F17E74}" type="parTrans" cxnId="{320245D4-6E01-4A19-977F-8CADAB5D6150}">
      <dgm:prSet/>
      <dgm:spPr/>
      <dgm:t>
        <a:bodyPr/>
        <a:lstStyle/>
        <a:p>
          <a:endParaRPr lang="en-US" sz="1800"/>
        </a:p>
      </dgm:t>
    </dgm:pt>
    <dgm:pt modelId="{82F16EA4-FEB9-4BC2-AAE6-89E5CB7B3C69}" type="sibTrans" cxnId="{320245D4-6E01-4A19-977F-8CADAB5D6150}">
      <dgm:prSet/>
      <dgm:spPr/>
      <dgm:t>
        <a:bodyPr/>
        <a:lstStyle/>
        <a:p>
          <a:endParaRPr lang="en-US" sz="1800"/>
        </a:p>
      </dgm:t>
    </dgm:pt>
    <dgm:pt modelId="{7F368BA0-B9A8-4A03-AA6C-464E5650579B}">
      <dgm:prSet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pPr algn="just"/>
          <a:r>
            <a:rPr lang="en-US" sz="1600" dirty="0" smtClean="0"/>
            <a:t>SNG is a place where herbs, fruits and vegetables are grown in the school premises for use in  preparation of Mid-Day Meal.</a:t>
          </a:r>
          <a:endParaRPr lang="en-US" sz="1600" dirty="0"/>
        </a:p>
      </dgm:t>
    </dgm:pt>
    <dgm:pt modelId="{6BC022ED-225B-46A5-9F5D-DE0E655F0CEC}" type="parTrans" cxnId="{D446448D-50EC-44F5-A412-BDDA48F3A517}">
      <dgm:prSet/>
      <dgm:spPr/>
      <dgm:t>
        <a:bodyPr/>
        <a:lstStyle/>
        <a:p>
          <a:endParaRPr lang="en-US" sz="1800"/>
        </a:p>
      </dgm:t>
    </dgm:pt>
    <dgm:pt modelId="{F06CD2A3-9B40-43A8-B40F-AEF62FA5F298}" type="sibTrans" cxnId="{D446448D-50EC-44F5-A412-BDDA48F3A517}">
      <dgm:prSet/>
      <dgm:spPr/>
      <dgm:t>
        <a:bodyPr/>
        <a:lstStyle/>
        <a:p>
          <a:endParaRPr lang="en-US" sz="1800"/>
        </a:p>
      </dgm:t>
    </dgm:pt>
    <dgm:pt modelId="{A7B7BEA8-FDEA-45E1-9723-309FBE88BB68}">
      <dgm:prSet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algn="just">
            <a:lnSpc>
              <a:spcPct val="100000"/>
            </a:lnSpc>
          </a:pPr>
          <a:r>
            <a:rPr lang="en-IN" sz="1600" dirty="0" smtClean="0"/>
            <a:t>To help address malnutrition and micro nutrient deficiencies</a:t>
          </a:r>
          <a:endParaRPr lang="en-US" sz="1600" dirty="0"/>
        </a:p>
      </dgm:t>
    </dgm:pt>
    <dgm:pt modelId="{CA3AED9F-8A8C-407C-A0D0-59BCE31D0239}" type="parTrans" cxnId="{381C0AFB-C981-4212-B502-0FA9722D4304}">
      <dgm:prSet/>
      <dgm:spPr/>
      <dgm:t>
        <a:bodyPr/>
        <a:lstStyle/>
        <a:p>
          <a:endParaRPr lang="en-US" sz="1800"/>
        </a:p>
      </dgm:t>
    </dgm:pt>
    <dgm:pt modelId="{7C87D60C-F75F-4046-B96E-F2910F965BC1}" type="sibTrans" cxnId="{381C0AFB-C981-4212-B502-0FA9722D4304}">
      <dgm:prSet/>
      <dgm:spPr/>
      <dgm:t>
        <a:bodyPr/>
        <a:lstStyle/>
        <a:p>
          <a:endParaRPr lang="en-US" sz="1800"/>
        </a:p>
      </dgm:t>
    </dgm:pt>
    <dgm:pt modelId="{81854573-89CB-4170-B68F-1A91781F1A7F}">
      <dgm:prSet custT="1"/>
      <dgm:spPr/>
      <dgm:t>
        <a:bodyPr/>
        <a:lstStyle/>
        <a:p>
          <a:r>
            <a:rPr lang="en-US" sz="1800" b="1" dirty="0" smtClean="0"/>
            <a:t>What part of plants can be eaten</a:t>
          </a:r>
          <a:endParaRPr lang="en-US" sz="1800" b="1" dirty="0"/>
        </a:p>
      </dgm:t>
    </dgm:pt>
    <dgm:pt modelId="{CA4F1C09-8CDA-4947-B5D2-121BA1B744A5}" type="parTrans" cxnId="{17D2697F-9754-4632-B27A-703CB3499DEB}">
      <dgm:prSet/>
      <dgm:spPr/>
      <dgm:t>
        <a:bodyPr/>
        <a:lstStyle/>
        <a:p>
          <a:endParaRPr lang="en-US"/>
        </a:p>
      </dgm:t>
    </dgm:pt>
    <dgm:pt modelId="{0FD5F004-5171-43F8-9A8B-B9E030D1E363}" type="sibTrans" cxnId="{17D2697F-9754-4632-B27A-703CB3499DEB}">
      <dgm:prSet/>
      <dgm:spPr/>
      <dgm:t>
        <a:bodyPr/>
        <a:lstStyle/>
        <a:p>
          <a:endParaRPr lang="en-US"/>
        </a:p>
      </dgm:t>
    </dgm:pt>
    <dgm:pt modelId="{8E1B6D78-C2BF-4B11-9F93-C5E161323905}">
      <dgm:prSet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algn="just"/>
          <a:r>
            <a:rPr lang="en-IN" sz="1600" dirty="0" smtClean="0"/>
            <a:t>Plants may also be grown in small containers, cans, jars, discarded earthen pots, wooden </a:t>
          </a:r>
          <a:r>
            <a:rPr lang="en-IN" sz="1600" dirty="0" err="1" smtClean="0"/>
            <a:t>peti</a:t>
          </a:r>
          <a:r>
            <a:rPr lang="en-IN" sz="1600" dirty="0" smtClean="0"/>
            <a:t>, ceramic sinks, food tins, and </a:t>
          </a:r>
          <a:r>
            <a:rPr lang="en-IN" sz="1600" dirty="0" err="1" smtClean="0"/>
            <a:t>atta</a:t>
          </a:r>
          <a:r>
            <a:rPr lang="en-IN" sz="1600" dirty="0" smtClean="0"/>
            <a:t> bags etc, where land is not available. </a:t>
          </a:r>
          <a:endParaRPr lang="en-US" sz="1600" dirty="0"/>
        </a:p>
      </dgm:t>
    </dgm:pt>
    <dgm:pt modelId="{353D4F73-A9B7-47CB-A2C8-C38683C419DB}" type="sibTrans" cxnId="{D41D0BD0-7CEB-499D-8047-0BED7294FC0F}">
      <dgm:prSet/>
      <dgm:spPr/>
      <dgm:t>
        <a:bodyPr/>
        <a:lstStyle/>
        <a:p>
          <a:endParaRPr lang="en-US"/>
        </a:p>
      </dgm:t>
    </dgm:pt>
    <dgm:pt modelId="{6B420AAA-5A92-4C52-8F4B-032BA98E3E28}" type="parTrans" cxnId="{D41D0BD0-7CEB-499D-8047-0BED7294FC0F}">
      <dgm:prSet/>
      <dgm:spPr/>
      <dgm:t>
        <a:bodyPr/>
        <a:lstStyle/>
        <a:p>
          <a:endParaRPr lang="en-US"/>
        </a:p>
      </dgm:t>
    </dgm:pt>
    <dgm:pt modelId="{1D616D02-800C-48F9-B8C0-FAFDCD089647}">
      <dgm:prSet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algn="just"/>
          <a:r>
            <a:rPr lang="en-US" sz="1600" dirty="0" smtClean="0"/>
            <a:t>Large piece of land is not required even roof tops can be used for growing vegetable/fruits in containers.</a:t>
          </a:r>
          <a:endParaRPr lang="en-US" sz="1600" dirty="0"/>
        </a:p>
      </dgm:t>
    </dgm:pt>
    <dgm:pt modelId="{E77CA464-9BBB-446B-A0ED-A26CE97BFF9A}" type="sibTrans" cxnId="{0F85A321-34EF-412C-88AF-C6B1EDE74155}">
      <dgm:prSet/>
      <dgm:spPr/>
      <dgm:t>
        <a:bodyPr/>
        <a:lstStyle/>
        <a:p>
          <a:endParaRPr lang="en-US" sz="1800"/>
        </a:p>
      </dgm:t>
    </dgm:pt>
    <dgm:pt modelId="{BAF93F53-D2D6-40EC-BE8B-EEB21A4D36D4}" type="parTrans" cxnId="{0F85A321-34EF-412C-88AF-C6B1EDE74155}">
      <dgm:prSet/>
      <dgm:spPr/>
      <dgm:t>
        <a:bodyPr/>
        <a:lstStyle/>
        <a:p>
          <a:endParaRPr lang="en-US" sz="1800"/>
        </a:p>
      </dgm:t>
    </dgm:pt>
    <dgm:pt modelId="{7E042D98-755D-4E07-98EE-DD94B2BEFAEB}">
      <dgm:prSet custT="1"/>
      <dgm:spPr>
        <a:gradFill flip="none" rotWithShape="0">
          <a:gsLst>
            <a:gs pos="0">
              <a:schemeClr val="accent4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4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4">
                <a:lumMod val="60000"/>
                <a:lumOff val="40000"/>
                <a:tint val="23500"/>
                <a:satMod val="160000"/>
              </a:schemeClr>
            </a:gs>
          </a:gsLst>
          <a:lin ang="8100000" scaled="1"/>
          <a:tileRect/>
        </a:gradFill>
      </dgm:spPr>
      <dgm:t>
        <a:bodyPr/>
        <a:lstStyle/>
        <a:p>
          <a:r>
            <a:rPr lang="en-IN" sz="1600" dirty="0" smtClean="0"/>
            <a:t>The leaves, fruits/vegetables and stems of some plants like bottle gourd (</a:t>
          </a:r>
          <a:r>
            <a:rPr lang="en-IN" sz="1600" dirty="0" err="1" smtClean="0"/>
            <a:t>lauki</a:t>
          </a:r>
          <a:r>
            <a:rPr lang="en-IN" sz="1600" dirty="0" smtClean="0"/>
            <a:t>), pumpkin (</a:t>
          </a:r>
          <a:r>
            <a:rPr lang="en-IN" sz="1600" dirty="0" err="1" smtClean="0"/>
            <a:t>kaddu</a:t>
          </a:r>
          <a:r>
            <a:rPr lang="en-IN" sz="1600" dirty="0" smtClean="0"/>
            <a:t>) etc can be consumed</a:t>
          </a:r>
          <a:endParaRPr lang="en-US" sz="1600" dirty="0"/>
        </a:p>
      </dgm:t>
    </dgm:pt>
    <dgm:pt modelId="{9877A373-E778-4817-A010-CBC1059189E0}" type="parTrans" cxnId="{F9265F9D-2EDB-4AB9-A8C7-8929A57AB702}">
      <dgm:prSet/>
      <dgm:spPr/>
      <dgm:t>
        <a:bodyPr/>
        <a:lstStyle/>
        <a:p>
          <a:endParaRPr lang="en-US"/>
        </a:p>
      </dgm:t>
    </dgm:pt>
    <dgm:pt modelId="{4362503C-461A-40EE-A534-467F96B18C41}" type="sibTrans" cxnId="{F9265F9D-2EDB-4AB9-A8C7-8929A57AB702}">
      <dgm:prSet/>
      <dgm:spPr/>
      <dgm:t>
        <a:bodyPr/>
        <a:lstStyle/>
        <a:p>
          <a:endParaRPr lang="en-US"/>
        </a:p>
      </dgm:t>
    </dgm:pt>
    <dgm:pt modelId="{E4BE0BE4-3CB3-4F1F-ABB9-9A9FF55CB439}">
      <dgm:prSet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en-IN" sz="1600" dirty="0" smtClean="0"/>
            <a:t>To give children first-hand experience with nature and gardening. </a:t>
          </a:r>
          <a:endParaRPr lang="en-US" sz="1600" dirty="0"/>
        </a:p>
      </dgm:t>
    </dgm:pt>
    <dgm:pt modelId="{EEE4F0CE-BADB-42F0-B80B-F635BD6FD1CB}" type="parTrans" cxnId="{D01223D8-8B3C-42C9-BB7C-2C39782DD326}">
      <dgm:prSet/>
      <dgm:spPr/>
      <dgm:t>
        <a:bodyPr/>
        <a:lstStyle/>
        <a:p>
          <a:endParaRPr lang="en-US"/>
        </a:p>
      </dgm:t>
    </dgm:pt>
    <dgm:pt modelId="{9A9DA8CD-CF69-431A-9A88-A1920AACE6C6}" type="sibTrans" cxnId="{D01223D8-8B3C-42C9-BB7C-2C39782DD326}">
      <dgm:prSet/>
      <dgm:spPr/>
      <dgm:t>
        <a:bodyPr/>
        <a:lstStyle/>
        <a:p>
          <a:endParaRPr lang="en-US"/>
        </a:p>
      </dgm:t>
    </dgm:pt>
    <dgm:pt modelId="{00405C89-0C79-4E98-9EF8-1CE5C01EFC58}" type="pres">
      <dgm:prSet presAssocID="{16ED46F1-8A61-49B2-8F34-729040D0F74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2B557A-E646-40A1-89F7-C47CED9725CC}" type="pres">
      <dgm:prSet presAssocID="{5EE4D596-9ED4-472C-8E16-C32F0E1185D2}" presName="linNode" presStyleCnt="0"/>
      <dgm:spPr/>
      <dgm:t>
        <a:bodyPr/>
        <a:lstStyle/>
        <a:p>
          <a:endParaRPr lang="en-US"/>
        </a:p>
      </dgm:t>
    </dgm:pt>
    <dgm:pt modelId="{D95089AA-EACC-4A6D-8332-0E68B108F8DC}" type="pres">
      <dgm:prSet presAssocID="{5EE4D596-9ED4-472C-8E16-C32F0E1185D2}" presName="parentText" presStyleLbl="node1" presStyleIdx="0" presStyleCnt="6" custScaleX="76327" custScaleY="140389" custLinFactNeighborX="-7791" custLinFactNeighborY="33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4E1ECD-3A86-4042-932B-27C0349CD91B}" type="pres">
      <dgm:prSet presAssocID="{5EE4D596-9ED4-472C-8E16-C32F0E1185D2}" presName="descendantText" presStyleLbl="alignAccFollowNode1" presStyleIdx="0" presStyleCnt="5" custScaleX="112681" custScaleY="166991" custLinFactNeighborX="836" custLinFactNeighborY="-337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D045EF-3C09-4B63-AC91-DE69E4E25012}" type="pres">
      <dgm:prSet presAssocID="{BB31B796-408A-4217-BB1E-8DC68B16F49F}" presName="sp" presStyleCnt="0"/>
      <dgm:spPr/>
      <dgm:t>
        <a:bodyPr/>
        <a:lstStyle/>
        <a:p>
          <a:endParaRPr lang="en-US"/>
        </a:p>
      </dgm:t>
    </dgm:pt>
    <dgm:pt modelId="{F9EEA38A-2E46-441B-855E-990AED148710}" type="pres">
      <dgm:prSet presAssocID="{5158A189-202B-47C8-BE8B-6625C1D061C6}" presName="linNode" presStyleCnt="0"/>
      <dgm:spPr/>
      <dgm:t>
        <a:bodyPr/>
        <a:lstStyle/>
        <a:p>
          <a:endParaRPr lang="en-US"/>
        </a:p>
      </dgm:t>
    </dgm:pt>
    <dgm:pt modelId="{E4C69CEA-D2B4-4245-81CC-6244868797AD}" type="pres">
      <dgm:prSet presAssocID="{5158A189-202B-47C8-BE8B-6625C1D061C6}" presName="parentText" presStyleLbl="node1" presStyleIdx="1" presStyleCnt="6" custScaleX="76327" custScaleY="180146" custLinFactNeighborX="-2143" custLinFactNeighborY="310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C8AD6C-5EFA-453F-AD8D-42F85762E8D5}" type="pres">
      <dgm:prSet presAssocID="{5158A189-202B-47C8-BE8B-6625C1D061C6}" presName="descendantText" presStyleLbl="alignAccFollowNode1" presStyleIdx="1" presStyleCnt="5" custScaleX="112681" custScaleY="199187" custLinFactNeighborX="64940" custLinFactNeighborY="-100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BA450-6ABD-422F-B04E-C1370E3F9358}" type="pres">
      <dgm:prSet presAssocID="{82F16EA4-FEB9-4BC2-AAE6-89E5CB7B3C69}" presName="sp" presStyleCnt="0"/>
      <dgm:spPr/>
      <dgm:t>
        <a:bodyPr/>
        <a:lstStyle/>
        <a:p>
          <a:endParaRPr lang="en-US"/>
        </a:p>
      </dgm:t>
    </dgm:pt>
    <dgm:pt modelId="{C226A346-1727-49CC-8162-2192D69EEE30}" type="pres">
      <dgm:prSet presAssocID="{1C368E23-C205-4BDA-BDCA-2B0EC02439BA}" presName="linNode" presStyleCnt="0"/>
      <dgm:spPr/>
      <dgm:t>
        <a:bodyPr/>
        <a:lstStyle/>
        <a:p>
          <a:endParaRPr lang="en-US"/>
        </a:p>
      </dgm:t>
    </dgm:pt>
    <dgm:pt modelId="{02A5CEB2-C911-45CA-B46C-B7A80E9CDE78}" type="pres">
      <dgm:prSet presAssocID="{1C368E23-C205-4BDA-BDCA-2B0EC02439BA}" presName="parentText" presStyleLbl="node1" presStyleIdx="2" presStyleCnt="6" custScaleX="76327" custScaleY="257432" custLinFactNeighborX="-2151" custLinFactNeighborY="-278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3C8F4B-602D-44C7-A5EF-0EB298883D66}" type="pres">
      <dgm:prSet presAssocID="{1C368E23-C205-4BDA-BDCA-2B0EC02439BA}" presName="descendantText" presStyleLbl="alignAccFollowNode1" presStyleIdx="2" presStyleCnt="5" custScaleX="114049" custScaleY="371098" custLinFactNeighborX="30" custLinFactNeighborY="-229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74CA0-16D7-44DB-80E8-1D328AF4305E}" type="pres">
      <dgm:prSet presAssocID="{7D47A614-A732-4708-B842-C7FB79BCB8DA}" presName="sp" presStyleCnt="0"/>
      <dgm:spPr/>
      <dgm:t>
        <a:bodyPr/>
        <a:lstStyle/>
        <a:p>
          <a:endParaRPr lang="en-US"/>
        </a:p>
      </dgm:t>
    </dgm:pt>
    <dgm:pt modelId="{5B0B3D2A-6053-463E-95DD-EBD44DE2000E}" type="pres">
      <dgm:prSet presAssocID="{81854573-89CB-4170-B68F-1A91781F1A7F}" presName="linNode" presStyleCnt="0"/>
      <dgm:spPr/>
      <dgm:t>
        <a:bodyPr/>
        <a:lstStyle/>
        <a:p>
          <a:endParaRPr lang="en-US"/>
        </a:p>
      </dgm:t>
    </dgm:pt>
    <dgm:pt modelId="{7F431969-69E9-43B6-9568-B99B3B900103}" type="pres">
      <dgm:prSet presAssocID="{81854573-89CB-4170-B68F-1A91781F1A7F}" presName="parentText" presStyleLbl="node1" presStyleIdx="3" presStyleCnt="6" custScaleX="75098" custScaleY="240396" custLinFactNeighborX="-3810" custLinFactNeighborY="633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D02083-C095-46B6-8336-86DFA019FA15}" type="pres">
      <dgm:prSet presAssocID="{0FD5F004-5171-43F8-9A8B-B9E030D1E363}" presName="sp" presStyleCnt="0"/>
      <dgm:spPr/>
      <dgm:t>
        <a:bodyPr/>
        <a:lstStyle/>
        <a:p>
          <a:endParaRPr lang="en-US"/>
        </a:p>
      </dgm:t>
    </dgm:pt>
    <dgm:pt modelId="{11B12FA9-7BD2-4B6E-AECC-2C495D4AD7C2}" type="pres">
      <dgm:prSet presAssocID="{4AD4B199-2F00-44E1-AD21-63BEDCC87BA4}" presName="linNode" presStyleCnt="0"/>
      <dgm:spPr/>
      <dgm:t>
        <a:bodyPr/>
        <a:lstStyle/>
        <a:p>
          <a:endParaRPr lang="en-US"/>
        </a:p>
      </dgm:t>
    </dgm:pt>
    <dgm:pt modelId="{1CAFD841-D32E-4B21-BB53-A52E5BA75F8C}" type="pres">
      <dgm:prSet presAssocID="{4AD4B199-2F00-44E1-AD21-63BEDCC87BA4}" presName="parentText" presStyleLbl="node1" presStyleIdx="4" presStyleCnt="6" custScaleX="75817" custScaleY="225131" custLinFactNeighborX="-2156" custLinFactNeighborY="-583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D9F6A1-B048-417B-ADD5-10E34845BDC3}" type="pres">
      <dgm:prSet presAssocID="{4AD4B199-2F00-44E1-AD21-63BEDCC87BA4}" presName="descendantText" presStyleLbl="alignAccFollowNode1" presStyleIdx="3" presStyleCnt="5" custScaleX="113038" custScaleY="349168" custLinFactY="-100000" custLinFactNeighborX="4922" custLinFactNeighborY="-1973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87CA31-3014-43ED-AE5B-A4723D7DF449}" type="pres">
      <dgm:prSet presAssocID="{EFADF196-5BC0-43E0-90A8-7638C8C384A0}" presName="sp" presStyleCnt="0"/>
      <dgm:spPr/>
      <dgm:t>
        <a:bodyPr/>
        <a:lstStyle/>
        <a:p>
          <a:endParaRPr lang="en-US"/>
        </a:p>
      </dgm:t>
    </dgm:pt>
    <dgm:pt modelId="{80B79A40-9C57-4923-8E53-41CAD816483B}" type="pres">
      <dgm:prSet presAssocID="{6660F718-3E31-472D-A9E8-1FC5E718250F}" presName="linNode" presStyleCnt="0"/>
      <dgm:spPr/>
      <dgm:t>
        <a:bodyPr/>
        <a:lstStyle/>
        <a:p>
          <a:endParaRPr lang="en-US"/>
        </a:p>
      </dgm:t>
    </dgm:pt>
    <dgm:pt modelId="{28F709A0-81CF-49E5-AC89-9D7CDAD1FA2F}" type="pres">
      <dgm:prSet presAssocID="{6660F718-3E31-472D-A9E8-1FC5E718250F}" presName="parentText" presStyleLbl="node1" presStyleIdx="5" presStyleCnt="6" custScaleX="76327" custScaleY="230599" custLinFactNeighborX="-779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752DB1-D6A1-4D83-8114-1223FE357855}" type="pres">
      <dgm:prSet presAssocID="{6660F718-3E31-472D-A9E8-1FC5E718250F}" presName="descendantText" presStyleLbl="alignAccFollowNode1" presStyleIdx="4" presStyleCnt="5" custScaleX="112681" custScaleY="207726" custLinFactY="-140072" custLinFactNeighborX="1371" custLinFactNeighborY="-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1D0BD0-7CEB-499D-8047-0BED7294FC0F}" srcId="{1C368E23-C205-4BDA-BDCA-2B0EC02439BA}" destId="{8E1B6D78-C2BF-4B11-9F93-C5E161323905}" srcOrd="1" destOrd="0" parTransId="{6B420AAA-5A92-4C52-8F4B-032BA98E3E28}" sibTransId="{353D4F73-A9B7-47CB-A2C8-C38683C419DB}"/>
    <dgm:cxn modelId="{7E1E29D4-77CA-4DA8-A562-3A57CCE99221}" srcId="{16ED46F1-8A61-49B2-8F34-729040D0F741}" destId="{5EE4D596-9ED4-472C-8E16-C32F0E1185D2}" srcOrd="0" destOrd="0" parTransId="{7E3E228B-D073-4464-BE97-0F227113CCD7}" sibTransId="{BB31B796-408A-4217-BB1E-8DC68B16F49F}"/>
    <dgm:cxn modelId="{84571FC3-5F89-41B4-A620-DEDDFA101C20}" type="presOf" srcId="{6660F718-3E31-472D-A9E8-1FC5E718250F}" destId="{28F709A0-81CF-49E5-AC89-9D7CDAD1FA2F}" srcOrd="0" destOrd="0" presId="urn:microsoft.com/office/officeart/2005/8/layout/vList5"/>
    <dgm:cxn modelId="{17D2697F-9754-4632-B27A-703CB3499DEB}" srcId="{16ED46F1-8A61-49B2-8F34-729040D0F741}" destId="{81854573-89CB-4170-B68F-1A91781F1A7F}" srcOrd="3" destOrd="0" parTransId="{CA4F1C09-8CDA-4947-B5D2-121BA1B744A5}" sibTransId="{0FD5F004-5171-43F8-9A8B-B9E030D1E363}"/>
    <dgm:cxn modelId="{78F453F5-8164-4294-86FB-18F898B95762}" type="presOf" srcId="{7F368BA0-B9A8-4A03-AA6C-464E5650579B}" destId="{944E1ECD-3A86-4042-932B-27C0349CD91B}" srcOrd="0" destOrd="0" presId="urn:microsoft.com/office/officeart/2005/8/layout/vList5"/>
    <dgm:cxn modelId="{0F85A321-34EF-412C-88AF-C6B1EDE74155}" srcId="{1C368E23-C205-4BDA-BDCA-2B0EC02439BA}" destId="{1D616D02-800C-48F9-B8C0-FAFDCD089647}" srcOrd="0" destOrd="0" parTransId="{BAF93F53-D2D6-40EC-BE8B-EEB21A4D36D4}" sibTransId="{E77CA464-9BBB-446B-A0ED-A26CE97BFF9A}"/>
    <dgm:cxn modelId="{A4DF9F64-3AAE-46C2-A56D-CAF35C796B95}" type="presOf" srcId="{81854573-89CB-4170-B68F-1A91781F1A7F}" destId="{7F431969-69E9-43B6-9568-B99B3B900103}" srcOrd="0" destOrd="0" presId="urn:microsoft.com/office/officeart/2005/8/layout/vList5"/>
    <dgm:cxn modelId="{227C3A01-72F1-4B81-8C06-CDD413E04EAC}" type="presOf" srcId="{8E1B6D78-C2BF-4B11-9F93-C5E161323905}" destId="{473C8F4B-602D-44C7-A5EF-0EB298883D66}" srcOrd="0" destOrd="1" presId="urn:microsoft.com/office/officeart/2005/8/layout/vList5"/>
    <dgm:cxn modelId="{5234D80B-5273-4348-9F47-88C7E8EDF8D0}" type="presOf" srcId="{E4BE0BE4-3CB3-4F1F-ABB9-9A9FF55CB439}" destId="{AAC8AD6C-5EFA-453F-AD8D-42F85762E8D5}" srcOrd="0" destOrd="1" presId="urn:microsoft.com/office/officeart/2005/8/layout/vList5"/>
    <dgm:cxn modelId="{D446448D-50EC-44F5-A412-BDDA48F3A517}" srcId="{5EE4D596-9ED4-472C-8E16-C32F0E1185D2}" destId="{7F368BA0-B9A8-4A03-AA6C-464E5650579B}" srcOrd="0" destOrd="0" parTransId="{6BC022ED-225B-46A5-9F5D-DE0E655F0CEC}" sibTransId="{F06CD2A3-9B40-43A8-B40F-AEF62FA5F298}"/>
    <dgm:cxn modelId="{34DDA18F-B3F3-4C9B-A325-8BCE99C7D687}" type="presOf" srcId="{16ED46F1-8A61-49B2-8F34-729040D0F741}" destId="{00405C89-0C79-4E98-9EF8-1CE5C01EFC58}" srcOrd="0" destOrd="0" presId="urn:microsoft.com/office/officeart/2005/8/layout/vList5"/>
    <dgm:cxn modelId="{764A704A-7B0E-4BF5-B1E7-833BB37D5874}" srcId="{16ED46F1-8A61-49B2-8F34-729040D0F741}" destId="{4AD4B199-2F00-44E1-AD21-63BEDCC87BA4}" srcOrd="4" destOrd="0" parTransId="{85D2605A-6FC0-4097-8A49-67D88C5182AB}" sibTransId="{EFADF196-5BC0-43E0-90A8-7638C8C384A0}"/>
    <dgm:cxn modelId="{381C0AFB-C981-4212-B502-0FA9722D4304}" srcId="{5158A189-202B-47C8-BE8B-6625C1D061C6}" destId="{A7B7BEA8-FDEA-45E1-9723-309FBE88BB68}" srcOrd="0" destOrd="0" parTransId="{CA3AED9F-8A8C-407C-A0D0-59BCE31D0239}" sibTransId="{7C87D60C-F75F-4046-B96E-F2910F965BC1}"/>
    <dgm:cxn modelId="{2C6B11C7-1FF8-4CC4-B5A3-875F9D6678AE}" srcId="{16ED46F1-8A61-49B2-8F34-729040D0F741}" destId="{1C368E23-C205-4BDA-BDCA-2B0EC02439BA}" srcOrd="2" destOrd="0" parTransId="{44374F9F-FCDA-4840-A30D-18F91B099063}" sibTransId="{7D47A614-A732-4708-B842-C7FB79BCB8DA}"/>
    <dgm:cxn modelId="{E9E59C99-4947-4CB1-A3B2-8417C37DF578}" type="presOf" srcId="{7E042D98-755D-4E07-98EE-DD94B2BEFAEB}" destId="{EAD9F6A1-B048-417B-ADD5-10E34845BDC3}" srcOrd="0" destOrd="1" presId="urn:microsoft.com/office/officeart/2005/8/layout/vList5"/>
    <dgm:cxn modelId="{320245D4-6E01-4A19-977F-8CADAB5D6150}" srcId="{16ED46F1-8A61-49B2-8F34-729040D0F741}" destId="{5158A189-202B-47C8-BE8B-6625C1D061C6}" srcOrd="1" destOrd="0" parTransId="{DC5B274C-72DF-47CB-A8B3-EE5169F17E74}" sibTransId="{82F16EA4-FEB9-4BC2-AAE6-89E5CB7B3C69}"/>
    <dgm:cxn modelId="{EA58E3EE-E552-42AC-AE19-DC7D576DB353}" type="presOf" srcId="{4AD4B199-2F00-44E1-AD21-63BEDCC87BA4}" destId="{1CAFD841-D32E-4B21-BB53-A52E5BA75F8C}" srcOrd="0" destOrd="0" presId="urn:microsoft.com/office/officeart/2005/8/layout/vList5"/>
    <dgm:cxn modelId="{136C1A88-4574-4B42-8983-50CED5530310}" type="presOf" srcId="{0AC3ED6E-AADD-4885-9FEF-15636B916EBF}" destId="{EAD9F6A1-B048-417B-ADD5-10E34845BDC3}" srcOrd="0" destOrd="0" presId="urn:microsoft.com/office/officeart/2005/8/layout/vList5"/>
    <dgm:cxn modelId="{D077E9C0-3CB9-43BA-894F-EE93DE78788E}" type="presOf" srcId="{1C368E23-C205-4BDA-BDCA-2B0EC02439BA}" destId="{02A5CEB2-C911-45CA-B46C-B7A80E9CDE78}" srcOrd="0" destOrd="0" presId="urn:microsoft.com/office/officeart/2005/8/layout/vList5"/>
    <dgm:cxn modelId="{56970623-6B69-4B59-B1E1-C0784DEACF6B}" srcId="{4AD4B199-2F00-44E1-AD21-63BEDCC87BA4}" destId="{0AC3ED6E-AADD-4885-9FEF-15636B916EBF}" srcOrd="0" destOrd="0" parTransId="{56B6FACF-C700-44EB-B32E-9F6ECF9BA158}" sibTransId="{D5F76055-8E22-450A-BB87-0DDC2B20F7B8}"/>
    <dgm:cxn modelId="{F9265F9D-2EDB-4AB9-A8C7-8929A57AB702}" srcId="{4AD4B199-2F00-44E1-AD21-63BEDCC87BA4}" destId="{7E042D98-755D-4E07-98EE-DD94B2BEFAEB}" srcOrd="1" destOrd="0" parTransId="{9877A373-E778-4817-A010-CBC1059189E0}" sibTransId="{4362503C-461A-40EE-A534-467F96B18C41}"/>
    <dgm:cxn modelId="{432A3363-A971-4957-9142-E380DCC8F065}" srcId="{16ED46F1-8A61-49B2-8F34-729040D0F741}" destId="{6660F718-3E31-472D-A9E8-1FC5E718250F}" srcOrd="5" destOrd="0" parTransId="{DAFC5BAE-7271-440A-858D-02E8C7A8802E}" sibTransId="{337D54D5-CECB-47E0-B43D-52CE4C08B00B}"/>
    <dgm:cxn modelId="{6C02B395-6275-4DED-A165-A19EBA61EC22}" type="presOf" srcId="{1D616D02-800C-48F9-B8C0-FAFDCD089647}" destId="{473C8F4B-602D-44C7-A5EF-0EB298883D66}" srcOrd="0" destOrd="0" presId="urn:microsoft.com/office/officeart/2005/8/layout/vList5"/>
    <dgm:cxn modelId="{E6730B21-31FB-4E72-8AFF-693E1E3539BC}" type="presOf" srcId="{A7B7BEA8-FDEA-45E1-9723-309FBE88BB68}" destId="{AAC8AD6C-5EFA-453F-AD8D-42F85762E8D5}" srcOrd="0" destOrd="0" presId="urn:microsoft.com/office/officeart/2005/8/layout/vList5"/>
    <dgm:cxn modelId="{1DDD1626-497A-46EC-9E5B-4EECFCA6A5FA}" type="presOf" srcId="{5EE4D596-9ED4-472C-8E16-C32F0E1185D2}" destId="{D95089AA-EACC-4A6D-8332-0E68B108F8DC}" srcOrd="0" destOrd="0" presId="urn:microsoft.com/office/officeart/2005/8/layout/vList5"/>
    <dgm:cxn modelId="{BDAD8575-1C3B-441A-AF6E-35BA757D538E}" type="presOf" srcId="{5158A189-202B-47C8-BE8B-6625C1D061C6}" destId="{E4C69CEA-D2B4-4245-81CC-6244868797AD}" srcOrd="0" destOrd="0" presId="urn:microsoft.com/office/officeart/2005/8/layout/vList5"/>
    <dgm:cxn modelId="{D01223D8-8B3C-42C9-BB7C-2C39782DD326}" srcId="{5158A189-202B-47C8-BE8B-6625C1D061C6}" destId="{E4BE0BE4-3CB3-4F1F-ABB9-9A9FF55CB439}" srcOrd="1" destOrd="0" parTransId="{EEE4F0CE-BADB-42F0-B80B-F635BD6FD1CB}" sibTransId="{9A9DA8CD-CF69-431A-9A88-A1920AACE6C6}"/>
    <dgm:cxn modelId="{625C89D7-C759-48EE-98A2-FDB605FDEC63}" type="presOf" srcId="{F4021611-4149-4CF3-95CC-7EFEC967DF55}" destId="{EA752DB1-D6A1-4D83-8114-1223FE357855}" srcOrd="0" destOrd="0" presId="urn:microsoft.com/office/officeart/2005/8/layout/vList5"/>
    <dgm:cxn modelId="{D9819BA8-1DC7-4DEE-81C0-C5FBC7DA094B}" srcId="{6660F718-3E31-472D-A9E8-1FC5E718250F}" destId="{F4021611-4149-4CF3-95CC-7EFEC967DF55}" srcOrd="0" destOrd="0" parTransId="{47CDBF5B-D617-4F3E-9974-03E2E05C85CD}" sibTransId="{4DFB0187-17E0-4328-BD9A-E6D8895CC528}"/>
    <dgm:cxn modelId="{F0A662B4-53C2-475D-9695-08A7082CE6AA}" type="presParOf" srcId="{00405C89-0C79-4E98-9EF8-1CE5C01EFC58}" destId="{852B557A-E646-40A1-89F7-C47CED9725CC}" srcOrd="0" destOrd="0" presId="urn:microsoft.com/office/officeart/2005/8/layout/vList5"/>
    <dgm:cxn modelId="{301515B9-C0AB-4CF4-9E50-1170AEDCAEE6}" type="presParOf" srcId="{852B557A-E646-40A1-89F7-C47CED9725CC}" destId="{D95089AA-EACC-4A6D-8332-0E68B108F8DC}" srcOrd="0" destOrd="0" presId="urn:microsoft.com/office/officeart/2005/8/layout/vList5"/>
    <dgm:cxn modelId="{5D0E2E0A-6522-4C9C-A4F5-0E4B62C05291}" type="presParOf" srcId="{852B557A-E646-40A1-89F7-C47CED9725CC}" destId="{944E1ECD-3A86-4042-932B-27C0349CD91B}" srcOrd="1" destOrd="0" presId="urn:microsoft.com/office/officeart/2005/8/layout/vList5"/>
    <dgm:cxn modelId="{E10B19AE-A07B-4866-9F22-AF824FB04269}" type="presParOf" srcId="{00405C89-0C79-4E98-9EF8-1CE5C01EFC58}" destId="{FAD045EF-3C09-4B63-AC91-DE69E4E25012}" srcOrd="1" destOrd="0" presId="urn:microsoft.com/office/officeart/2005/8/layout/vList5"/>
    <dgm:cxn modelId="{93B41C16-F258-41D5-8EF6-37A97DFAAD61}" type="presParOf" srcId="{00405C89-0C79-4E98-9EF8-1CE5C01EFC58}" destId="{F9EEA38A-2E46-441B-855E-990AED148710}" srcOrd="2" destOrd="0" presId="urn:microsoft.com/office/officeart/2005/8/layout/vList5"/>
    <dgm:cxn modelId="{26E871C6-1DC0-4AFF-8BE9-EACA47D7A3FC}" type="presParOf" srcId="{F9EEA38A-2E46-441B-855E-990AED148710}" destId="{E4C69CEA-D2B4-4245-81CC-6244868797AD}" srcOrd="0" destOrd="0" presId="urn:microsoft.com/office/officeart/2005/8/layout/vList5"/>
    <dgm:cxn modelId="{10BA2B1D-DFC8-44FA-BF56-E5B3BAE95DF2}" type="presParOf" srcId="{F9EEA38A-2E46-441B-855E-990AED148710}" destId="{AAC8AD6C-5EFA-453F-AD8D-42F85762E8D5}" srcOrd="1" destOrd="0" presId="urn:microsoft.com/office/officeart/2005/8/layout/vList5"/>
    <dgm:cxn modelId="{5B3E0615-5BFF-4E44-8D38-E2D6E05729A2}" type="presParOf" srcId="{00405C89-0C79-4E98-9EF8-1CE5C01EFC58}" destId="{904BA450-6ABD-422F-B04E-C1370E3F9358}" srcOrd="3" destOrd="0" presId="urn:microsoft.com/office/officeart/2005/8/layout/vList5"/>
    <dgm:cxn modelId="{B8FAE1B1-E96C-480F-B78F-3A32F95210F8}" type="presParOf" srcId="{00405C89-0C79-4E98-9EF8-1CE5C01EFC58}" destId="{C226A346-1727-49CC-8162-2192D69EEE30}" srcOrd="4" destOrd="0" presId="urn:microsoft.com/office/officeart/2005/8/layout/vList5"/>
    <dgm:cxn modelId="{692268C9-1ED0-4D17-B9A8-54AAAC6BC816}" type="presParOf" srcId="{C226A346-1727-49CC-8162-2192D69EEE30}" destId="{02A5CEB2-C911-45CA-B46C-B7A80E9CDE78}" srcOrd="0" destOrd="0" presId="urn:microsoft.com/office/officeart/2005/8/layout/vList5"/>
    <dgm:cxn modelId="{7E37EFE0-5B04-4443-AFDC-11711089356E}" type="presParOf" srcId="{C226A346-1727-49CC-8162-2192D69EEE30}" destId="{473C8F4B-602D-44C7-A5EF-0EB298883D66}" srcOrd="1" destOrd="0" presId="urn:microsoft.com/office/officeart/2005/8/layout/vList5"/>
    <dgm:cxn modelId="{51131E19-F642-42E4-9C7E-C4AD7D9D3F60}" type="presParOf" srcId="{00405C89-0C79-4E98-9EF8-1CE5C01EFC58}" destId="{3FB74CA0-16D7-44DB-80E8-1D328AF4305E}" srcOrd="5" destOrd="0" presId="urn:microsoft.com/office/officeart/2005/8/layout/vList5"/>
    <dgm:cxn modelId="{2371C31D-E159-47F1-B2D9-13B9B65E5E99}" type="presParOf" srcId="{00405C89-0C79-4E98-9EF8-1CE5C01EFC58}" destId="{5B0B3D2A-6053-463E-95DD-EBD44DE2000E}" srcOrd="6" destOrd="0" presId="urn:microsoft.com/office/officeart/2005/8/layout/vList5"/>
    <dgm:cxn modelId="{3CC0A41F-F6FD-4502-AB81-71F2DF10DCDB}" type="presParOf" srcId="{5B0B3D2A-6053-463E-95DD-EBD44DE2000E}" destId="{7F431969-69E9-43B6-9568-B99B3B900103}" srcOrd="0" destOrd="0" presId="urn:microsoft.com/office/officeart/2005/8/layout/vList5"/>
    <dgm:cxn modelId="{94EE45C9-41E9-461F-8460-071C9D2C1C86}" type="presParOf" srcId="{00405C89-0C79-4E98-9EF8-1CE5C01EFC58}" destId="{F2D02083-C095-46B6-8336-86DFA019FA15}" srcOrd="7" destOrd="0" presId="urn:microsoft.com/office/officeart/2005/8/layout/vList5"/>
    <dgm:cxn modelId="{FE1A27FD-20A9-48DB-9D84-43BCA02BD4A1}" type="presParOf" srcId="{00405C89-0C79-4E98-9EF8-1CE5C01EFC58}" destId="{11B12FA9-7BD2-4B6E-AECC-2C495D4AD7C2}" srcOrd="8" destOrd="0" presId="urn:microsoft.com/office/officeart/2005/8/layout/vList5"/>
    <dgm:cxn modelId="{0C5D6D70-955D-440B-89E0-EA2CE35FA7C4}" type="presParOf" srcId="{11B12FA9-7BD2-4B6E-AECC-2C495D4AD7C2}" destId="{1CAFD841-D32E-4B21-BB53-A52E5BA75F8C}" srcOrd="0" destOrd="0" presId="urn:microsoft.com/office/officeart/2005/8/layout/vList5"/>
    <dgm:cxn modelId="{B32400EA-D732-4ED5-AF55-B6B89B830DB5}" type="presParOf" srcId="{11B12FA9-7BD2-4B6E-AECC-2C495D4AD7C2}" destId="{EAD9F6A1-B048-417B-ADD5-10E34845BDC3}" srcOrd="1" destOrd="0" presId="urn:microsoft.com/office/officeart/2005/8/layout/vList5"/>
    <dgm:cxn modelId="{F1258219-19D5-4430-B453-B07E70D3A3F9}" type="presParOf" srcId="{00405C89-0C79-4E98-9EF8-1CE5C01EFC58}" destId="{CA87CA31-3014-43ED-AE5B-A4723D7DF449}" srcOrd="9" destOrd="0" presId="urn:microsoft.com/office/officeart/2005/8/layout/vList5"/>
    <dgm:cxn modelId="{B89B9C6F-3586-42FD-A07F-497E5F113498}" type="presParOf" srcId="{00405C89-0C79-4E98-9EF8-1CE5C01EFC58}" destId="{80B79A40-9C57-4923-8E53-41CAD816483B}" srcOrd="10" destOrd="0" presId="urn:microsoft.com/office/officeart/2005/8/layout/vList5"/>
    <dgm:cxn modelId="{67667A71-7B17-492D-B9B2-C09B0EB8F3D6}" type="presParOf" srcId="{80B79A40-9C57-4923-8E53-41CAD816483B}" destId="{28F709A0-81CF-49E5-AC89-9D7CDAD1FA2F}" srcOrd="0" destOrd="0" presId="urn:microsoft.com/office/officeart/2005/8/layout/vList5"/>
    <dgm:cxn modelId="{1C3C29F7-AA6B-4B36-8728-36EA3D90B563}" type="presParOf" srcId="{80B79A40-9C57-4923-8E53-41CAD816483B}" destId="{EA752DB1-D6A1-4D83-8114-1223FE35785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ED46F1-8A61-49B2-8F34-729040D0F741}" type="doc">
      <dgm:prSet loTypeId="urn:microsoft.com/office/officeart/2005/8/layout/vList5" loCatId="list" qsTypeId="urn:microsoft.com/office/officeart/2005/8/quickstyle/3d2#1" qsCatId="3D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6660F718-3E31-472D-A9E8-1FC5E718250F}">
      <dgm:prSet phldrT="[Text]" custT="1"/>
      <dgm:spPr/>
      <dgm:t>
        <a:bodyPr/>
        <a:lstStyle/>
        <a:p>
          <a:r>
            <a:rPr lang="en-US" sz="1800" b="1" dirty="0"/>
            <a:t>Funds for  Cooking competition</a:t>
          </a:r>
        </a:p>
      </dgm:t>
    </dgm:pt>
    <dgm:pt modelId="{DAFC5BAE-7271-440A-858D-02E8C7A8802E}" type="parTrans" cxnId="{432A3363-A971-4957-9142-E380DCC8F065}">
      <dgm:prSet/>
      <dgm:spPr/>
      <dgm:t>
        <a:bodyPr/>
        <a:lstStyle/>
        <a:p>
          <a:endParaRPr lang="en-US" sz="1800"/>
        </a:p>
      </dgm:t>
    </dgm:pt>
    <dgm:pt modelId="{337D54D5-CECB-47E0-B43D-52CE4C08B00B}" type="sibTrans" cxnId="{432A3363-A971-4957-9142-E380DCC8F065}">
      <dgm:prSet/>
      <dgm:spPr/>
      <dgm:t>
        <a:bodyPr/>
        <a:lstStyle/>
        <a:p>
          <a:endParaRPr lang="en-US" sz="1800"/>
        </a:p>
      </dgm:t>
    </dgm:pt>
    <dgm:pt modelId="{F4021611-4149-4CF3-95CC-7EFEC967DF55}">
      <dgm:prSet phldrT="[Text]" custT="1"/>
      <dgm:spPr/>
      <dgm:t>
        <a:bodyPr/>
        <a:lstStyle/>
        <a:p>
          <a:endParaRPr lang="en-US" sz="1600" dirty="0"/>
        </a:p>
      </dgm:t>
    </dgm:pt>
    <dgm:pt modelId="{47CDBF5B-D617-4F3E-9974-03E2E05C85CD}" type="parTrans" cxnId="{D9819BA8-1DC7-4DEE-81C0-C5FBC7DA094B}">
      <dgm:prSet/>
      <dgm:spPr/>
      <dgm:t>
        <a:bodyPr/>
        <a:lstStyle/>
        <a:p>
          <a:endParaRPr lang="en-US" sz="1800"/>
        </a:p>
      </dgm:t>
    </dgm:pt>
    <dgm:pt modelId="{4DFB0187-17E0-4328-BD9A-E6D8895CC528}" type="sibTrans" cxnId="{D9819BA8-1DC7-4DEE-81C0-C5FBC7DA094B}">
      <dgm:prSet/>
      <dgm:spPr/>
      <dgm:t>
        <a:bodyPr/>
        <a:lstStyle/>
        <a:p>
          <a:endParaRPr lang="en-US" sz="1800"/>
        </a:p>
      </dgm:t>
    </dgm:pt>
    <dgm:pt modelId="{5EE4D596-9ED4-472C-8E16-C32F0E1185D2}">
      <dgm:prSet custT="1"/>
      <dgm:spPr/>
      <dgm:t>
        <a:bodyPr/>
        <a:lstStyle/>
        <a:p>
          <a:r>
            <a:rPr lang="en-US" sz="1800" b="1" dirty="0"/>
            <a:t>Who can participate</a:t>
          </a:r>
        </a:p>
      </dgm:t>
    </dgm:pt>
    <dgm:pt modelId="{7E3E228B-D073-4464-BE97-0F227113CCD7}" type="parTrans" cxnId="{7E1E29D4-77CA-4DA8-A562-3A57CCE99221}">
      <dgm:prSet/>
      <dgm:spPr/>
      <dgm:t>
        <a:bodyPr/>
        <a:lstStyle/>
        <a:p>
          <a:endParaRPr lang="en-US" sz="1800"/>
        </a:p>
      </dgm:t>
    </dgm:pt>
    <dgm:pt modelId="{BB31B796-408A-4217-BB1E-8DC68B16F49F}" type="sibTrans" cxnId="{7E1E29D4-77CA-4DA8-A562-3A57CCE99221}">
      <dgm:prSet/>
      <dgm:spPr/>
      <dgm:t>
        <a:bodyPr/>
        <a:lstStyle/>
        <a:p>
          <a:endParaRPr lang="en-US" sz="1800"/>
        </a:p>
      </dgm:t>
    </dgm:pt>
    <dgm:pt modelId="{1C368E23-C205-4BDA-BDCA-2B0EC02439BA}">
      <dgm:prSet custT="1"/>
      <dgm:spPr/>
      <dgm:t>
        <a:bodyPr/>
        <a:lstStyle/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dirty="0"/>
            <a:t>Who will be the Judges</a:t>
          </a:r>
        </a:p>
      </dgm:t>
    </dgm:pt>
    <dgm:pt modelId="{44374F9F-FCDA-4840-A30D-18F91B099063}" type="parTrans" cxnId="{2C6B11C7-1FF8-4CC4-B5A3-875F9D6678AE}">
      <dgm:prSet/>
      <dgm:spPr/>
      <dgm:t>
        <a:bodyPr/>
        <a:lstStyle/>
        <a:p>
          <a:endParaRPr lang="en-US" sz="1800"/>
        </a:p>
      </dgm:t>
    </dgm:pt>
    <dgm:pt modelId="{7D47A614-A732-4708-B842-C7FB79BCB8DA}" type="sibTrans" cxnId="{2C6B11C7-1FF8-4CC4-B5A3-875F9D6678AE}">
      <dgm:prSet/>
      <dgm:spPr/>
      <dgm:t>
        <a:bodyPr/>
        <a:lstStyle/>
        <a:p>
          <a:endParaRPr lang="en-US" sz="1800"/>
        </a:p>
      </dgm:t>
    </dgm:pt>
    <dgm:pt modelId="{5158A189-202B-47C8-BE8B-6625C1D061C6}">
      <dgm:prSet custT="1"/>
      <dgm:spPr/>
      <dgm:t>
        <a:bodyPr/>
        <a:lstStyle/>
        <a:p>
          <a:r>
            <a:rPr lang="en-US" sz="1800" b="1" dirty="0"/>
            <a:t>Identification of the activities to be carried out</a:t>
          </a:r>
        </a:p>
      </dgm:t>
    </dgm:pt>
    <dgm:pt modelId="{DC5B274C-72DF-47CB-A8B3-EE5169F17E74}" type="parTrans" cxnId="{320245D4-6E01-4A19-977F-8CADAB5D6150}">
      <dgm:prSet/>
      <dgm:spPr/>
      <dgm:t>
        <a:bodyPr/>
        <a:lstStyle/>
        <a:p>
          <a:endParaRPr lang="en-US" sz="1800"/>
        </a:p>
      </dgm:t>
    </dgm:pt>
    <dgm:pt modelId="{82F16EA4-FEB9-4BC2-AAE6-89E5CB7B3C69}" type="sibTrans" cxnId="{320245D4-6E01-4A19-977F-8CADAB5D6150}">
      <dgm:prSet/>
      <dgm:spPr/>
      <dgm:t>
        <a:bodyPr/>
        <a:lstStyle/>
        <a:p>
          <a:endParaRPr lang="en-US" sz="1800"/>
        </a:p>
      </dgm:t>
    </dgm:pt>
    <dgm:pt modelId="{7F368BA0-B9A8-4A03-AA6C-464E5650579B}">
      <dgm:prSet custT="1"/>
      <dgm:spPr/>
      <dgm:t>
        <a:bodyPr/>
        <a:lstStyle/>
        <a:p>
          <a:pPr algn="just"/>
          <a:r>
            <a:rPr lang="en-US" sz="1600" dirty="0"/>
            <a:t>All the Cook cum helpers, interested community members.</a:t>
          </a:r>
        </a:p>
      </dgm:t>
    </dgm:pt>
    <dgm:pt modelId="{6BC022ED-225B-46A5-9F5D-DE0E655F0CEC}" type="parTrans" cxnId="{D446448D-50EC-44F5-A412-BDDA48F3A517}">
      <dgm:prSet/>
      <dgm:spPr/>
      <dgm:t>
        <a:bodyPr/>
        <a:lstStyle/>
        <a:p>
          <a:endParaRPr lang="en-US" sz="1800"/>
        </a:p>
      </dgm:t>
    </dgm:pt>
    <dgm:pt modelId="{F06CD2A3-9B40-43A8-B40F-AEF62FA5F298}" type="sibTrans" cxnId="{D446448D-50EC-44F5-A412-BDDA48F3A517}">
      <dgm:prSet/>
      <dgm:spPr/>
      <dgm:t>
        <a:bodyPr/>
        <a:lstStyle/>
        <a:p>
          <a:endParaRPr lang="en-US" sz="1800"/>
        </a:p>
      </dgm:t>
    </dgm:pt>
    <dgm:pt modelId="{A7B7BEA8-FDEA-45E1-9723-309FBE88BB68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en-US" sz="1600" dirty="0"/>
            <a:t>Cooking of pulses/cooking of vegetables/different types of chapattis,</a:t>
          </a:r>
        </a:p>
      </dgm:t>
    </dgm:pt>
    <dgm:pt modelId="{CA3AED9F-8A8C-407C-A0D0-59BCE31D0239}" type="parTrans" cxnId="{381C0AFB-C981-4212-B502-0FA9722D4304}">
      <dgm:prSet/>
      <dgm:spPr/>
      <dgm:t>
        <a:bodyPr/>
        <a:lstStyle/>
        <a:p>
          <a:endParaRPr lang="en-US" sz="1800"/>
        </a:p>
      </dgm:t>
    </dgm:pt>
    <dgm:pt modelId="{7C87D60C-F75F-4046-B96E-F2910F965BC1}" type="sibTrans" cxnId="{381C0AFB-C981-4212-B502-0FA9722D4304}">
      <dgm:prSet/>
      <dgm:spPr/>
      <dgm:t>
        <a:bodyPr/>
        <a:lstStyle/>
        <a:p>
          <a:endParaRPr lang="en-US" sz="1800"/>
        </a:p>
      </dgm:t>
    </dgm:pt>
    <dgm:pt modelId="{81854573-89CB-4170-B68F-1A91781F1A7F}">
      <dgm:prSet custT="1"/>
      <dgm:spPr/>
      <dgm:t>
        <a:bodyPr/>
        <a:lstStyle/>
        <a:p>
          <a:r>
            <a:rPr lang="en-US" sz="1800" b="1" dirty="0"/>
            <a:t>Recognition of cook cum helpers</a:t>
          </a:r>
        </a:p>
      </dgm:t>
    </dgm:pt>
    <dgm:pt modelId="{CA4F1C09-8CDA-4947-B5D2-121BA1B744A5}" type="parTrans" cxnId="{17D2697F-9754-4632-B27A-703CB3499DEB}">
      <dgm:prSet/>
      <dgm:spPr/>
      <dgm:t>
        <a:bodyPr/>
        <a:lstStyle/>
        <a:p>
          <a:endParaRPr lang="en-US"/>
        </a:p>
      </dgm:t>
    </dgm:pt>
    <dgm:pt modelId="{0FD5F004-5171-43F8-9A8B-B9E030D1E363}" type="sibTrans" cxnId="{17D2697F-9754-4632-B27A-703CB3499DEB}">
      <dgm:prSet/>
      <dgm:spPr/>
      <dgm:t>
        <a:bodyPr/>
        <a:lstStyle/>
        <a:p>
          <a:endParaRPr lang="en-US"/>
        </a:p>
      </dgm:t>
    </dgm:pt>
    <dgm:pt modelId="{1D616D02-800C-48F9-B8C0-FAFDCD089647}">
      <dgm:prSet custT="1"/>
      <dgm:spPr/>
      <dgm:t>
        <a:bodyPr/>
        <a:lstStyle/>
        <a:p>
          <a:pPr algn="just"/>
          <a:r>
            <a:rPr lang="en-IN" sz="1600" dirty="0"/>
            <a:t>Children (2 children each from primary and upper primary classes) and nutritionists (Home Science College/UNICEF) of that block/district may be selected. </a:t>
          </a:r>
          <a:endParaRPr lang="en-US" sz="1600" dirty="0"/>
        </a:p>
      </dgm:t>
    </dgm:pt>
    <dgm:pt modelId="{E77CA464-9BBB-446B-A0ED-A26CE97BFF9A}" type="sibTrans" cxnId="{0F85A321-34EF-412C-88AF-C6B1EDE74155}">
      <dgm:prSet/>
      <dgm:spPr/>
      <dgm:t>
        <a:bodyPr/>
        <a:lstStyle/>
        <a:p>
          <a:endParaRPr lang="en-US" sz="1800"/>
        </a:p>
      </dgm:t>
    </dgm:pt>
    <dgm:pt modelId="{BAF93F53-D2D6-40EC-BE8B-EEB21A4D36D4}" type="parTrans" cxnId="{0F85A321-34EF-412C-88AF-C6B1EDE74155}">
      <dgm:prSet/>
      <dgm:spPr/>
      <dgm:t>
        <a:bodyPr/>
        <a:lstStyle/>
        <a:p>
          <a:endParaRPr lang="en-US" sz="1800"/>
        </a:p>
      </dgm:t>
    </dgm:pt>
    <dgm:pt modelId="{B3A5D3FB-5631-4AAB-87C7-3FCC12075F1C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en-US" sz="1600" dirty="0"/>
            <a:t>Methods of  cooking/methods of washing vegetables,</a:t>
          </a:r>
        </a:p>
      </dgm:t>
    </dgm:pt>
    <dgm:pt modelId="{287CC045-549F-4B09-80CD-E68A76CB9F7D}" type="parTrans" cxnId="{4D82C205-0EAC-4BD2-B502-4794AD462ADC}">
      <dgm:prSet/>
      <dgm:spPr/>
      <dgm:t>
        <a:bodyPr/>
        <a:lstStyle/>
        <a:p>
          <a:endParaRPr lang="en-US"/>
        </a:p>
      </dgm:t>
    </dgm:pt>
    <dgm:pt modelId="{17005B65-2E0D-439E-B74D-E0D5C2638A7E}" type="sibTrans" cxnId="{4D82C205-0EAC-4BD2-B502-4794AD462ADC}">
      <dgm:prSet/>
      <dgm:spPr/>
      <dgm:t>
        <a:bodyPr/>
        <a:lstStyle/>
        <a:p>
          <a:endParaRPr lang="en-US"/>
        </a:p>
      </dgm:t>
    </dgm:pt>
    <dgm:pt modelId="{43D0FE6C-2E0A-43FF-82CE-DA418BB5E050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en-US" sz="1600" dirty="0"/>
            <a:t>Food safety issues, hand washing etc.</a:t>
          </a:r>
        </a:p>
      </dgm:t>
    </dgm:pt>
    <dgm:pt modelId="{49B854B9-B58C-4B8B-87EB-9B177185F21E}" type="parTrans" cxnId="{372D60D3-C9EB-41BB-9164-2F51AAB5ECA8}">
      <dgm:prSet/>
      <dgm:spPr/>
      <dgm:t>
        <a:bodyPr/>
        <a:lstStyle/>
        <a:p>
          <a:endParaRPr lang="en-US"/>
        </a:p>
      </dgm:t>
    </dgm:pt>
    <dgm:pt modelId="{1C51A960-1DEB-4DAE-8B3D-2679B061450A}" type="sibTrans" cxnId="{372D60D3-C9EB-41BB-9164-2F51AAB5ECA8}">
      <dgm:prSet/>
      <dgm:spPr/>
      <dgm:t>
        <a:bodyPr/>
        <a:lstStyle/>
        <a:p>
          <a:endParaRPr lang="en-US"/>
        </a:p>
      </dgm:t>
    </dgm:pt>
    <dgm:pt modelId="{BEAE980E-910B-4279-B7B9-4B17938F9B70}">
      <dgm:prSet custT="1"/>
      <dgm:spPr/>
      <dgm:t>
        <a:bodyPr/>
        <a:lstStyle/>
        <a:p>
          <a:r>
            <a:rPr lang="en-US" sz="1800" dirty="0"/>
            <a:t>The winning Cook-cum helpers/community members may be awarded suitably. </a:t>
          </a:r>
        </a:p>
      </dgm:t>
    </dgm:pt>
    <dgm:pt modelId="{35F5AD6F-0382-4881-B428-6406C31DD35D}" type="parTrans" cxnId="{4DB09F64-8522-4A92-BC48-1171AA7C98E5}">
      <dgm:prSet/>
      <dgm:spPr/>
      <dgm:t>
        <a:bodyPr/>
        <a:lstStyle/>
        <a:p>
          <a:endParaRPr lang="en-US"/>
        </a:p>
      </dgm:t>
    </dgm:pt>
    <dgm:pt modelId="{A10FEC74-356B-4E2D-9A44-A7EEBF7B90FF}" type="sibTrans" cxnId="{4DB09F64-8522-4A92-BC48-1171AA7C98E5}">
      <dgm:prSet/>
      <dgm:spPr/>
      <dgm:t>
        <a:bodyPr/>
        <a:lstStyle/>
        <a:p>
          <a:endParaRPr lang="en-US"/>
        </a:p>
      </dgm:t>
    </dgm:pt>
    <dgm:pt modelId="{00405C89-0C79-4E98-9EF8-1CE5C01EFC58}" type="pres">
      <dgm:prSet presAssocID="{16ED46F1-8A61-49B2-8F34-729040D0F74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2B557A-E646-40A1-89F7-C47CED9725CC}" type="pres">
      <dgm:prSet presAssocID="{5EE4D596-9ED4-472C-8E16-C32F0E1185D2}" presName="linNode" presStyleCnt="0"/>
      <dgm:spPr/>
    </dgm:pt>
    <dgm:pt modelId="{D95089AA-EACC-4A6D-8332-0E68B108F8DC}" type="pres">
      <dgm:prSet presAssocID="{5EE4D596-9ED4-472C-8E16-C32F0E1185D2}" presName="parentText" presStyleLbl="node1" presStyleIdx="0" presStyleCnt="5" custScaleX="76327" custScaleY="97646" custLinFactNeighborX="-7791" custLinFactNeighborY="33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4E1ECD-3A86-4042-932B-27C0349CD91B}" type="pres">
      <dgm:prSet presAssocID="{5EE4D596-9ED4-472C-8E16-C32F0E1185D2}" presName="descendantText" presStyleLbl="alignAccFollowNode1" presStyleIdx="0" presStyleCnt="4" custScaleX="112681" custScaleY="114792" custLinFactNeighborX="836" custLinFactNeighborY="-337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D045EF-3C09-4B63-AC91-DE69E4E25012}" type="pres">
      <dgm:prSet presAssocID="{BB31B796-408A-4217-BB1E-8DC68B16F49F}" presName="sp" presStyleCnt="0"/>
      <dgm:spPr/>
    </dgm:pt>
    <dgm:pt modelId="{F9EEA38A-2E46-441B-855E-990AED148710}" type="pres">
      <dgm:prSet presAssocID="{5158A189-202B-47C8-BE8B-6625C1D061C6}" presName="linNode" presStyleCnt="0"/>
      <dgm:spPr/>
    </dgm:pt>
    <dgm:pt modelId="{E4C69CEA-D2B4-4245-81CC-6244868797AD}" type="pres">
      <dgm:prSet presAssocID="{5158A189-202B-47C8-BE8B-6625C1D061C6}" presName="parentText" presStyleLbl="node1" presStyleIdx="1" presStyleCnt="5" custScaleX="76327" custScaleY="150432" custLinFactNeighborX="198" custLinFactNeighborY="1127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C8AD6C-5EFA-453F-AD8D-42F85762E8D5}" type="pres">
      <dgm:prSet presAssocID="{5158A189-202B-47C8-BE8B-6625C1D061C6}" presName="descendantText" presStyleLbl="alignAccFollowNode1" presStyleIdx="1" presStyleCnt="4" custScaleX="112681" custScaleY="199187" custLinFactNeighborX="1371" custLinFactNeighborY="48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BA450-6ABD-422F-B04E-C1370E3F9358}" type="pres">
      <dgm:prSet presAssocID="{82F16EA4-FEB9-4BC2-AAE6-89E5CB7B3C69}" presName="sp" presStyleCnt="0"/>
      <dgm:spPr/>
    </dgm:pt>
    <dgm:pt modelId="{C226A346-1727-49CC-8162-2192D69EEE30}" type="pres">
      <dgm:prSet presAssocID="{1C368E23-C205-4BDA-BDCA-2B0EC02439BA}" presName="linNode" presStyleCnt="0"/>
      <dgm:spPr/>
    </dgm:pt>
    <dgm:pt modelId="{02A5CEB2-C911-45CA-B46C-B7A80E9CDE78}" type="pres">
      <dgm:prSet presAssocID="{1C368E23-C205-4BDA-BDCA-2B0EC02439BA}" presName="parentText" presStyleLbl="node1" presStyleIdx="2" presStyleCnt="5" custScaleX="76321" custScaleY="151265" custLinFactNeighborX="198" custLinFactNeighborY="415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3C8F4B-602D-44C7-A5EF-0EB298883D66}" type="pres">
      <dgm:prSet presAssocID="{1C368E23-C205-4BDA-BDCA-2B0EC02439BA}" presName="descendantText" presStyleLbl="alignAccFollowNode1" presStyleIdx="2" presStyleCnt="4" custScaleX="114049" custScaleY="175589" custLinFactNeighborX="11653" custLinFactNeighborY="90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74CA0-16D7-44DB-80E8-1D328AF4305E}" type="pres">
      <dgm:prSet presAssocID="{7D47A614-A732-4708-B842-C7FB79BCB8DA}" presName="sp" presStyleCnt="0"/>
      <dgm:spPr/>
    </dgm:pt>
    <dgm:pt modelId="{5B0B3D2A-6053-463E-95DD-EBD44DE2000E}" type="pres">
      <dgm:prSet presAssocID="{81854573-89CB-4170-B68F-1A91781F1A7F}" presName="linNode" presStyleCnt="0"/>
      <dgm:spPr/>
    </dgm:pt>
    <dgm:pt modelId="{7F431969-69E9-43B6-9568-B99B3B900103}" type="pres">
      <dgm:prSet presAssocID="{81854573-89CB-4170-B68F-1A91781F1A7F}" presName="parentText" presStyleLbl="node1" presStyleIdx="3" presStyleCnt="5" custScaleX="72349" custScaleY="172577" custLinFactNeighborX="1344" custLinFactNeighborY="692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D02083-C095-46B6-8336-86DFA019FA15}" type="pres">
      <dgm:prSet presAssocID="{0FD5F004-5171-43F8-9A8B-B9E030D1E363}" presName="sp" presStyleCnt="0"/>
      <dgm:spPr/>
    </dgm:pt>
    <dgm:pt modelId="{80B79A40-9C57-4923-8E53-41CAD816483B}" type="pres">
      <dgm:prSet presAssocID="{6660F718-3E31-472D-A9E8-1FC5E718250F}" presName="linNode" presStyleCnt="0"/>
      <dgm:spPr/>
    </dgm:pt>
    <dgm:pt modelId="{28F709A0-81CF-49E5-AC89-9D7CDAD1FA2F}" type="pres">
      <dgm:prSet presAssocID="{6660F718-3E31-472D-A9E8-1FC5E718250F}" presName="parentText" presStyleLbl="node1" presStyleIdx="4" presStyleCnt="5" custScaleX="76327" custScaleY="115247" custLinFactNeighborX="-2145" custLinFactNeighborY="-1712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752DB1-D6A1-4D83-8114-1223FE357855}" type="pres">
      <dgm:prSet presAssocID="{6660F718-3E31-472D-A9E8-1FC5E718250F}" presName="descendantText" presStyleLbl="alignAccFollowNode1" presStyleIdx="3" presStyleCnt="4" custScaleX="112681" custScaleY="207231" custLinFactY="-97050" custLinFactNeighborX="136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1E29D4-77CA-4DA8-A562-3A57CCE99221}" srcId="{16ED46F1-8A61-49B2-8F34-729040D0F741}" destId="{5EE4D596-9ED4-472C-8E16-C32F0E1185D2}" srcOrd="0" destOrd="0" parTransId="{7E3E228B-D073-4464-BE97-0F227113CCD7}" sibTransId="{BB31B796-408A-4217-BB1E-8DC68B16F49F}"/>
    <dgm:cxn modelId="{837D593A-4752-4D38-AE4D-38CC06EF06EA}" type="presOf" srcId="{81854573-89CB-4170-B68F-1A91781F1A7F}" destId="{7F431969-69E9-43B6-9568-B99B3B900103}" srcOrd="0" destOrd="0" presId="urn:microsoft.com/office/officeart/2005/8/layout/vList5"/>
    <dgm:cxn modelId="{17D2697F-9754-4632-B27A-703CB3499DEB}" srcId="{16ED46F1-8A61-49B2-8F34-729040D0F741}" destId="{81854573-89CB-4170-B68F-1A91781F1A7F}" srcOrd="3" destOrd="0" parTransId="{CA4F1C09-8CDA-4947-B5D2-121BA1B744A5}" sibTransId="{0FD5F004-5171-43F8-9A8B-B9E030D1E363}"/>
    <dgm:cxn modelId="{4DB09F64-8522-4A92-BC48-1171AA7C98E5}" srcId="{6660F718-3E31-472D-A9E8-1FC5E718250F}" destId="{BEAE980E-910B-4279-B7B9-4B17938F9B70}" srcOrd="1" destOrd="0" parTransId="{35F5AD6F-0382-4881-B428-6406C31DD35D}" sibTransId="{A10FEC74-356B-4E2D-9A44-A7EEBF7B90FF}"/>
    <dgm:cxn modelId="{0F85A321-34EF-412C-88AF-C6B1EDE74155}" srcId="{1C368E23-C205-4BDA-BDCA-2B0EC02439BA}" destId="{1D616D02-800C-48F9-B8C0-FAFDCD089647}" srcOrd="0" destOrd="0" parTransId="{BAF93F53-D2D6-40EC-BE8B-EEB21A4D36D4}" sibTransId="{E77CA464-9BBB-446B-A0ED-A26CE97BFF9A}"/>
    <dgm:cxn modelId="{67CE0E88-FDDD-4140-A903-538CDE485A28}" type="presOf" srcId="{5158A189-202B-47C8-BE8B-6625C1D061C6}" destId="{E4C69CEA-D2B4-4245-81CC-6244868797AD}" srcOrd="0" destOrd="0" presId="urn:microsoft.com/office/officeart/2005/8/layout/vList5"/>
    <dgm:cxn modelId="{D446448D-50EC-44F5-A412-BDDA48F3A517}" srcId="{5EE4D596-9ED4-472C-8E16-C32F0E1185D2}" destId="{7F368BA0-B9A8-4A03-AA6C-464E5650579B}" srcOrd="0" destOrd="0" parTransId="{6BC022ED-225B-46A5-9F5D-DE0E655F0CEC}" sibTransId="{F06CD2A3-9B40-43A8-B40F-AEF62FA5F298}"/>
    <dgm:cxn modelId="{2165C271-48F4-4785-ABBC-6EC2AB58D9BF}" type="presOf" srcId="{43D0FE6C-2E0A-43FF-82CE-DA418BB5E050}" destId="{AAC8AD6C-5EFA-453F-AD8D-42F85762E8D5}" srcOrd="0" destOrd="2" presId="urn:microsoft.com/office/officeart/2005/8/layout/vList5"/>
    <dgm:cxn modelId="{FC5ADE5B-AFCC-42C8-A900-FE986D0BC9DD}" type="presOf" srcId="{5EE4D596-9ED4-472C-8E16-C32F0E1185D2}" destId="{D95089AA-EACC-4A6D-8332-0E68B108F8DC}" srcOrd="0" destOrd="0" presId="urn:microsoft.com/office/officeart/2005/8/layout/vList5"/>
    <dgm:cxn modelId="{E0574BF2-42E3-400B-834D-D482317A72F0}" type="presOf" srcId="{F4021611-4149-4CF3-95CC-7EFEC967DF55}" destId="{EA752DB1-D6A1-4D83-8114-1223FE357855}" srcOrd="0" destOrd="0" presId="urn:microsoft.com/office/officeart/2005/8/layout/vList5"/>
    <dgm:cxn modelId="{381C0AFB-C981-4212-B502-0FA9722D4304}" srcId="{5158A189-202B-47C8-BE8B-6625C1D061C6}" destId="{A7B7BEA8-FDEA-45E1-9723-309FBE88BB68}" srcOrd="0" destOrd="0" parTransId="{CA3AED9F-8A8C-407C-A0D0-59BCE31D0239}" sibTransId="{7C87D60C-F75F-4046-B96E-F2910F965BC1}"/>
    <dgm:cxn modelId="{2C6B11C7-1FF8-4CC4-B5A3-875F9D6678AE}" srcId="{16ED46F1-8A61-49B2-8F34-729040D0F741}" destId="{1C368E23-C205-4BDA-BDCA-2B0EC02439BA}" srcOrd="2" destOrd="0" parTransId="{44374F9F-FCDA-4840-A30D-18F91B099063}" sibTransId="{7D47A614-A732-4708-B842-C7FB79BCB8DA}"/>
    <dgm:cxn modelId="{6C2E6E7F-22D1-438F-A227-91C57A427864}" type="presOf" srcId="{7F368BA0-B9A8-4A03-AA6C-464E5650579B}" destId="{944E1ECD-3A86-4042-932B-27C0349CD91B}" srcOrd="0" destOrd="0" presId="urn:microsoft.com/office/officeart/2005/8/layout/vList5"/>
    <dgm:cxn modelId="{53119DD4-BB25-4C52-9FD6-218F22CAC8D3}" type="presOf" srcId="{BEAE980E-910B-4279-B7B9-4B17938F9B70}" destId="{EA752DB1-D6A1-4D83-8114-1223FE357855}" srcOrd="0" destOrd="1" presId="urn:microsoft.com/office/officeart/2005/8/layout/vList5"/>
    <dgm:cxn modelId="{DCACB92B-13D2-4365-A851-C23CBDB63F56}" type="presOf" srcId="{1D616D02-800C-48F9-B8C0-FAFDCD089647}" destId="{473C8F4B-602D-44C7-A5EF-0EB298883D66}" srcOrd="0" destOrd="0" presId="urn:microsoft.com/office/officeart/2005/8/layout/vList5"/>
    <dgm:cxn modelId="{15D92AD0-ADE0-43D6-A74C-1AA1F1008A29}" type="presOf" srcId="{16ED46F1-8A61-49B2-8F34-729040D0F741}" destId="{00405C89-0C79-4E98-9EF8-1CE5C01EFC58}" srcOrd="0" destOrd="0" presId="urn:microsoft.com/office/officeart/2005/8/layout/vList5"/>
    <dgm:cxn modelId="{8B975E3C-9EB6-4922-8366-0C551CCA798D}" type="presOf" srcId="{1C368E23-C205-4BDA-BDCA-2B0EC02439BA}" destId="{02A5CEB2-C911-45CA-B46C-B7A80E9CDE78}" srcOrd="0" destOrd="0" presId="urn:microsoft.com/office/officeart/2005/8/layout/vList5"/>
    <dgm:cxn modelId="{320245D4-6E01-4A19-977F-8CADAB5D6150}" srcId="{16ED46F1-8A61-49B2-8F34-729040D0F741}" destId="{5158A189-202B-47C8-BE8B-6625C1D061C6}" srcOrd="1" destOrd="0" parTransId="{DC5B274C-72DF-47CB-A8B3-EE5169F17E74}" sibTransId="{82F16EA4-FEB9-4BC2-AAE6-89E5CB7B3C69}"/>
    <dgm:cxn modelId="{D5D449FC-7626-485A-B903-FBCC1B456476}" type="presOf" srcId="{A7B7BEA8-FDEA-45E1-9723-309FBE88BB68}" destId="{AAC8AD6C-5EFA-453F-AD8D-42F85762E8D5}" srcOrd="0" destOrd="0" presId="urn:microsoft.com/office/officeart/2005/8/layout/vList5"/>
    <dgm:cxn modelId="{432A3363-A971-4957-9142-E380DCC8F065}" srcId="{16ED46F1-8A61-49B2-8F34-729040D0F741}" destId="{6660F718-3E31-472D-A9E8-1FC5E718250F}" srcOrd="4" destOrd="0" parTransId="{DAFC5BAE-7271-440A-858D-02E8C7A8802E}" sibTransId="{337D54D5-CECB-47E0-B43D-52CE4C08B00B}"/>
    <dgm:cxn modelId="{9B5FDF99-8E6F-4B56-82AD-37E8BF037CCB}" type="presOf" srcId="{6660F718-3E31-472D-A9E8-1FC5E718250F}" destId="{28F709A0-81CF-49E5-AC89-9D7CDAD1FA2F}" srcOrd="0" destOrd="0" presId="urn:microsoft.com/office/officeart/2005/8/layout/vList5"/>
    <dgm:cxn modelId="{BF3EEAB4-E428-4A17-AAD9-BECB00E4E7CF}" type="presOf" srcId="{B3A5D3FB-5631-4AAB-87C7-3FCC12075F1C}" destId="{AAC8AD6C-5EFA-453F-AD8D-42F85762E8D5}" srcOrd="0" destOrd="1" presId="urn:microsoft.com/office/officeart/2005/8/layout/vList5"/>
    <dgm:cxn modelId="{372D60D3-C9EB-41BB-9164-2F51AAB5ECA8}" srcId="{5158A189-202B-47C8-BE8B-6625C1D061C6}" destId="{43D0FE6C-2E0A-43FF-82CE-DA418BB5E050}" srcOrd="2" destOrd="0" parTransId="{49B854B9-B58C-4B8B-87EB-9B177185F21E}" sibTransId="{1C51A960-1DEB-4DAE-8B3D-2679B061450A}"/>
    <dgm:cxn modelId="{D9819BA8-1DC7-4DEE-81C0-C5FBC7DA094B}" srcId="{6660F718-3E31-472D-A9E8-1FC5E718250F}" destId="{F4021611-4149-4CF3-95CC-7EFEC967DF55}" srcOrd="0" destOrd="0" parTransId="{47CDBF5B-D617-4F3E-9974-03E2E05C85CD}" sibTransId="{4DFB0187-17E0-4328-BD9A-E6D8895CC528}"/>
    <dgm:cxn modelId="{4D82C205-0EAC-4BD2-B502-4794AD462ADC}" srcId="{5158A189-202B-47C8-BE8B-6625C1D061C6}" destId="{B3A5D3FB-5631-4AAB-87C7-3FCC12075F1C}" srcOrd="1" destOrd="0" parTransId="{287CC045-549F-4B09-80CD-E68A76CB9F7D}" sibTransId="{17005B65-2E0D-439E-B74D-E0D5C2638A7E}"/>
    <dgm:cxn modelId="{63067B5B-AB88-4FED-8EC4-A0D8BD039FDC}" type="presParOf" srcId="{00405C89-0C79-4E98-9EF8-1CE5C01EFC58}" destId="{852B557A-E646-40A1-89F7-C47CED9725CC}" srcOrd="0" destOrd="0" presId="urn:microsoft.com/office/officeart/2005/8/layout/vList5"/>
    <dgm:cxn modelId="{FC581A7C-4493-4888-899A-F5D2D8445C37}" type="presParOf" srcId="{852B557A-E646-40A1-89F7-C47CED9725CC}" destId="{D95089AA-EACC-4A6D-8332-0E68B108F8DC}" srcOrd="0" destOrd="0" presId="urn:microsoft.com/office/officeart/2005/8/layout/vList5"/>
    <dgm:cxn modelId="{82A74EF4-3AA3-4F0F-BC1C-4B5F617928E8}" type="presParOf" srcId="{852B557A-E646-40A1-89F7-C47CED9725CC}" destId="{944E1ECD-3A86-4042-932B-27C0349CD91B}" srcOrd="1" destOrd="0" presId="urn:microsoft.com/office/officeart/2005/8/layout/vList5"/>
    <dgm:cxn modelId="{92F3B9E0-CC56-4E66-806F-D84D54D73F45}" type="presParOf" srcId="{00405C89-0C79-4E98-9EF8-1CE5C01EFC58}" destId="{FAD045EF-3C09-4B63-AC91-DE69E4E25012}" srcOrd="1" destOrd="0" presId="urn:microsoft.com/office/officeart/2005/8/layout/vList5"/>
    <dgm:cxn modelId="{4467B4E3-2429-454A-96E7-91C802BC1FA3}" type="presParOf" srcId="{00405C89-0C79-4E98-9EF8-1CE5C01EFC58}" destId="{F9EEA38A-2E46-441B-855E-990AED148710}" srcOrd="2" destOrd="0" presId="urn:microsoft.com/office/officeart/2005/8/layout/vList5"/>
    <dgm:cxn modelId="{6DDB262D-5811-4ABF-A21C-7125FAF31FE7}" type="presParOf" srcId="{F9EEA38A-2E46-441B-855E-990AED148710}" destId="{E4C69CEA-D2B4-4245-81CC-6244868797AD}" srcOrd="0" destOrd="0" presId="urn:microsoft.com/office/officeart/2005/8/layout/vList5"/>
    <dgm:cxn modelId="{56DC35D5-2B08-49EC-9D14-11CBD1CE041E}" type="presParOf" srcId="{F9EEA38A-2E46-441B-855E-990AED148710}" destId="{AAC8AD6C-5EFA-453F-AD8D-42F85762E8D5}" srcOrd="1" destOrd="0" presId="urn:microsoft.com/office/officeart/2005/8/layout/vList5"/>
    <dgm:cxn modelId="{79A6E117-E192-42E8-870F-22AB71B55C2E}" type="presParOf" srcId="{00405C89-0C79-4E98-9EF8-1CE5C01EFC58}" destId="{904BA450-6ABD-422F-B04E-C1370E3F9358}" srcOrd="3" destOrd="0" presId="urn:microsoft.com/office/officeart/2005/8/layout/vList5"/>
    <dgm:cxn modelId="{5B399C9A-5D39-4F27-9491-A099BF9986BA}" type="presParOf" srcId="{00405C89-0C79-4E98-9EF8-1CE5C01EFC58}" destId="{C226A346-1727-49CC-8162-2192D69EEE30}" srcOrd="4" destOrd="0" presId="urn:microsoft.com/office/officeart/2005/8/layout/vList5"/>
    <dgm:cxn modelId="{B3B90CC2-B7FB-444E-B4B1-BCA381809C69}" type="presParOf" srcId="{C226A346-1727-49CC-8162-2192D69EEE30}" destId="{02A5CEB2-C911-45CA-B46C-B7A80E9CDE78}" srcOrd="0" destOrd="0" presId="urn:microsoft.com/office/officeart/2005/8/layout/vList5"/>
    <dgm:cxn modelId="{F1EA73E7-C5A9-4FA1-9CC4-88FE2E2E4B5C}" type="presParOf" srcId="{C226A346-1727-49CC-8162-2192D69EEE30}" destId="{473C8F4B-602D-44C7-A5EF-0EB298883D66}" srcOrd="1" destOrd="0" presId="urn:microsoft.com/office/officeart/2005/8/layout/vList5"/>
    <dgm:cxn modelId="{DBD73AF9-520A-494F-AFE5-59D8C9055D46}" type="presParOf" srcId="{00405C89-0C79-4E98-9EF8-1CE5C01EFC58}" destId="{3FB74CA0-16D7-44DB-80E8-1D328AF4305E}" srcOrd="5" destOrd="0" presId="urn:microsoft.com/office/officeart/2005/8/layout/vList5"/>
    <dgm:cxn modelId="{1B3E954E-524A-4976-8ED7-7264BA1BBE9C}" type="presParOf" srcId="{00405C89-0C79-4E98-9EF8-1CE5C01EFC58}" destId="{5B0B3D2A-6053-463E-95DD-EBD44DE2000E}" srcOrd="6" destOrd="0" presId="urn:microsoft.com/office/officeart/2005/8/layout/vList5"/>
    <dgm:cxn modelId="{2BBE61E0-1717-431C-82E5-B5388791F3D0}" type="presParOf" srcId="{5B0B3D2A-6053-463E-95DD-EBD44DE2000E}" destId="{7F431969-69E9-43B6-9568-B99B3B900103}" srcOrd="0" destOrd="0" presId="urn:microsoft.com/office/officeart/2005/8/layout/vList5"/>
    <dgm:cxn modelId="{422CB2A3-F396-4797-A7B8-009600328C79}" type="presParOf" srcId="{00405C89-0C79-4E98-9EF8-1CE5C01EFC58}" destId="{F2D02083-C095-46B6-8336-86DFA019FA15}" srcOrd="7" destOrd="0" presId="urn:microsoft.com/office/officeart/2005/8/layout/vList5"/>
    <dgm:cxn modelId="{2425A549-D3FC-449C-8546-260626987E5F}" type="presParOf" srcId="{00405C89-0C79-4E98-9EF8-1CE5C01EFC58}" destId="{80B79A40-9C57-4923-8E53-41CAD816483B}" srcOrd="8" destOrd="0" presId="urn:microsoft.com/office/officeart/2005/8/layout/vList5"/>
    <dgm:cxn modelId="{C5D0ECB4-937D-4F9E-A536-49FEBEE8CEA9}" type="presParOf" srcId="{80B79A40-9C57-4923-8E53-41CAD816483B}" destId="{28F709A0-81CF-49E5-AC89-9D7CDAD1FA2F}" srcOrd="0" destOrd="0" presId="urn:microsoft.com/office/officeart/2005/8/layout/vList5"/>
    <dgm:cxn modelId="{EDDAC0DA-2C9B-434D-9F61-E3B9F6944298}" type="presParOf" srcId="{80B79A40-9C57-4923-8E53-41CAD816483B}" destId="{EA752DB1-D6A1-4D83-8114-1223FE35785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4"/>
          </a:xfrm>
          <a:prstGeom prst="rect">
            <a:avLst/>
          </a:prstGeom>
        </p:spPr>
        <p:txBody>
          <a:bodyPr vert="horz" lIns="91135" tIns="45568" rIns="91135" bIns="45568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3714"/>
          </a:xfrm>
          <a:prstGeom prst="rect">
            <a:avLst/>
          </a:prstGeom>
        </p:spPr>
        <p:txBody>
          <a:bodyPr vert="horz" lIns="91135" tIns="45568" rIns="91135" bIns="45568" rtlCol="0"/>
          <a:lstStyle>
            <a:lvl1pPr algn="r">
              <a:defRPr sz="1200"/>
            </a:lvl1pPr>
          </a:lstStyle>
          <a:p>
            <a:fld id="{1083CA9B-CA0E-4297-A1F6-500B9A306D08}" type="datetimeFigureOut">
              <a:rPr lang="en-IN" smtClean="0"/>
              <a:t>05-07-2019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4"/>
          </a:xfrm>
          <a:prstGeom prst="rect">
            <a:avLst/>
          </a:prstGeom>
        </p:spPr>
        <p:txBody>
          <a:bodyPr vert="horz" lIns="91135" tIns="45568" rIns="91135" bIns="45568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9" y="9378950"/>
            <a:ext cx="2946400" cy="493714"/>
          </a:xfrm>
          <a:prstGeom prst="rect">
            <a:avLst/>
          </a:prstGeom>
        </p:spPr>
        <p:txBody>
          <a:bodyPr vert="horz" lIns="91135" tIns="45568" rIns="91135" bIns="45568" rtlCol="0" anchor="b"/>
          <a:lstStyle>
            <a:lvl1pPr algn="r">
              <a:defRPr sz="1200"/>
            </a:lvl1pPr>
          </a:lstStyle>
          <a:p>
            <a:fld id="{5AECA41C-94B8-48E0-9D98-F98CF5EE86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1637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4"/>
          </a:xfrm>
          <a:prstGeom prst="rect">
            <a:avLst/>
          </a:prstGeom>
        </p:spPr>
        <p:txBody>
          <a:bodyPr vert="horz" lIns="91135" tIns="45568" rIns="91135" bIns="4556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3714"/>
          </a:xfrm>
          <a:prstGeom prst="rect">
            <a:avLst/>
          </a:prstGeom>
        </p:spPr>
        <p:txBody>
          <a:bodyPr vert="horz" lIns="91135" tIns="45568" rIns="91135" bIns="4556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EA4FCFF-B4C6-4B25-A052-666EA4F21DB1}" type="datetimeFigureOut">
              <a:rPr lang="en-US"/>
              <a:pPr>
                <a:defRPr/>
              </a:pPr>
              <a:t>7/5/2019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2950"/>
            <a:ext cx="4930775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35" tIns="45568" rIns="91135" bIns="4556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691064"/>
            <a:ext cx="5438775" cy="4443412"/>
          </a:xfrm>
          <a:prstGeom prst="rect">
            <a:avLst/>
          </a:prstGeom>
        </p:spPr>
        <p:txBody>
          <a:bodyPr vert="horz" lIns="91135" tIns="45568" rIns="91135" bIns="45568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4"/>
          </a:xfrm>
          <a:prstGeom prst="rect">
            <a:avLst/>
          </a:prstGeom>
        </p:spPr>
        <p:txBody>
          <a:bodyPr vert="horz" lIns="91135" tIns="45568" rIns="91135" bIns="4556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9" y="9378950"/>
            <a:ext cx="2946400" cy="493714"/>
          </a:xfrm>
          <a:prstGeom prst="rect">
            <a:avLst/>
          </a:prstGeom>
        </p:spPr>
        <p:txBody>
          <a:bodyPr vert="horz" wrap="square" lIns="91135" tIns="45568" rIns="91135" bIns="4556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8C8B9DC-56E8-4516-A205-389073A85B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69298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 smtClean="0"/>
          </a:p>
        </p:txBody>
      </p:sp>
      <p:sp>
        <p:nvSpPr>
          <p:cNvPr id="25604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0470" indent="-284796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39185" indent="-227837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94859" indent="-227837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0533" indent="-227837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06208" indent="-2278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61881" indent="-2278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17555" indent="-2278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73229" indent="-2278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451A2049-433B-458F-8619-E96305E3CEAA}" type="slidenum">
              <a:rPr lang="en-US" altLang="en-US" smtClean="0">
                <a:latin typeface="Calibri" pitchFamily="34" charset="0"/>
              </a:rPr>
              <a:pPr/>
              <a:t>8</a:t>
            </a:fld>
            <a:endParaRPr lang="en-US" alt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951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0470" indent="-284796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39185" indent="-227837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94859" indent="-227837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0533" indent="-227837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06208" indent="-2278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61881" indent="-2278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17555" indent="-2278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73229" indent="-2278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CAE476D4-89EE-4C47-84A2-EFC9A745BA1E}" type="slidenum">
              <a:rPr lang="en-US" altLang="en-US" smtClean="0">
                <a:latin typeface="Calibri" pitchFamily="34" charset="0"/>
              </a:rPr>
              <a:pPr/>
              <a:t>9</a:t>
            </a:fld>
            <a:endParaRPr lang="en-US" alt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019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0470" indent="-284796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39185" indent="-227837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94859" indent="-227837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0533" indent="-227837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06208" indent="-2278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61881" indent="-2278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17555" indent="-2278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73229" indent="-2278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31BB3E91-B3A8-483D-ADB1-92A5F14B4BE6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/>
              <a:t>10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078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0470" indent="-284796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39185" indent="-227837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94859" indent="-227837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0533" indent="-227837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06208" indent="-2278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61881" indent="-2278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17555" indent="-2278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73229" indent="-2278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F96FB1E6-0908-49DD-868F-897CCA836A68}" type="slidenum">
              <a:rPr lang="en-US" altLang="en-US" smtClean="0">
                <a:solidFill>
                  <a:srgbClr val="000000"/>
                </a:solidFill>
              </a:rPr>
              <a:pPr/>
              <a:t>17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828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0470" indent="-284796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39185" indent="-227837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94859" indent="-227837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0533" indent="-227837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06208" indent="-2278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61881" indent="-2278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17555" indent="-2278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73229" indent="-2278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1F248F7B-8751-43A7-8858-F73578610279}" type="slidenum">
              <a:rPr lang="en-US" altLang="en-US" smtClean="0">
                <a:latin typeface="Calibri" pitchFamily="34" charset="0"/>
              </a:rPr>
              <a:pPr/>
              <a:t>19</a:t>
            </a:fld>
            <a:endParaRPr lang="en-US" alt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346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0470" indent="-284796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39185" indent="-227837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94859" indent="-227837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0533" indent="-227837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06208" indent="-2278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61881" indent="-2278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17555" indent="-2278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73229" indent="-2278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F27BA8CA-A2D3-4D7D-A574-BDDFE84736BF}" type="slidenum">
              <a:rPr lang="en-US" altLang="en-US" smtClean="0">
                <a:solidFill>
                  <a:srgbClr val="000000"/>
                </a:solidFill>
              </a:rPr>
              <a:pPr/>
              <a:t>21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639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D9E8C-3364-4088-BEEA-CBCA1490A856}" type="datetime1">
              <a:rPr lang="en-US"/>
              <a:pPr>
                <a:defRPr/>
              </a:pPr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BA4D9-2766-4C6E-B5E2-D85AB6F75E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5051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84361-86C6-42E9-92BF-C6CBEC2E365D}" type="datetime1">
              <a:rPr lang="en-US"/>
              <a:pPr>
                <a:defRPr/>
              </a:pPr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80E75-9047-4756-BA40-035D732486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096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568DA-51BB-407F-8891-5B4F793B0A64}" type="datetime1">
              <a:rPr lang="en-US"/>
              <a:pPr>
                <a:defRPr/>
              </a:pPr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91709-B6CC-4DB4-8427-B15DB017F7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5376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BD707-D9CF-40AE-B4C6-C98DA3205C09}" type="datetimeFigureOut">
              <a:rPr lang="en-US"/>
              <a:pPr>
                <a:defRPr/>
              </a:pPr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2CF5F-ABBF-467A-B5BF-6BCAB2BE53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7726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BD707-D9CF-40AE-B4C6-C98DA3205C09}" type="datetimeFigureOut">
              <a:rPr lang="en-US"/>
              <a:pPr>
                <a:defRPr/>
              </a:pPr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ECE7B-E599-418E-9A31-D326312F6F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2758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BD707-D9CF-40AE-B4C6-C98DA3205C09}" type="datetimeFigureOut">
              <a:rPr lang="en-US"/>
              <a:pPr>
                <a:defRPr/>
              </a:pPr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3E53E-AC0D-4700-900D-4BBD9EDD71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7656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BD707-D9CF-40AE-B4C6-C98DA3205C09}" type="datetimeFigureOut">
              <a:rPr lang="en-US"/>
              <a:pPr>
                <a:defRPr/>
              </a:pPr>
              <a:t>7/5/2019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1F619-66F7-49A2-8969-C530472F78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747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BD707-D9CF-40AE-B4C6-C98DA3205C09}" type="datetimeFigureOut">
              <a:rPr lang="en-US"/>
              <a:pPr>
                <a:defRPr/>
              </a:pPr>
              <a:t>7/5/2019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2D10A-39AB-411D-B4E1-309F82BD52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3904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BD707-D9CF-40AE-B4C6-C98DA3205C09}" type="datetimeFigureOut">
              <a:rPr lang="en-US"/>
              <a:pPr>
                <a:defRPr/>
              </a:pPr>
              <a:t>7/5/2019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858D8-EED0-437A-A77A-8468CCD374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22660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BD707-D9CF-40AE-B4C6-C98DA3205C09}" type="datetimeFigureOut">
              <a:rPr lang="en-US"/>
              <a:pPr>
                <a:defRPr/>
              </a:pPr>
              <a:t>7/5/2019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04C05-A530-4951-96CB-1160F70297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0507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BD707-D9CF-40AE-B4C6-C98DA3205C09}" type="datetimeFigureOut">
              <a:rPr lang="en-US"/>
              <a:pPr>
                <a:defRPr/>
              </a:pPr>
              <a:t>7/5/2019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B791D-F3E7-415E-8994-97C9D57926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3021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3BD96-EFC7-4FC6-8D98-355C48CBD37A}" type="datetime1">
              <a:rPr lang="en-US"/>
              <a:pPr>
                <a:defRPr/>
              </a:pPr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E8CA3-7C0E-432B-8B38-1E46A20AD3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50038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BD707-D9CF-40AE-B4C6-C98DA3205C09}" type="datetimeFigureOut">
              <a:rPr lang="en-US"/>
              <a:pPr>
                <a:defRPr/>
              </a:pPr>
              <a:t>7/5/2019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8313C-82E9-4536-8DD9-6AC448AE24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8507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BD707-D9CF-40AE-B4C6-C98DA3205C09}" type="datetimeFigureOut">
              <a:rPr lang="en-US"/>
              <a:pPr>
                <a:defRPr/>
              </a:pPr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C1C62-A09D-4F40-B7D3-C584B71425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61868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BD707-D9CF-40AE-B4C6-C98DA3205C09}" type="datetimeFigureOut">
              <a:rPr lang="en-US"/>
              <a:pPr>
                <a:defRPr/>
              </a:pPr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F9A34-06FA-4FB7-95EB-D1655F9A27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87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2AAE2-61D5-4A63-B778-160F9E3E97B4}" type="datetime1">
              <a:rPr lang="en-US"/>
              <a:pPr>
                <a:defRPr/>
              </a:pPr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6C8BF-A9CE-4867-858F-C69F01BDC0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2640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3B421-614E-4115-A337-9B39826E393A}" type="datetime1">
              <a:rPr lang="en-US"/>
              <a:pPr>
                <a:defRPr/>
              </a:pPr>
              <a:t>7/5/2019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AFEE7-094A-4726-88D0-1AFD459F1E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56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4039-576D-4697-BADF-9137A0CC8198}" type="datetime1">
              <a:rPr lang="en-US"/>
              <a:pPr>
                <a:defRPr/>
              </a:pPr>
              <a:t>7/5/2019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DA9F7-5419-40BF-AE08-6BCE5AB66C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663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E8265-F0F8-4730-9EE5-5D90EE57D262}" type="datetime1">
              <a:rPr lang="en-US"/>
              <a:pPr>
                <a:defRPr/>
              </a:pPr>
              <a:t>7/5/2019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49E87-98BB-46AD-98AF-004D75D7E9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004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EF76E-1635-428A-AE1E-26C7EC8857B0}" type="datetime1">
              <a:rPr lang="en-US"/>
              <a:pPr>
                <a:defRPr/>
              </a:pPr>
              <a:t>7/5/2019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9E13B-F8DD-4B24-8317-2C34AFA669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5272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61B2E-3E9F-4DE6-8534-175268E3D250}" type="datetime1">
              <a:rPr lang="en-US"/>
              <a:pPr>
                <a:defRPr/>
              </a:pPr>
              <a:t>7/5/2019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37B26-B4AE-4A93-AC83-1A37C7FD2E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5406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A40BF-E0CB-4F9E-866E-FAD37FC14A28}" type="datetime1">
              <a:rPr lang="en-US"/>
              <a:pPr>
                <a:defRPr/>
              </a:pPr>
              <a:t>7/5/2019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ECF31-B684-4AE4-AF1C-9961BAEE8E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9377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B7D2AB-BB59-4086-9F81-68FA7F2978F4}" type="datetime1">
              <a:rPr lang="en-US"/>
              <a:pPr>
                <a:defRPr/>
              </a:pPr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A3C2AB4-F0BA-4D48-A146-3D356C057E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pPr>
                <a:defRPr/>
              </a:pPr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09BD408-9717-4B6F-8F6E-43E277C217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11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4243EE-F8CA-4681-817C-FF2763FF8618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3075" name="Rectangle 3"/>
          <p:cNvSpPr txBox="1">
            <a:spLocks noRot="1" noChangeArrowheads="1"/>
          </p:cNvSpPr>
          <p:nvPr/>
        </p:nvSpPr>
        <p:spPr bwMode="auto">
          <a:xfrm>
            <a:off x="152400" y="914400"/>
            <a:ext cx="8686800" cy="828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575"/>
              </a:spcBef>
              <a:buClr>
                <a:srgbClr val="9BBB59"/>
              </a:buClr>
              <a:buFont typeface="Wingdings" pitchFamily="2" charset="2"/>
              <a:buNone/>
            </a:pPr>
            <a:endParaRPr lang="en-US" altLang="en-US" sz="4400" b="1">
              <a:solidFill>
                <a:srgbClr val="254061"/>
              </a:solidFill>
              <a:latin typeface="Benguiat Bk BT"/>
            </a:endParaRPr>
          </a:p>
          <a:p>
            <a:pPr algn="ctr" eaLnBrk="1" hangingPunct="1">
              <a:lnSpc>
                <a:spcPct val="90000"/>
              </a:lnSpc>
              <a:spcBef>
                <a:spcPts val="575"/>
              </a:spcBef>
              <a:buClr>
                <a:srgbClr val="9BBB59"/>
              </a:buClr>
              <a:buFont typeface="Wingdings" pitchFamily="2" charset="2"/>
              <a:buNone/>
            </a:pPr>
            <a:endParaRPr lang="en-US" altLang="en-US" sz="3500" b="1">
              <a:solidFill>
                <a:srgbClr val="F7FEB8"/>
              </a:solidFill>
              <a:latin typeface="Benguiat Bk BT"/>
            </a:endParaRPr>
          </a:p>
          <a:p>
            <a:pPr algn="ctr" eaLnBrk="1" hangingPunct="1">
              <a:lnSpc>
                <a:spcPct val="90000"/>
              </a:lnSpc>
              <a:spcBef>
                <a:spcPts val="575"/>
              </a:spcBef>
              <a:buClr>
                <a:srgbClr val="9BBB59"/>
              </a:buClr>
              <a:buFont typeface="Wingdings" pitchFamily="2" charset="2"/>
              <a:buNone/>
            </a:pPr>
            <a:endParaRPr lang="en-US" altLang="en-US" sz="3500" b="1">
              <a:solidFill>
                <a:srgbClr val="F7FEB8"/>
              </a:solidFill>
              <a:latin typeface="Benguiat Bk BT"/>
            </a:endParaRPr>
          </a:p>
          <a:p>
            <a:pPr algn="ctr" eaLnBrk="1" hangingPunct="1">
              <a:lnSpc>
                <a:spcPct val="90000"/>
              </a:lnSpc>
              <a:spcBef>
                <a:spcPts val="575"/>
              </a:spcBef>
              <a:buClr>
                <a:srgbClr val="9BBB59"/>
              </a:buClr>
              <a:buFont typeface="Wingdings" pitchFamily="2" charset="2"/>
              <a:buNone/>
            </a:pPr>
            <a:endParaRPr lang="en-US" altLang="en-US" sz="2700" b="1">
              <a:solidFill>
                <a:srgbClr val="F7FEB8"/>
              </a:solidFill>
              <a:latin typeface="Benguiat Bk BT"/>
            </a:endParaRPr>
          </a:p>
          <a:p>
            <a:pPr algn="ctr" eaLnBrk="1" hangingPunct="1">
              <a:lnSpc>
                <a:spcPct val="90000"/>
              </a:lnSpc>
              <a:spcBef>
                <a:spcPts val="575"/>
              </a:spcBef>
              <a:buClr>
                <a:srgbClr val="9BBB59"/>
              </a:buClr>
              <a:buFont typeface="Wingdings" pitchFamily="2" charset="2"/>
              <a:buNone/>
            </a:pPr>
            <a:endParaRPr lang="en-US" altLang="en-US" sz="2700" b="1">
              <a:solidFill>
                <a:srgbClr val="F7FEB8"/>
              </a:solidFill>
              <a:latin typeface="Benguiat Bk BT"/>
            </a:endParaRPr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9" t="13121" r="27777" b="10283"/>
          <a:stretch>
            <a:fillRect/>
          </a:stretch>
        </p:blipFill>
        <p:spPr bwMode="auto">
          <a:xfrm>
            <a:off x="7539038" y="198438"/>
            <a:ext cx="1114425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/>
          </p:cNvPr>
          <p:cNvSpPr/>
          <p:nvPr/>
        </p:nvSpPr>
        <p:spPr>
          <a:xfrm>
            <a:off x="685800" y="80963"/>
            <a:ext cx="7848600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Mid Day Meal Scheme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8" name="Title 1"/>
          <p:cNvSpPr>
            <a:spLocks noGrp="1"/>
          </p:cNvSpPr>
          <p:nvPr>
            <p:ph type="ctrTitle"/>
          </p:nvPr>
        </p:nvSpPr>
        <p:spPr>
          <a:xfrm>
            <a:off x="2114550" y="790575"/>
            <a:ext cx="5029200" cy="1008063"/>
          </a:xfrm>
          <a:solidFill>
            <a:schemeClr val="bg1">
              <a:alpha val="63921"/>
            </a:schemeClr>
          </a:solidFill>
        </p:spPr>
        <p:txBody>
          <a:bodyPr/>
          <a:lstStyle/>
          <a:p>
            <a:pPr eaLnBrk="1" hangingPunct="1"/>
            <a:r>
              <a:rPr lang="en-US" altLang="en-US" sz="1800" b="1" smtClean="0">
                <a:solidFill>
                  <a:srgbClr val="558ED5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/>
            </a:r>
            <a:br>
              <a:rPr lang="en-US" altLang="en-US" sz="1800" b="1" smtClean="0">
                <a:solidFill>
                  <a:srgbClr val="558ED5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</a:br>
            <a:r>
              <a:rPr lang="en-US" altLang="en-US" sz="1800" b="1" smtClean="0">
                <a:solidFill>
                  <a:srgbClr val="558ED5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PAB - MDM Meeting  for </a:t>
            </a:r>
            <a:r>
              <a:rPr lang="en-US" altLang="en-US" sz="1800" b="1" smtClean="0">
                <a:solidFill>
                  <a:srgbClr val="558ED5"/>
                </a:solidFill>
              </a:rPr>
              <a:t>Review of Implementation of MDMS in </a:t>
            </a:r>
            <a:br>
              <a:rPr lang="en-US" altLang="en-US" sz="1800" b="1" smtClean="0">
                <a:solidFill>
                  <a:srgbClr val="558ED5"/>
                </a:solidFill>
              </a:rPr>
            </a:br>
            <a:r>
              <a:rPr lang="en-US" altLang="en-US" sz="1800" b="1" smtClean="0">
                <a:solidFill>
                  <a:srgbClr val="558ED5"/>
                </a:solidFill>
              </a:rPr>
              <a:t>West Bengal on 28</a:t>
            </a:r>
            <a:r>
              <a:rPr lang="en-US" altLang="en-US" sz="1800" b="1" smtClean="0">
                <a:solidFill>
                  <a:srgbClr val="558ED5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.05.2019</a:t>
            </a:r>
            <a:r>
              <a:rPr lang="en-US" altLang="en-US" sz="1800" b="1" smtClean="0">
                <a:solidFill>
                  <a:srgbClr val="558ED5"/>
                </a:solidFill>
              </a:rPr>
              <a:t/>
            </a:r>
            <a:br>
              <a:rPr lang="en-US" altLang="en-US" sz="1800" b="1" smtClean="0">
                <a:solidFill>
                  <a:srgbClr val="558ED5"/>
                </a:solidFill>
              </a:rPr>
            </a:br>
            <a:r>
              <a:rPr lang="en-US" altLang="en-US" sz="1100" b="1" smtClean="0">
                <a:solidFill>
                  <a:srgbClr val="558ED5"/>
                </a:solidFill>
              </a:rPr>
              <a:t/>
            </a:r>
            <a:br>
              <a:rPr lang="en-US" altLang="en-US" sz="1100" b="1" smtClean="0">
                <a:solidFill>
                  <a:srgbClr val="558ED5"/>
                </a:solidFill>
              </a:rPr>
            </a:br>
            <a:endParaRPr lang="en-US" altLang="en-US" sz="1000" b="1" i="1" u="sng" smtClean="0">
              <a:solidFill>
                <a:srgbClr val="558ED5"/>
              </a:solidFill>
            </a:endParaRPr>
          </a:p>
        </p:txBody>
      </p:sp>
      <p:pic>
        <p:nvPicPr>
          <p:cNvPr id="3079" name="Picture 2" descr="Image result for indian emblem h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63" y="73025"/>
            <a:ext cx="954087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4" name="Picture 2" descr="C:\Users\hp\Desktop\mdmPhotos\Untitled-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590" y="1742730"/>
            <a:ext cx="7210425" cy="4854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8343900" y="5719763"/>
            <a:ext cx="719138" cy="2587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68580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6858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6858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6858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89AE8CF-B6BB-4018-82BA-AF327734AE26}" type="slidenum">
              <a:rPr lang="es-ES" altLang="en-US" sz="1200" b="1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s-ES" altLang="en-US" sz="1200" b="1" smtClean="0">
              <a:solidFill>
                <a:srgbClr val="FFFFFF"/>
              </a:solidFill>
            </a:endParaRPr>
          </a:p>
        </p:txBody>
      </p:sp>
      <p:sp>
        <p:nvSpPr>
          <p:cNvPr id="12291" name="Title 4"/>
          <p:cNvSpPr>
            <a:spLocks noGrp="1"/>
          </p:cNvSpPr>
          <p:nvPr>
            <p:ph type="title"/>
          </p:nvPr>
        </p:nvSpPr>
        <p:spPr>
          <a:xfrm>
            <a:off x="0" y="-80963"/>
            <a:ext cx="9144000" cy="695326"/>
          </a:xfrm>
          <a:solidFill>
            <a:srgbClr val="558ED5"/>
          </a:solidFill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n-US" altLang="en-US" sz="2800" b="1" smtClean="0">
                <a:solidFill>
                  <a:srgbClr val="FFFFFF"/>
                </a:solidFill>
              </a:rPr>
              <a:t>     </a:t>
            </a:r>
            <a:r>
              <a:rPr lang="en-IN" altLang="en-US" sz="2800" b="1" smtClean="0">
                <a:solidFill>
                  <a:srgbClr val="FFFFFF"/>
                </a:solidFill>
              </a:rPr>
              <a:t>Focus of this year</a:t>
            </a:r>
            <a:r>
              <a:rPr lang="en-US" altLang="en-US" sz="2800" b="1" smtClean="0">
                <a:solidFill>
                  <a:srgbClr val="FFFFFF"/>
                </a:solidFill>
              </a:rPr>
              <a:t> -  Cooking Competition</a:t>
            </a:r>
          </a:p>
        </p:txBody>
      </p:sp>
      <p:graphicFrame>
        <p:nvGraphicFramePr>
          <p:cNvPr id="8" name="Diagram 7"/>
          <p:cNvGraphicFramePr/>
          <p:nvPr/>
        </p:nvGraphicFramePr>
        <p:xfrm>
          <a:off x="122634" y="609601"/>
          <a:ext cx="9021366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67000" y="5857892"/>
            <a:ext cx="6477000" cy="33855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algn="just" eaLnBrk="1" hangingPunct="1">
              <a:buFontTx/>
              <a:buChar char="•"/>
              <a:tabLst>
                <a:tab pos="630238" algn="l"/>
              </a:tabLst>
              <a:defRPr/>
            </a:pPr>
            <a:r>
              <a:rPr lang="en-US" sz="1600" dirty="0">
                <a:solidFill>
                  <a:prstClr val="black"/>
                </a:solidFill>
                <a:ea typeface="Calibri" pitchFamily="34" charset="0"/>
              </a:rPr>
              <a:t> Expenditure may be met from MME funds</a:t>
            </a:r>
            <a:r>
              <a:rPr lang="en-US" sz="1600" b="1" dirty="0">
                <a:solidFill>
                  <a:prstClr val="black"/>
                </a:solidFill>
                <a:ea typeface="Calibri" pitchFamily="34" charset="0"/>
              </a:rPr>
              <a:t>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6" name="TextBox 10">
            <a:extLst/>
          </p:cNvPr>
          <p:cNvSpPr txBox="1">
            <a:spLocks noChangeArrowheads="1"/>
          </p:cNvSpPr>
          <p:nvPr/>
        </p:nvSpPr>
        <p:spPr bwMode="auto">
          <a:xfrm>
            <a:off x="214313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0" y="9525"/>
            <a:ext cx="9144000" cy="695325"/>
          </a:xfrm>
          <a:solidFill>
            <a:srgbClr val="558ED5"/>
          </a:solidFill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n-IN" altLang="en-US" sz="2800" b="1" smtClean="0">
                <a:solidFill>
                  <a:srgbClr val="FFFFFF"/>
                </a:solidFill>
              </a:rPr>
              <a:t>Focus of this year </a:t>
            </a: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idx="1"/>
          </p:nvPr>
        </p:nvSpPr>
        <p:spPr>
          <a:xfrm>
            <a:off x="285750" y="1000125"/>
            <a:ext cx="8466138" cy="5356225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>
                <a:solidFill>
                  <a:srgbClr val="00B050"/>
                </a:solidFill>
              </a:rPr>
              <a:t>Usage of Temples, Gurudwaras, Jails etc. for Mid Day Meal: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</a:p>
          <a:p>
            <a:pPr lvl="1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700" dirty="0">
                <a:solidFill>
                  <a:srgbClr val="0070C0"/>
                </a:solidFill>
              </a:rPr>
              <a:t>Temples, </a:t>
            </a:r>
            <a:r>
              <a:rPr lang="en-US" sz="1700" dirty="0" err="1">
                <a:solidFill>
                  <a:srgbClr val="0070C0"/>
                </a:solidFill>
              </a:rPr>
              <a:t>Gurudwaras</a:t>
            </a:r>
            <a:r>
              <a:rPr lang="en-US" sz="1700" dirty="0">
                <a:solidFill>
                  <a:srgbClr val="0070C0"/>
                </a:solidFill>
              </a:rPr>
              <a:t>, Jails etc. can be involved in Mid Day Meal Scheme.</a:t>
            </a:r>
          </a:p>
          <a:p>
            <a:pPr lvl="1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700" dirty="0">
                <a:solidFill>
                  <a:srgbClr val="C00000"/>
                </a:solidFill>
              </a:rPr>
              <a:t>Temples, </a:t>
            </a:r>
            <a:r>
              <a:rPr lang="en-US" sz="1700" dirty="0" err="1">
                <a:solidFill>
                  <a:srgbClr val="C00000"/>
                </a:solidFill>
              </a:rPr>
              <a:t>Gurudwaras</a:t>
            </a:r>
            <a:r>
              <a:rPr lang="en-US" sz="1700" dirty="0">
                <a:solidFill>
                  <a:srgbClr val="C00000"/>
                </a:solidFill>
              </a:rPr>
              <a:t> have greater reach among community</a:t>
            </a:r>
            <a:r>
              <a:rPr lang="en-US" sz="1700" dirty="0">
                <a:solidFill>
                  <a:srgbClr val="0070C0"/>
                </a:solidFill>
              </a:rPr>
              <a:t>, this can help in wider publicity for Mid Day Meal Scheme.</a:t>
            </a:r>
          </a:p>
          <a:p>
            <a:pPr lvl="1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700" dirty="0">
                <a:solidFill>
                  <a:srgbClr val="0070C0"/>
                </a:solidFill>
              </a:rPr>
              <a:t>Temples, </a:t>
            </a:r>
            <a:r>
              <a:rPr lang="en-US" sz="1700" dirty="0" err="1">
                <a:solidFill>
                  <a:srgbClr val="0070C0"/>
                </a:solidFill>
              </a:rPr>
              <a:t>Gurudwaras</a:t>
            </a:r>
            <a:r>
              <a:rPr lang="en-US" sz="1700" dirty="0">
                <a:solidFill>
                  <a:srgbClr val="0070C0"/>
                </a:solidFill>
              </a:rPr>
              <a:t> can </a:t>
            </a:r>
            <a:r>
              <a:rPr lang="en-US" sz="1700" dirty="0">
                <a:solidFill>
                  <a:srgbClr val="C00000"/>
                </a:solidFill>
              </a:rPr>
              <a:t>adopt some schools </a:t>
            </a:r>
            <a:r>
              <a:rPr lang="en-US" sz="1700" dirty="0">
                <a:solidFill>
                  <a:srgbClr val="0070C0"/>
                </a:solidFill>
              </a:rPr>
              <a:t>for providing meals.</a:t>
            </a:r>
          </a:p>
          <a:p>
            <a:pPr lvl="1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700" dirty="0">
                <a:solidFill>
                  <a:srgbClr val="0070C0"/>
                </a:solidFill>
              </a:rPr>
              <a:t>Enhanced </a:t>
            </a:r>
            <a:r>
              <a:rPr lang="en-US" sz="1700" dirty="0">
                <a:solidFill>
                  <a:srgbClr val="C00000"/>
                </a:solidFill>
              </a:rPr>
              <a:t>sense of ownership </a:t>
            </a:r>
            <a:r>
              <a:rPr lang="en-US" sz="1700" dirty="0">
                <a:solidFill>
                  <a:srgbClr val="0070C0"/>
                </a:solidFill>
              </a:rPr>
              <a:t>of the Mid Day Meal Scheme among the local community.</a:t>
            </a:r>
          </a:p>
          <a:p>
            <a:pPr marL="0" indent="0"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>
                <a:solidFill>
                  <a:srgbClr val="00B050"/>
                </a:solidFill>
              </a:rPr>
              <a:t>Uploading of videos, testimonials on </a:t>
            </a:r>
            <a:r>
              <a:rPr lang="en-US" sz="2000" b="1" dirty="0" err="1">
                <a:solidFill>
                  <a:srgbClr val="00B050"/>
                </a:solidFill>
              </a:rPr>
              <a:t>Shagun</a:t>
            </a:r>
            <a:r>
              <a:rPr lang="en-US" sz="2000" b="1" dirty="0">
                <a:solidFill>
                  <a:srgbClr val="00B050"/>
                </a:solidFill>
              </a:rPr>
              <a:t> web-portal</a:t>
            </a:r>
            <a:r>
              <a:rPr lang="en-US" sz="2000" b="1" dirty="0">
                <a:solidFill>
                  <a:srgbClr val="0070C0"/>
                </a:solidFill>
              </a:rPr>
              <a:t>:</a:t>
            </a:r>
          </a:p>
          <a:p>
            <a:pPr lvl="1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700" dirty="0" err="1">
                <a:solidFill>
                  <a:srgbClr val="0070C0"/>
                </a:solidFill>
              </a:rPr>
              <a:t>Shagun</a:t>
            </a:r>
            <a:r>
              <a:rPr lang="en-US" sz="1700" dirty="0">
                <a:solidFill>
                  <a:srgbClr val="0070C0"/>
                </a:solidFill>
              </a:rPr>
              <a:t> web-portal is an </a:t>
            </a:r>
            <a:r>
              <a:rPr lang="en-US" sz="1700" dirty="0">
                <a:solidFill>
                  <a:srgbClr val="C00000"/>
                </a:solidFill>
              </a:rPr>
              <a:t>innovation for repository of best practices </a:t>
            </a:r>
            <a:r>
              <a:rPr lang="en-US" sz="1700" dirty="0">
                <a:solidFill>
                  <a:srgbClr val="0070C0"/>
                </a:solidFill>
              </a:rPr>
              <a:t>which collates videos, testimonials, case studies and images of state-level innovations and success stories. </a:t>
            </a:r>
          </a:p>
          <a:p>
            <a:pPr lvl="1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700" dirty="0">
                <a:solidFill>
                  <a:srgbClr val="0070C0"/>
                </a:solidFill>
              </a:rPr>
              <a:t>Accordingly, relevant videos, testimonials of the innovative activities being carried out by States/UTs related to Mid Day Meal may be shared with this department so that the same may be uploaded on </a:t>
            </a:r>
            <a:r>
              <a:rPr lang="en-US" sz="1700" dirty="0" err="1">
                <a:solidFill>
                  <a:srgbClr val="0070C0"/>
                </a:solidFill>
              </a:rPr>
              <a:t>Shagun</a:t>
            </a:r>
            <a:r>
              <a:rPr lang="en-US" sz="1700" dirty="0">
                <a:solidFill>
                  <a:srgbClr val="0070C0"/>
                </a:solidFill>
              </a:rPr>
              <a:t> </a:t>
            </a:r>
            <a:r>
              <a:rPr lang="en-US" sz="1700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sz="1700" b="1" dirty="0">
                <a:solidFill>
                  <a:schemeClr val="accent6">
                    <a:lumMod val="75000"/>
                  </a:schemeClr>
                </a:solidFill>
              </a:rPr>
              <a:t>https://</a:t>
            </a:r>
            <a:r>
              <a:rPr lang="en-US" sz="1700" b="1" dirty="0" smtClean="0">
                <a:solidFill>
                  <a:schemeClr val="accent6">
                    <a:lumMod val="75000"/>
                  </a:schemeClr>
                </a:solidFill>
              </a:rPr>
              <a:t>repository.seshagun.nic.in</a:t>
            </a:r>
            <a:r>
              <a:rPr lang="en-US" sz="1700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n-US" sz="1700" dirty="0">
                <a:solidFill>
                  <a:srgbClr val="0070C0"/>
                </a:solidFill>
              </a:rPr>
              <a:t>repository after necessary approvals.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en-US" sz="1700" dirty="0">
              <a:solidFill>
                <a:srgbClr val="0070C0"/>
              </a:solidFill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en-IN" sz="1700" dirty="0">
              <a:solidFill>
                <a:srgbClr val="0070C0"/>
              </a:solidFill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E2505D-B0CD-4553-A692-49F3F27648F1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5" name="TextBox 10">
            <a:extLst/>
          </p:cNvPr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17463"/>
            <a:ext cx="9144000" cy="639762"/>
          </a:xfrm>
          <a:solidFill>
            <a:srgbClr val="558ED5"/>
          </a:solidFill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n-IN" altLang="en-US" sz="2800" b="1" smtClean="0">
                <a:solidFill>
                  <a:srgbClr val="FFFFFF"/>
                </a:solidFill>
              </a:rPr>
              <a:t>Focus of this year</a:t>
            </a: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idx="1"/>
          </p:nvPr>
        </p:nvSpPr>
        <p:spPr>
          <a:xfrm>
            <a:off x="228600" y="836613"/>
            <a:ext cx="8580438" cy="5651500"/>
          </a:xfrm>
        </p:spPr>
        <p:txBody>
          <a:bodyPr rtlCol="0">
            <a:noAutofit/>
          </a:bodyPr>
          <a:lstStyle/>
          <a:p>
            <a:pPr marL="457200" lvl="1" indent="0" algn="just" defTabSz="893763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IN" altLang="en-US" sz="2400" b="1" dirty="0" err="1">
                <a:solidFill>
                  <a:srgbClr val="00B050"/>
                </a:solidFill>
              </a:rPr>
              <a:t>Tithi</a:t>
            </a:r>
            <a:r>
              <a:rPr lang="en-IN" altLang="en-US" sz="2400" b="1" dirty="0">
                <a:solidFill>
                  <a:srgbClr val="00B050"/>
                </a:solidFill>
              </a:rPr>
              <a:t> </a:t>
            </a:r>
            <a:r>
              <a:rPr lang="en-IN" altLang="en-US" sz="2400" b="1" dirty="0" err="1">
                <a:solidFill>
                  <a:srgbClr val="00B050"/>
                </a:solidFill>
              </a:rPr>
              <a:t>Bhojan</a:t>
            </a:r>
            <a:endParaRPr lang="en-IN" sz="2400" dirty="0" smtClean="0">
              <a:solidFill>
                <a:srgbClr val="00B050"/>
              </a:solidFill>
            </a:endParaRPr>
          </a:p>
          <a:p>
            <a:pPr lvl="1" algn="just" defTabSz="893763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IN" sz="2000" dirty="0" err="1" smtClean="0">
                <a:solidFill>
                  <a:srgbClr val="0070C0"/>
                </a:solidFill>
              </a:rPr>
              <a:t>Tithi</a:t>
            </a:r>
            <a:r>
              <a:rPr lang="en-IN" sz="2000" dirty="0" smtClean="0">
                <a:solidFill>
                  <a:srgbClr val="0070C0"/>
                </a:solidFill>
              </a:rPr>
              <a:t> </a:t>
            </a:r>
            <a:r>
              <a:rPr lang="en-IN" sz="2000" dirty="0" err="1">
                <a:solidFill>
                  <a:srgbClr val="0070C0"/>
                </a:solidFill>
              </a:rPr>
              <a:t>Bhojan</a:t>
            </a:r>
            <a:r>
              <a:rPr lang="en-IN" sz="2000" dirty="0">
                <a:solidFill>
                  <a:srgbClr val="0070C0"/>
                </a:solidFill>
              </a:rPr>
              <a:t>, is a </a:t>
            </a:r>
            <a:r>
              <a:rPr lang="en-IN" sz="2000" dirty="0">
                <a:solidFill>
                  <a:srgbClr val="C00000"/>
                </a:solidFill>
              </a:rPr>
              <a:t>community participation </a:t>
            </a:r>
            <a:r>
              <a:rPr lang="en-IN" sz="2000" dirty="0">
                <a:solidFill>
                  <a:srgbClr val="0070C0"/>
                </a:solidFill>
              </a:rPr>
              <a:t>programme initiated by Gujarat. </a:t>
            </a:r>
          </a:p>
          <a:p>
            <a:pPr lvl="1" algn="just" defTabSz="893763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IN" sz="2000" dirty="0">
                <a:solidFill>
                  <a:srgbClr val="0070C0"/>
                </a:solidFill>
              </a:rPr>
              <a:t>Community provides </a:t>
            </a:r>
            <a:r>
              <a:rPr lang="en-IN" sz="2000" dirty="0">
                <a:solidFill>
                  <a:srgbClr val="C00000"/>
                </a:solidFill>
              </a:rPr>
              <a:t>full meal or additional items </a:t>
            </a:r>
            <a:r>
              <a:rPr lang="en-IN" sz="2000" dirty="0">
                <a:solidFill>
                  <a:srgbClr val="0070C0"/>
                </a:solidFill>
              </a:rPr>
              <a:t>on special occasions, birthdays, marriages, anniversaries, days of national importance and other festivals etc.</a:t>
            </a:r>
          </a:p>
          <a:p>
            <a:pPr lvl="1" algn="just" defTabSz="893763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IN" sz="2000" dirty="0" smtClean="0">
                <a:solidFill>
                  <a:srgbClr val="C00000"/>
                </a:solidFill>
              </a:rPr>
              <a:t>Guidelines issued </a:t>
            </a:r>
            <a:r>
              <a:rPr lang="en-IN" sz="2000" dirty="0" smtClean="0">
                <a:solidFill>
                  <a:srgbClr val="0070C0"/>
                </a:solidFill>
              </a:rPr>
              <a:t>on </a:t>
            </a:r>
            <a:r>
              <a:rPr lang="en-IN" sz="2000" dirty="0" err="1">
                <a:solidFill>
                  <a:srgbClr val="0070C0"/>
                </a:solidFill>
              </a:rPr>
              <a:t>Tithi</a:t>
            </a:r>
            <a:r>
              <a:rPr lang="en-IN" sz="2000" dirty="0">
                <a:solidFill>
                  <a:srgbClr val="0070C0"/>
                </a:solidFill>
              </a:rPr>
              <a:t> </a:t>
            </a:r>
            <a:r>
              <a:rPr lang="en-IN" sz="2000" dirty="0" err="1">
                <a:solidFill>
                  <a:srgbClr val="0070C0"/>
                </a:solidFill>
              </a:rPr>
              <a:t>Bhojan</a:t>
            </a:r>
            <a:r>
              <a:rPr lang="en-IN" sz="2000" dirty="0">
                <a:solidFill>
                  <a:srgbClr val="0070C0"/>
                </a:solidFill>
              </a:rPr>
              <a:t> on </a:t>
            </a:r>
            <a:r>
              <a:rPr lang="en-IN" sz="2000" dirty="0" smtClean="0">
                <a:solidFill>
                  <a:srgbClr val="0070C0"/>
                </a:solidFill>
              </a:rPr>
              <a:t>26</a:t>
            </a:r>
            <a:r>
              <a:rPr lang="en-IN" sz="2000" baseline="30000" dirty="0" smtClean="0">
                <a:solidFill>
                  <a:srgbClr val="0070C0"/>
                </a:solidFill>
              </a:rPr>
              <a:t>th</a:t>
            </a:r>
            <a:r>
              <a:rPr lang="en-IN" sz="2000" dirty="0" smtClean="0">
                <a:solidFill>
                  <a:srgbClr val="0070C0"/>
                </a:solidFill>
              </a:rPr>
              <a:t> October</a:t>
            </a:r>
            <a:r>
              <a:rPr lang="en-IN" sz="2000" dirty="0">
                <a:solidFill>
                  <a:srgbClr val="0070C0"/>
                </a:solidFill>
              </a:rPr>
              <a:t>, </a:t>
            </a:r>
            <a:r>
              <a:rPr lang="en-IN" sz="2000" dirty="0" smtClean="0">
                <a:solidFill>
                  <a:srgbClr val="0070C0"/>
                </a:solidFill>
              </a:rPr>
              <a:t>2018. </a:t>
            </a:r>
            <a:endParaRPr lang="en-IN" sz="2000" dirty="0">
              <a:solidFill>
                <a:srgbClr val="0070C0"/>
              </a:solidFill>
            </a:endParaRPr>
          </a:p>
          <a:p>
            <a:pPr lvl="1" algn="just" defTabSz="893763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000" dirty="0" err="1">
                <a:solidFill>
                  <a:srgbClr val="0070C0"/>
                </a:solidFill>
              </a:rPr>
              <a:t>Tithi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Bhojan</a:t>
            </a:r>
            <a:r>
              <a:rPr lang="en-US" sz="2000" dirty="0">
                <a:solidFill>
                  <a:srgbClr val="0070C0"/>
                </a:solidFill>
              </a:rPr>
              <a:t> has been adopted by the States &amp; UTs of Assam (</a:t>
            </a:r>
            <a:r>
              <a:rPr lang="en-US" sz="2000" dirty="0" err="1">
                <a:solidFill>
                  <a:srgbClr val="0070C0"/>
                </a:solidFill>
              </a:rPr>
              <a:t>Sampriti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Bhojan</a:t>
            </a:r>
            <a:r>
              <a:rPr lang="en-US" sz="2000" dirty="0">
                <a:solidFill>
                  <a:srgbClr val="0070C0"/>
                </a:solidFill>
              </a:rPr>
              <a:t>), Andhra </a:t>
            </a:r>
            <a:r>
              <a:rPr lang="en-US" sz="2000" dirty="0" smtClean="0">
                <a:solidFill>
                  <a:srgbClr val="0070C0"/>
                </a:solidFill>
              </a:rPr>
              <a:t>Pradesh (</a:t>
            </a:r>
            <a:r>
              <a:rPr lang="en-US" sz="2000" dirty="0" err="1" smtClean="0">
                <a:solidFill>
                  <a:srgbClr val="0070C0"/>
                </a:solidFill>
              </a:rPr>
              <a:t>Vindhu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Bhojanam</a:t>
            </a:r>
            <a:r>
              <a:rPr lang="en-US" sz="2000" smtClean="0">
                <a:solidFill>
                  <a:srgbClr val="0070C0"/>
                </a:solidFill>
              </a:rPr>
              <a:t>), </a:t>
            </a:r>
            <a:r>
              <a:rPr lang="en-US" sz="2000" dirty="0">
                <a:solidFill>
                  <a:srgbClr val="0070C0"/>
                </a:solidFill>
              </a:rPr>
              <a:t>Punjab (</a:t>
            </a:r>
            <a:r>
              <a:rPr lang="en-US" sz="2000" dirty="0" err="1">
                <a:solidFill>
                  <a:srgbClr val="0070C0"/>
                </a:solidFill>
              </a:rPr>
              <a:t>Priti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bhojan</a:t>
            </a:r>
            <a:r>
              <a:rPr lang="en-US" sz="2000" dirty="0">
                <a:solidFill>
                  <a:srgbClr val="0070C0"/>
                </a:solidFill>
              </a:rPr>
              <a:t>), Dadra &amp; Nagar Haveli (</a:t>
            </a:r>
            <a:r>
              <a:rPr lang="en-US" sz="2000" dirty="0" err="1">
                <a:solidFill>
                  <a:srgbClr val="0070C0"/>
                </a:solidFill>
              </a:rPr>
              <a:t>Tithi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Bhojan</a:t>
            </a:r>
            <a:r>
              <a:rPr lang="en-US" sz="2000" dirty="0">
                <a:solidFill>
                  <a:srgbClr val="0070C0"/>
                </a:solidFill>
              </a:rPr>
              <a:t>), Daman &amp; Diu (</a:t>
            </a:r>
            <a:r>
              <a:rPr lang="en-US" sz="2000" dirty="0" err="1">
                <a:solidFill>
                  <a:srgbClr val="0070C0"/>
                </a:solidFill>
              </a:rPr>
              <a:t>Tithi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Bhojan</a:t>
            </a:r>
            <a:r>
              <a:rPr lang="en-US" sz="2000" dirty="0">
                <a:solidFill>
                  <a:srgbClr val="0070C0"/>
                </a:solidFill>
              </a:rPr>
              <a:t>), Karnataka (</a:t>
            </a:r>
            <a:r>
              <a:rPr lang="en-US" sz="2000" dirty="0" err="1">
                <a:solidFill>
                  <a:srgbClr val="0070C0"/>
                </a:solidFill>
              </a:rPr>
              <a:t>Shalegagi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Naavu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Neevu</a:t>
            </a:r>
            <a:r>
              <a:rPr lang="en-US" sz="2000" dirty="0">
                <a:solidFill>
                  <a:srgbClr val="0070C0"/>
                </a:solidFill>
              </a:rPr>
              <a:t>), Madhya Pradesh, </a:t>
            </a:r>
            <a:r>
              <a:rPr lang="en-US" sz="2000" dirty="0" err="1">
                <a:solidFill>
                  <a:srgbClr val="0070C0"/>
                </a:solidFill>
              </a:rPr>
              <a:t>Maharastra</a:t>
            </a:r>
            <a:r>
              <a:rPr lang="en-US" sz="2000" dirty="0">
                <a:solidFill>
                  <a:srgbClr val="0070C0"/>
                </a:solidFill>
              </a:rPr>
              <a:t> (</a:t>
            </a:r>
            <a:r>
              <a:rPr lang="en-US" sz="2000" dirty="0" err="1">
                <a:solidFill>
                  <a:srgbClr val="0070C0"/>
                </a:solidFill>
              </a:rPr>
              <a:t>Sneh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Bhojan</a:t>
            </a:r>
            <a:r>
              <a:rPr lang="en-US" sz="2000" dirty="0">
                <a:solidFill>
                  <a:srgbClr val="0070C0"/>
                </a:solidFill>
              </a:rPr>
              <a:t>), Chandigarh (</a:t>
            </a:r>
            <a:r>
              <a:rPr lang="en-US" sz="2000" dirty="0" err="1">
                <a:solidFill>
                  <a:srgbClr val="0070C0"/>
                </a:solidFill>
              </a:rPr>
              <a:t>Tithi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Bhojan</a:t>
            </a:r>
            <a:r>
              <a:rPr lang="en-US" sz="2000" dirty="0">
                <a:solidFill>
                  <a:srgbClr val="0070C0"/>
                </a:solidFill>
              </a:rPr>
              <a:t>), Puducherry (Anna </a:t>
            </a:r>
            <a:r>
              <a:rPr lang="en-US" sz="2000" dirty="0" err="1">
                <a:solidFill>
                  <a:srgbClr val="0070C0"/>
                </a:solidFill>
              </a:rPr>
              <a:t>Dhanam</a:t>
            </a:r>
            <a:r>
              <a:rPr lang="en-US" sz="2000" dirty="0">
                <a:solidFill>
                  <a:srgbClr val="0070C0"/>
                </a:solidFill>
              </a:rPr>
              <a:t>), Haryana (</a:t>
            </a:r>
            <a:r>
              <a:rPr lang="en-US" sz="2000" dirty="0" err="1">
                <a:solidFill>
                  <a:srgbClr val="0070C0"/>
                </a:solidFill>
              </a:rPr>
              <a:t>Beti</a:t>
            </a:r>
            <a:r>
              <a:rPr lang="en-US" sz="2000" dirty="0">
                <a:solidFill>
                  <a:srgbClr val="0070C0"/>
                </a:solidFill>
              </a:rPr>
              <a:t> ka </a:t>
            </a:r>
            <a:r>
              <a:rPr lang="en-US" sz="2000" dirty="0" err="1">
                <a:solidFill>
                  <a:srgbClr val="0070C0"/>
                </a:solidFill>
              </a:rPr>
              <a:t>Janamdin</a:t>
            </a:r>
            <a:r>
              <a:rPr lang="en-US" sz="2000" dirty="0">
                <a:solidFill>
                  <a:srgbClr val="0070C0"/>
                </a:solidFill>
              </a:rPr>
              <a:t>) and </a:t>
            </a:r>
            <a:r>
              <a:rPr lang="en-US" sz="2000" dirty="0" err="1">
                <a:solidFill>
                  <a:srgbClr val="0070C0"/>
                </a:solidFill>
              </a:rPr>
              <a:t>Uttarakhand</a:t>
            </a:r>
            <a:r>
              <a:rPr lang="en-US" sz="2000" dirty="0">
                <a:solidFill>
                  <a:srgbClr val="0070C0"/>
                </a:solidFill>
              </a:rPr>
              <a:t> (</a:t>
            </a:r>
            <a:r>
              <a:rPr lang="en-US" sz="2000" dirty="0" err="1">
                <a:solidFill>
                  <a:srgbClr val="0070C0"/>
                </a:solidFill>
              </a:rPr>
              <a:t>Tithi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Bhojan</a:t>
            </a:r>
            <a:r>
              <a:rPr lang="en-US" sz="2000" dirty="0">
                <a:solidFill>
                  <a:srgbClr val="0070C0"/>
                </a:solidFill>
              </a:rPr>
              <a:t>). </a:t>
            </a:r>
            <a:endParaRPr lang="en-IN" sz="2000" dirty="0">
              <a:solidFill>
                <a:srgbClr val="0070C0"/>
              </a:solidFill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768DF7-30D1-40DB-B7C7-AA9F69FA2759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5" name="TextBox 10">
            <a:extLst/>
          </p:cNvPr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4D69DE-C503-457D-ACF2-121791FE93F0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5" r="8333"/>
          <a:stretch>
            <a:fillRect/>
          </a:stretch>
        </p:blipFill>
        <p:spPr bwMode="auto">
          <a:xfrm>
            <a:off x="107950" y="633413"/>
            <a:ext cx="9001125" cy="601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5325"/>
          </a:xfrm>
          <a:solidFill>
            <a:srgbClr val="558ED5"/>
          </a:solidFill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n-IN" altLang="en-US" sz="2800" b="1" smtClean="0">
                <a:solidFill>
                  <a:srgbClr val="FFFFFF"/>
                </a:solidFill>
              </a:rPr>
              <a:t>Focus of this year </a:t>
            </a:r>
          </a:p>
        </p:txBody>
      </p:sp>
      <p:sp>
        <p:nvSpPr>
          <p:cNvPr id="5" name="TextBox 10">
            <a:extLst/>
          </p:cNvPr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>
            <a:extLst/>
          </p:cNvPr>
          <p:cNvSpPr/>
          <p:nvPr/>
        </p:nvSpPr>
        <p:spPr>
          <a:xfrm>
            <a:off x="3352800" y="801688"/>
            <a:ext cx="369888" cy="49371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67" dirty="0">
              <a:solidFill>
                <a:prstClr val="white"/>
              </a:solidFill>
            </a:endParaRPr>
          </a:p>
        </p:txBody>
      </p:sp>
      <p:sp>
        <p:nvSpPr>
          <p:cNvPr id="13" name="Oval 12">
            <a:extLst/>
          </p:cNvPr>
          <p:cNvSpPr/>
          <p:nvPr/>
        </p:nvSpPr>
        <p:spPr>
          <a:xfrm>
            <a:off x="3694113" y="1712913"/>
            <a:ext cx="369887" cy="49212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67" dirty="0">
              <a:solidFill>
                <a:prstClr val="white"/>
              </a:solidFill>
            </a:endParaRPr>
          </a:p>
        </p:txBody>
      </p:sp>
      <p:sp>
        <p:nvSpPr>
          <p:cNvPr id="14" name="Oval 13">
            <a:extLst/>
          </p:cNvPr>
          <p:cNvSpPr/>
          <p:nvPr/>
        </p:nvSpPr>
        <p:spPr>
          <a:xfrm>
            <a:off x="4041775" y="2616200"/>
            <a:ext cx="369888" cy="4937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67" dirty="0">
              <a:solidFill>
                <a:prstClr val="white"/>
              </a:solidFill>
            </a:endParaRPr>
          </a:p>
        </p:txBody>
      </p:sp>
      <p:sp>
        <p:nvSpPr>
          <p:cNvPr id="15" name="Oval 14">
            <a:extLst/>
          </p:cNvPr>
          <p:cNvSpPr/>
          <p:nvPr/>
        </p:nvSpPr>
        <p:spPr>
          <a:xfrm>
            <a:off x="4267200" y="3646488"/>
            <a:ext cx="369888" cy="49371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67" dirty="0">
              <a:solidFill>
                <a:prstClr val="white"/>
              </a:solidFill>
            </a:endParaRPr>
          </a:p>
        </p:txBody>
      </p:sp>
      <p:sp>
        <p:nvSpPr>
          <p:cNvPr id="16" name="Oval 15">
            <a:extLst/>
          </p:cNvPr>
          <p:cNvSpPr/>
          <p:nvPr/>
        </p:nvSpPr>
        <p:spPr>
          <a:xfrm>
            <a:off x="4495800" y="4560888"/>
            <a:ext cx="369888" cy="49371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67" dirty="0">
              <a:solidFill>
                <a:prstClr val="white"/>
              </a:solidFill>
            </a:endParaRPr>
          </a:p>
        </p:txBody>
      </p:sp>
      <p:sp>
        <p:nvSpPr>
          <p:cNvPr id="17" name="Oval 16">
            <a:extLst/>
          </p:cNvPr>
          <p:cNvSpPr/>
          <p:nvPr/>
        </p:nvSpPr>
        <p:spPr>
          <a:xfrm>
            <a:off x="4800600" y="5475288"/>
            <a:ext cx="369888" cy="49371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67" dirty="0">
              <a:solidFill>
                <a:prstClr val="white"/>
              </a:solidFill>
            </a:endParaRPr>
          </a:p>
        </p:txBody>
      </p:sp>
      <p:sp>
        <p:nvSpPr>
          <p:cNvPr id="18" name="TextBox 17">
            <a:extLst/>
          </p:cNvPr>
          <p:cNvSpPr txBox="1"/>
          <p:nvPr/>
        </p:nvSpPr>
        <p:spPr>
          <a:xfrm>
            <a:off x="3425825" y="849313"/>
            <a:ext cx="331788" cy="441325"/>
          </a:xfrm>
          <a:prstGeom prst="rect">
            <a:avLst/>
          </a:prstGeom>
          <a:noFill/>
        </p:spPr>
        <p:txBody>
          <a:bodyPr wrap="none" lIns="91439" tIns="45719" rIns="91439" bIns="45719">
            <a:spAutoFit/>
          </a:bodyPr>
          <a:lstStyle/>
          <a:p>
            <a:pPr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67" dirty="0">
                <a:solidFill>
                  <a:prstClr val="white"/>
                </a:solidFill>
                <a:latin typeface="Calibri"/>
                <a:cs typeface="+mn-cs"/>
              </a:rPr>
              <a:t>1</a:t>
            </a:r>
          </a:p>
        </p:txBody>
      </p:sp>
      <p:sp>
        <p:nvSpPr>
          <p:cNvPr id="19" name="TextBox 18">
            <a:extLst/>
          </p:cNvPr>
          <p:cNvSpPr txBox="1"/>
          <p:nvPr/>
        </p:nvSpPr>
        <p:spPr>
          <a:xfrm>
            <a:off x="3756025" y="1708150"/>
            <a:ext cx="331788" cy="441325"/>
          </a:xfrm>
          <a:prstGeom prst="rect">
            <a:avLst/>
          </a:prstGeom>
          <a:noFill/>
        </p:spPr>
        <p:txBody>
          <a:bodyPr wrap="none" lIns="91439" tIns="45719" rIns="91439" bIns="45719">
            <a:spAutoFit/>
          </a:bodyPr>
          <a:lstStyle/>
          <a:p>
            <a:pPr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67" dirty="0">
                <a:solidFill>
                  <a:prstClr val="black"/>
                </a:solidFill>
                <a:latin typeface="Calibri"/>
                <a:cs typeface="+mn-cs"/>
              </a:rPr>
              <a:t>2</a:t>
            </a:r>
          </a:p>
        </p:txBody>
      </p:sp>
      <p:sp>
        <p:nvSpPr>
          <p:cNvPr id="20" name="TextBox 19">
            <a:extLst/>
          </p:cNvPr>
          <p:cNvSpPr txBox="1"/>
          <p:nvPr/>
        </p:nvSpPr>
        <p:spPr>
          <a:xfrm>
            <a:off x="4103688" y="2616200"/>
            <a:ext cx="331787" cy="441325"/>
          </a:xfrm>
          <a:prstGeom prst="rect">
            <a:avLst/>
          </a:prstGeom>
          <a:noFill/>
        </p:spPr>
        <p:txBody>
          <a:bodyPr wrap="none" lIns="91439" tIns="45719" rIns="91439" bIns="45719">
            <a:spAutoFit/>
          </a:bodyPr>
          <a:lstStyle/>
          <a:p>
            <a:pPr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67" dirty="0">
                <a:solidFill>
                  <a:prstClr val="white"/>
                </a:solidFill>
                <a:latin typeface="Calibri"/>
                <a:cs typeface="+mn-cs"/>
              </a:rPr>
              <a:t>3</a:t>
            </a:r>
          </a:p>
        </p:txBody>
      </p:sp>
      <p:sp>
        <p:nvSpPr>
          <p:cNvPr id="21" name="TextBox 20">
            <a:extLst/>
          </p:cNvPr>
          <p:cNvSpPr txBox="1"/>
          <p:nvPr/>
        </p:nvSpPr>
        <p:spPr>
          <a:xfrm>
            <a:off x="4343400" y="3694113"/>
            <a:ext cx="331788" cy="441325"/>
          </a:xfrm>
          <a:prstGeom prst="rect">
            <a:avLst/>
          </a:prstGeom>
          <a:noFill/>
        </p:spPr>
        <p:txBody>
          <a:bodyPr wrap="none" lIns="91439" tIns="45719" rIns="91439" bIns="45719">
            <a:spAutoFit/>
          </a:bodyPr>
          <a:lstStyle/>
          <a:p>
            <a:pPr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67" dirty="0">
                <a:solidFill>
                  <a:prstClr val="black"/>
                </a:solidFill>
                <a:latin typeface="Calibri"/>
                <a:cs typeface="+mn-cs"/>
              </a:rPr>
              <a:t>4</a:t>
            </a:r>
          </a:p>
        </p:txBody>
      </p:sp>
      <p:sp>
        <p:nvSpPr>
          <p:cNvPr id="22" name="TextBox 21">
            <a:extLst/>
          </p:cNvPr>
          <p:cNvSpPr txBox="1"/>
          <p:nvPr/>
        </p:nvSpPr>
        <p:spPr>
          <a:xfrm>
            <a:off x="4572000" y="4608513"/>
            <a:ext cx="331788" cy="441325"/>
          </a:xfrm>
          <a:prstGeom prst="rect">
            <a:avLst/>
          </a:prstGeom>
          <a:noFill/>
        </p:spPr>
        <p:txBody>
          <a:bodyPr wrap="none" lIns="91439" tIns="45719" rIns="91439" bIns="45719">
            <a:spAutoFit/>
          </a:bodyPr>
          <a:lstStyle/>
          <a:p>
            <a:pPr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67" dirty="0">
                <a:solidFill>
                  <a:prstClr val="white"/>
                </a:solidFill>
                <a:latin typeface="Calibri"/>
                <a:cs typeface="+mn-cs"/>
              </a:rPr>
              <a:t>5</a:t>
            </a:r>
          </a:p>
        </p:txBody>
      </p:sp>
      <p:sp>
        <p:nvSpPr>
          <p:cNvPr id="23" name="TextBox 22">
            <a:extLst/>
          </p:cNvPr>
          <p:cNvSpPr txBox="1"/>
          <p:nvPr/>
        </p:nvSpPr>
        <p:spPr>
          <a:xfrm>
            <a:off x="4876800" y="5461000"/>
            <a:ext cx="331788" cy="441325"/>
          </a:xfrm>
          <a:prstGeom prst="rect">
            <a:avLst/>
          </a:prstGeom>
          <a:noFill/>
        </p:spPr>
        <p:txBody>
          <a:bodyPr wrap="none" lIns="91439" tIns="45719" rIns="91439" bIns="45719">
            <a:spAutoFit/>
          </a:bodyPr>
          <a:lstStyle/>
          <a:p>
            <a:pPr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67" dirty="0">
                <a:solidFill>
                  <a:prstClr val="black"/>
                </a:solidFill>
                <a:latin typeface="Calibri"/>
                <a:cs typeface="+mn-cs"/>
              </a:rPr>
              <a:t>6</a:t>
            </a:r>
          </a:p>
        </p:txBody>
      </p:sp>
      <p:sp>
        <p:nvSpPr>
          <p:cNvPr id="24" name="TextBox 23">
            <a:extLst/>
          </p:cNvPr>
          <p:cNvSpPr txBox="1"/>
          <p:nvPr/>
        </p:nvSpPr>
        <p:spPr>
          <a:xfrm>
            <a:off x="4743450" y="3524250"/>
            <a:ext cx="4176713" cy="666750"/>
          </a:xfrm>
          <a:prstGeom prst="rect">
            <a:avLst/>
          </a:prstGeom>
          <a:noFill/>
        </p:spPr>
        <p:txBody>
          <a:bodyPr lIns="91439" tIns="45719" rIns="91439" bIns="45719">
            <a:spAutoFit/>
          </a:bodyPr>
          <a:lstStyle/>
          <a:p>
            <a:pPr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1867" b="1" dirty="0">
                <a:solidFill>
                  <a:srgbClr val="0070C0"/>
                </a:solidFill>
                <a:latin typeface="Calibri"/>
                <a:cs typeface="+mn-cs"/>
              </a:rPr>
              <a:t>Graphical dashboard: Reports are generated and displayed online</a:t>
            </a:r>
          </a:p>
        </p:txBody>
      </p:sp>
      <p:sp>
        <p:nvSpPr>
          <p:cNvPr id="25" name="TextBox 24">
            <a:extLst/>
          </p:cNvPr>
          <p:cNvSpPr txBox="1"/>
          <p:nvPr/>
        </p:nvSpPr>
        <p:spPr>
          <a:xfrm>
            <a:off x="4951413" y="4567238"/>
            <a:ext cx="4176712" cy="668337"/>
          </a:xfrm>
          <a:prstGeom prst="rect">
            <a:avLst/>
          </a:prstGeom>
          <a:noFill/>
        </p:spPr>
        <p:txBody>
          <a:bodyPr lIns="91439" tIns="45719" rIns="91439" bIns="45719">
            <a:spAutoFit/>
          </a:bodyPr>
          <a:lstStyle/>
          <a:p>
            <a:pPr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1867" b="1" dirty="0">
                <a:solidFill>
                  <a:srgbClr val="0070C0"/>
                </a:solidFill>
                <a:latin typeface="Calibri"/>
                <a:cs typeface="+mn-cs"/>
              </a:rPr>
              <a:t>Drill down reports from State to school level are available </a:t>
            </a:r>
          </a:p>
        </p:txBody>
      </p:sp>
      <p:sp>
        <p:nvSpPr>
          <p:cNvPr id="27" name="TextBox 26">
            <a:extLst/>
          </p:cNvPr>
          <p:cNvSpPr txBox="1"/>
          <p:nvPr/>
        </p:nvSpPr>
        <p:spPr>
          <a:xfrm>
            <a:off x="5410200" y="5461000"/>
            <a:ext cx="3509963" cy="954088"/>
          </a:xfrm>
          <a:prstGeom prst="rect">
            <a:avLst/>
          </a:prstGeom>
          <a:noFill/>
        </p:spPr>
        <p:txBody>
          <a:bodyPr lIns="91439" tIns="45719" rIns="91439" bIns="45719">
            <a:spAutoFit/>
          </a:bodyPr>
          <a:lstStyle/>
          <a:p>
            <a:pPr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1867" b="1" dirty="0">
                <a:solidFill>
                  <a:srgbClr val="0070C0"/>
                </a:solidFill>
                <a:latin typeface="Calibri"/>
                <a:cs typeface="+mn-cs"/>
              </a:rPr>
              <a:t>Daily email alerts are sent to States and UTs level regarding implementation of AMS.</a:t>
            </a:r>
          </a:p>
        </p:txBody>
      </p:sp>
      <p:sp>
        <p:nvSpPr>
          <p:cNvPr id="28" name="TextBox 27">
            <a:extLst/>
          </p:cNvPr>
          <p:cNvSpPr txBox="1"/>
          <p:nvPr/>
        </p:nvSpPr>
        <p:spPr>
          <a:xfrm>
            <a:off x="4462463" y="2578100"/>
            <a:ext cx="4511675" cy="954088"/>
          </a:xfrm>
          <a:prstGeom prst="rect">
            <a:avLst/>
          </a:prstGeom>
          <a:noFill/>
        </p:spPr>
        <p:txBody>
          <a:bodyPr lIns="91439" tIns="45719" rIns="91439" bIns="45719">
            <a:spAutoFit/>
          </a:bodyPr>
          <a:lstStyle/>
          <a:p>
            <a:pPr defTabSz="9143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1867" b="1" dirty="0">
                <a:solidFill>
                  <a:srgbClr val="0070C0"/>
                </a:solidFill>
                <a:latin typeface="Calibri"/>
                <a:cs typeface="+mn-cs"/>
              </a:rPr>
              <a:t>States/UTs are using various technologies (SMS/ IVRS/ Mobile App) for daily data collection.</a:t>
            </a:r>
          </a:p>
        </p:txBody>
      </p:sp>
      <p:pic>
        <p:nvPicPr>
          <p:cNvPr id="16403" name="Picture 2" descr="E:\MDM\MIS\MIS_JS_18.12.2014\MIS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88"/>
          <a:stretch>
            <a:fillRect/>
          </a:stretch>
        </p:blipFill>
        <p:spPr bwMode="auto">
          <a:xfrm rot="1211856">
            <a:off x="436563" y="2446338"/>
            <a:ext cx="3457575" cy="342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85" name="Title 1">
            <a:extLst/>
          </p:cNvPr>
          <p:cNvSpPr txBox="1">
            <a:spLocks/>
          </p:cNvSpPr>
          <p:nvPr/>
        </p:nvSpPr>
        <p:spPr bwMode="auto">
          <a:xfrm>
            <a:off x="0" y="-9525"/>
            <a:ext cx="9144000" cy="666750"/>
          </a:xfrm>
          <a:prstGeom prst="rect">
            <a:avLst/>
          </a:prstGeom>
          <a:solidFill>
            <a:srgbClr val="558ED5"/>
          </a:solidFill>
          <a:ln>
            <a:noFill/>
          </a:ln>
          <a:extLst/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3733" b="1">
                <a:solidFill>
                  <a:srgbClr val="FFFFFF"/>
                </a:solidFill>
                <a:cs typeface="+mn-cs"/>
              </a:rPr>
              <a:t>Automated Monitoring System</a:t>
            </a:r>
          </a:p>
        </p:txBody>
      </p:sp>
      <p:sp>
        <p:nvSpPr>
          <p:cNvPr id="36887" name="TextBox 25">
            <a:extLst/>
          </p:cNvPr>
          <p:cNvSpPr txBox="1">
            <a:spLocks noChangeArrowheads="1"/>
          </p:cNvSpPr>
          <p:nvPr/>
        </p:nvSpPr>
        <p:spPr bwMode="auto">
          <a:xfrm>
            <a:off x="3862388" y="854075"/>
            <a:ext cx="4511675" cy="666750"/>
          </a:xfrm>
          <a:prstGeom prst="rect">
            <a:avLst/>
          </a:prstGeom>
          <a:noFill/>
          <a:ln>
            <a:noFill/>
          </a:ln>
          <a:extLst/>
        </p:spPr>
        <p:txBody>
          <a:bodyPr lIns="91439" tIns="45719" rIns="91439" bIns="45719">
            <a:spAutoFit/>
          </a:bodyPr>
          <a:lstStyle>
            <a:lvl1pPr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867" b="1" dirty="0">
                <a:solidFill>
                  <a:srgbClr val="0070C0"/>
                </a:solidFill>
                <a:latin typeface="Calibri" panose="020F0502020204030204" pitchFamily="34" charset="0"/>
              </a:rPr>
              <a:t>AMS is used to monitor MDMS on real time basis. </a:t>
            </a:r>
            <a:endParaRPr lang="en-IN" altLang="en-US" sz="1867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6406" name="Rectangle 1"/>
          <p:cNvSpPr>
            <a:spLocks noChangeArrowheads="1"/>
          </p:cNvSpPr>
          <p:nvPr/>
        </p:nvSpPr>
        <p:spPr bwMode="auto">
          <a:xfrm>
            <a:off x="4135438" y="1701800"/>
            <a:ext cx="48450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70C0"/>
                </a:solidFill>
              </a:rPr>
              <a:t>Schools need to share the daily data on number of meals and reasons if meals are not served.</a:t>
            </a:r>
            <a:endParaRPr lang="en-IN" altLang="en-US" sz="1800">
              <a:solidFill>
                <a:srgbClr val="0070C0"/>
              </a:solidFill>
            </a:endParaRPr>
          </a:p>
        </p:txBody>
      </p:sp>
      <p:sp>
        <p:nvSpPr>
          <p:cNvPr id="16407" name="Slide Number Placeholder 2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BF8348-276C-4234-8490-3711BA263586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29" name="TextBox 10">
            <a:extLst/>
          </p:cNvPr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Content Placeholder 9"/>
          <p:cNvGraphicFramePr>
            <a:graphicFrameLocks noGrp="1"/>
          </p:cNvGraphicFramePr>
          <p:nvPr>
            <p:ph idx="1"/>
          </p:nvPr>
        </p:nvGraphicFramePr>
        <p:xfrm>
          <a:off x="534988" y="919163"/>
          <a:ext cx="8005762" cy="494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6" name="Chart" r:id="rId3" imgW="7886592" imgH="4867172" progId="">
                  <p:embed/>
                </p:oleObj>
              </mc:Choice>
              <mc:Fallback>
                <p:oleObj name="Chart" r:id="rId3" imgW="7886592" imgH="4867172" progId="">
                  <p:embed/>
                  <p:pic>
                    <p:nvPicPr>
                      <p:cNvPr id="0" name="Picture 2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919163"/>
                        <a:ext cx="8005762" cy="494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1">
            <a:extLst/>
          </p:cNvPr>
          <p:cNvSpPr txBox="1">
            <a:spLocks/>
          </p:cNvSpPr>
          <p:nvPr/>
        </p:nvSpPr>
        <p:spPr>
          <a:xfrm>
            <a:off x="14288" y="0"/>
            <a:ext cx="9129712" cy="523875"/>
          </a:xfrm>
          <a:prstGeom prst="rect">
            <a:avLst/>
          </a:prstGeom>
          <a:solidFill>
            <a:srgbClr val="558ED5"/>
          </a:solidFill>
          <a:ln>
            <a:noFill/>
          </a:ln>
        </p:spPr>
        <p:txBody>
          <a:bodyPr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en-IN" altLang="en-US" sz="2800" b="1" dirty="0">
                <a:solidFill>
                  <a:srgbClr val="FFFFFF"/>
                </a:solidFill>
                <a:ea typeface="+mn-ea"/>
                <a:cs typeface="+mn-cs"/>
              </a:rPr>
              <a:t>Status of implementation of MIS &amp; AMS 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0158025-81F3-48EB-AAC2-81C6DE717C0E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0" y="31750"/>
            <a:ext cx="9144000" cy="585788"/>
          </a:xfrm>
          <a:solidFill>
            <a:srgbClr val="558ED5"/>
          </a:solidFill>
        </p:spPr>
        <p:txBody>
          <a:bodyPr rtlCol="0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altLang="en-US" sz="3200" b="1" dirty="0" smtClean="0">
                <a:solidFill>
                  <a:srgbClr val="FFFFFF"/>
                </a:solidFill>
                <a:ea typeface="+mn-ea"/>
                <a:cs typeface="+mn-cs"/>
              </a:rPr>
              <a:t>Centralized </a:t>
            </a:r>
            <a:r>
              <a:rPr lang="en-IN" altLang="en-US" sz="3200" b="1" dirty="0">
                <a:solidFill>
                  <a:srgbClr val="FFFFFF"/>
                </a:solidFill>
                <a:ea typeface="+mn-ea"/>
                <a:cs typeface="+mn-cs"/>
              </a:rPr>
              <a:t>Kitchens only in </a:t>
            </a:r>
            <a:r>
              <a:rPr lang="en-IN" altLang="en-US" sz="3200" b="1" dirty="0" smtClean="0">
                <a:solidFill>
                  <a:srgbClr val="FFFFFF"/>
                </a:solidFill>
                <a:ea typeface="+mn-ea"/>
                <a:cs typeface="+mn-cs"/>
              </a:rPr>
              <a:t>Urban </a:t>
            </a:r>
            <a:r>
              <a:rPr lang="en-IN" altLang="en-US" sz="3200" b="1" dirty="0">
                <a:solidFill>
                  <a:srgbClr val="FFFFFF"/>
                </a:solidFill>
                <a:ea typeface="+mn-ea"/>
                <a:cs typeface="+mn-cs"/>
              </a:rPr>
              <a:t>A</a:t>
            </a:r>
            <a:r>
              <a:rPr lang="en-IN" altLang="en-US" sz="3200" b="1" dirty="0" smtClean="0">
                <a:solidFill>
                  <a:srgbClr val="FFFFFF"/>
                </a:solidFill>
                <a:ea typeface="+mn-ea"/>
                <a:cs typeface="+mn-cs"/>
              </a:rPr>
              <a:t>reas</a:t>
            </a:r>
            <a:endParaRPr lang="en-IN" altLang="en-US" sz="3200" b="1" dirty="0">
              <a:solidFill>
                <a:srgbClr val="FFFFFF"/>
              </a:solidFill>
              <a:ea typeface="+mn-ea"/>
              <a:cs typeface="+mn-cs"/>
            </a:endParaRP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idx="1"/>
          </p:nvPr>
        </p:nvSpPr>
        <p:spPr>
          <a:xfrm>
            <a:off x="228600" y="981075"/>
            <a:ext cx="8807450" cy="5445125"/>
          </a:xfrm>
          <a:solidFill>
            <a:schemeClr val="bg1"/>
          </a:solidFill>
          <a:ln>
            <a:solidFill>
              <a:srgbClr val="FFC000"/>
            </a:solidFill>
          </a:ln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IN" sz="2800" dirty="0" smtClean="0">
                <a:solidFill>
                  <a:srgbClr val="0070C0"/>
                </a:solidFill>
              </a:rPr>
              <a:t>The National Food Security Act, 2013 and MDM Rules, 2015 (as amended on 16</a:t>
            </a:r>
            <a:r>
              <a:rPr lang="en-IN" sz="2800" baseline="30000" dirty="0" smtClean="0">
                <a:solidFill>
                  <a:srgbClr val="0070C0"/>
                </a:solidFill>
              </a:rPr>
              <a:t>th</a:t>
            </a:r>
            <a:r>
              <a:rPr lang="en-IN" sz="2800" dirty="0" smtClean="0">
                <a:solidFill>
                  <a:srgbClr val="0070C0"/>
                </a:solidFill>
              </a:rPr>
              <a:t> April, 2019) provide that :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IN" sz="2800" dirty="0" smtClean="0"/>
          </a:p>
          <a:p>
            <a:pPr marL="268288" indent="0" algn="just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268288" algn="l"/>
              </a:tabLst>
              <a:defRPr/>
            </a:pPr>
            <a:r>
              <a:rPr lang="en-IN" sz="2800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“Every </a:t>
            </a:r>
            <a:r>
              <a:rPr lang="en-IN" sz="2800" dirty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school shall have the facility for cooking meal in </a:t>
            </a:r>
            <a:r>
              <a:rPr lang="en-IN" sz="2800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hygienic </a:t>
            </a:r>
            <a:r>
              <a:rPr lang="en-IN" sz="2800" dirty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manner. Schools </a:t>
            </a:r>
            <a:r>
              <a:rPr lang="en-IN" sz="28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in urban areas </a:t>
            </a:r>
            <a:r>
              <a:rPr lang="en-IN" sz="2800" dirty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may use the facility of centralized kitchens for cooking meals wherever required in </a:t>
            </a:r>
            <a:r>
              <a:rPr lang="en-IN" sz="28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accordance with the guidelines issued by the Central Government</a:t>
            </a:r>
            <a:r>
              <a:rPr lang="en-IN" sz="2800" dirty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and the meal shall be served to the children at </a:t>
            </a:r>
            <a:r>
              <a:rPr lang="en-IN" sz="2800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respective </a:t>
            </a:r>
            <a:r>
              <a:rPr lang="en-IN" sz="2800" dirty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school only”  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35B5C4-8ED3-4460-BD25-25AA551C7408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5" name="TextBox 10">
            <a:extLst/>
          </p:cNvPr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5"/>
            <a:ext cx="9144000" cy="638175"/>
          </a:xfrm>
          <a:solidFill>
            <a:srgbClr val="558ED5"/>
          </a:solidFill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n-US" altLang="en-US" sz="2800" b="1" smtClean="0">
                <a:solidFill>
                  <a:srgbClr val="FFFFFF"/>
                </a:solidFill>
              </a:rPr>
              <a:t>Social  Audit 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23850" y="666750"/>
            <a:ext cx="8748713" cy="61245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I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Social Audit is </a:t>
            </a:r>
            <a:r>
              <a:rPr lang="en-I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collective monitoring </a:t>
            </a:r>
            <a:r>
              <a:rPr lang="en-I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scheme by </a:t>
            </a:r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people’s </a:t>
            </a:r>
            <a:r>
              <a:rPr lang="en-I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active involvement.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covers </a:t>
            </a:r>
            <a:r>
              <a:rPr lang="en-I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issues of </a:t>
            </a:r>
            <a:r>
              <a:rPr lang="en-I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equity and equality along with expenditure </a:t>
            </a:r>
            <a:r>
              <a:rPr lang="en-I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 programme implementation.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Social Audit Units 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(SAU) setup </a:t>
            </a:r>
            <a:r>
              <a:rPr lang="en-I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under 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MNREGS</a:t>
            </a:r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may be actively involved in </a:t>
            </a:r>
            <a:r>
              <a:rPr lang="en-I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conducting Social Audit of MDM in all districts. </a:t>
            </a:r>
            <a:endParaRPr lang="en-IN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Key Features and Benefits: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informs and educates people about their </a:t>
            </a:r>
            <a:r>
              <a:rPr lang="en-IN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rights and entitlements.</a:t>
            </a:r>
            <a:endParaRPr lang="en-IN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provides a </a:t>
            </a:r>
            <a:r>
              <a:rPr lang="en-IN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collective platform for people to ask queries</a:t>
            </a: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express their needs and grievances.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promotes </a:t>
            </a:r>
            <a:r>
              <a:rPr lang="en-IN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people's participation </a:t>
            </a: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all stages of implementation of </a:t>
            </a:r>
            <a:r>
              <a:rPr lang="en-IN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programme.</a:t>
            </a:r>
            <a:endParaRPr lang="en-IN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brings about </a:t>
            </a:r>
            <a:r>
              <a:rPr lang="en-IN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transparency and accountability </a:t>
            </a: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IN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Government </a:t>
            </a: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schemes.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strengthens </a:t>
            </a:r>
            <a:r>
              <a:rPr lang="en-IN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decentralised governance</a:t>
            </a:r>
            <a:r>
              <a:rPr lang="en-IN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C6035B-2812-4C1A-86D2-BE1A74510ACF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/>
          </p:cNvPr>
          <p:cNvGraphicFramePr>
            <a:graphicFrameLocks noGrp="1"/>
          </p:cNvGraphicFramePr>
          <p:nvPr>
            <p:ph idx="1"/>
          </p:nvPr>
        </p:nvGraphicFramePr>
        <p:xfrm>
          <a:off x="280988" y="1081088"/>
          <a:ext cx="8362950" cy="3062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24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705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9377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2400" b="1" kern="1200" dirty="0">
                          <a:solidFill>
                            <a:schemeClr val="bg1"/>
                          </a:solidFill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Name of State</a:t>
                      </a:r>
                    </a:p>
                  </a:txBody>
                  <a:tcPr marL="68576" marR="68576" marT="45713" marB="4571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2400" b="1" kern="1200" dirty="0" smtClean="0">
                          <a:solidFill>
                            <a:schemeClr val="bg1"/>
                          </a:solidFill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Timely release </a:t>
                      </a:r>
                      <a:r>
                        <a:rPr lang="en-IN" sz="2400" b="1" kern="1200" dirty="0">
                          <a:solidFill>
                            <a:schemeClr val="bg1"/>
                          </a:solidFill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of fund from </a:t>
                      </a:r>
                    </a:p>
                    <a:p>
                      <a:pPr marL="0" algn="ctr" defTabSz="914400" rtl="0" eaLnBrk="1" latinLnBrk="0" hangingPunct="1"/>
                      <a:r>
                        <a:rPr lang="en-IN" sz="2400" b="1" kern="1200" dirty="0">
                          <a:solidFill>
                            <a:schemeClr val="bg1"/>
                          </a:solidFill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State to District / School</a:t>
                      </a:r>
                    </a:p>
                  </a:txBody>
                  <a:tcPr marL="68576" marR="68576" marT="45713" marB="4571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68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rgbClr val="0070C0"/>
                          </a:solidFill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West Bengal</a:t>
                      </a:r>
                      <a:endParaRPr lang="en-US" sz="2400" b="1" kern="1200" dirty="0">
                        <a:solidFill>
                          <a:srgbClr val="0070C0"/>
                        </a:solidFill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2400" b="1" kern="1200" dirty="0" smtClean="0">
                          <a:solidFill>
                            <a:srgbClr val="0070C0"/>
                          </a:solidFill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Timely</a:t>
                      </a:r>
                      <a:endParaRPr lang="en-IN" sz="2400" b="1" kern="1200" dirty="0">
                        <a:solidFill>
                          <a:srgbClr val="0070C0"/>
                        </a:solidFill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68576" marR="6857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Title 1">
            <a:extLst/>
          </p:cNvPr>
          <p:cNvSpPr txBox="1">
            <a:spLocks/>
          </p:cNvSpPr>
          <p:nvPr/>
        </p:nvSpPr>
        <p:spPr>
          <a:xfrm>
            <a:off x="0" y="0"/>
            <a:ext cx="9144000" cy="534988"/>
          </a:xfrm>
          <a:prstGeom prst="rect">
            <a:avLst/>
          </a:prstGeom>
          <a:solidFill>
            <a:srgbClr val="558ED5"/>
          </a:solidFill>
          <a:ln>
            <a:noFill/>
          </a:ln>
        </p:spPr>
        <p:txBody>
          <a:bodyPr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IN" altLang="en-US" sz="3200" b="1" dirty="0">
                <a:solidFill>
                  <a:srgbClr val="FFFFFF"/>
                </a:solidFill>
                <a:ea typeface="+mn-ea"/>
                <a:cs typeface="+mn-cs"/>
              </a:rPr>
              <a:t>    Status of Flow of Funds from State to School </a:t>
            </a:r>
          </a:p>
        </p:txBody>
      </p:sp>
      <p:sp>
        <p:nvSpPr>
          <p:cNvPr id="2049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D30D49-8F24-4EE9-AFD5-97EC0EA0FF3F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7" name="TextBox 10">
            <a:extLst/>
          </p:cNvPr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28575"/>
            <a:ext cx="9144000" cy="639763"/>
          </a:xfrm>
          <a:solidFill>
            <a:srgbClr val="558ED5"/>
          </a:solidFill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n-US" altLang="en-US" sz="2800" b="1" smtClean="0">
                <a:solidFill>
                  <a:srgbClr val="FFFFFF"/>
                </a:solidFill>
              </a:rPr>
              <a:t>PAB  </a:t>
            </a:r>
            <a:r>
              <a:rPr lang="en-US" altLang="en-US" sz="2400" b="1" smtClean="0">
                <a:solidFill>
                  <a:srgbClr val="FFFFFF"/>
                </a:solidFill>
              </a:rPr>
              <a:t>Recommendations</a:t>
            </a:r>
            <a:r>
              <a:rPr lang="en-US" altLang="en-US" sz="2800" b="1" smtClean="0">
                <a:solidFill>
                  <a:srgbClr val="FFFFFF"/>
                </a:solidFill>
              </a:rPr>
              <a:t> of Central Assistance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267058"/>
              </p:ext>
            </p:extLst>
          </p:nvPr>
        </p:nvGraphicFramePr>
        <p:xfrm>
          <a:off x="268288" y="1643063"/>
          <a:ext cx="8661401" cy="2733675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7188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31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394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28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9471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499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S. No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State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PAB Approval for  FY 2018-19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Proposal for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FY 2019-20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PAB Recommendations for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FY - 2019-20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341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West Bengal</a:t>
                      </a:r>
                      <a:endParaRPr lang="en-US" sz="24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103662.47</a:t>
                      </a:r>
                      <a:endParaRPr lang="en-US" sz="24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118516.38 </a:t>
                      </a:r>
                      <a:endParaRPr lang="en-IN" sz="24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hlinkClick r:id="rId3" action="ppaction://hlinksldjump"/>
                        </a:rPr>
                        <a:t>118516.38 </a:t>
                      </a:r>
                      <a:endParaRPr lang="en-IN" sz="24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152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BBCF1A2-6296-41E1-A709-2C820F709438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21528" name="Rectangle 7"/>
          <p:cNvSpPr>
            <a:spLocks noChangeArrowheads="1"/>
          </p:cNvSpPr>
          <p:nvPr/>
        </p:nvSpPr>
        <p:spPr bwMode="auto">
          <a:xfrm>
            <a:off x="7729538" y="323850"/>
            <a:ext cx="1311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</a:rPr>
              <a:t>(</a:t>
            </a:r>
            <a:r>
              <a:rPr lang="en-US" altLang="en-US" sz="1600" b="1">
                <a:solidFill>
                  <a:schemeClr val="bg1"/>
                </a:solidFill>
              </a:rPr>
              <a:t>Rs. in Lakhs</a:t>
            </a:r>
            <a:r>
              <a:rPr lang="en-US" altLang="en-US" sz="1800" b="1">
                <a:solidFill>
                  <a:schemeClr val="bg1"/>
                </a:solidFill>
              </a:rPr>
              <a:t>)</a:t>
            </a:r>
            <a:endParaRPr lang="en-US" altLang="en-US" sz="1800" b="1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rgbClr val="558ED5"/>
          </a:solidFill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n-US" altLang="en-US" sz="2800" b="1" smtClean="0">
                <a:solidFill>
                  <a:srgbClr val="FFFFFF"/>
                </a:solidFill>
              </a:rPr>
              <a:t>Coverage of Children (Primary &amp; U. Primary)</a:t>
            </a:r>
          </a:p>
        </p:txBody>
      </p:sp>
      <p:graphicFrame>
        <p:nvGraphicFramePr>
          <p:cNvPr id="4099" name="Chart 8"/>
          <p:cNvGraphicFramePr>
            <a:graphicFrameLocks/>
          </p:cNvGraphicFramePr>
          <p:nvPr/>
        </p:nvGraphicFramePr>
        <p:xfrm>
          <a:off x="5124450" y="1285860"/>
          <a:ext cx="4019550" cy="496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4" name="Chart" r:id="rId3" imgW="3914683" imgH="4972177" progId="">
                  <p:embed/>
                </p:oleObj>
              </mc:Choice>
              <mc:Fallback>
                <p:oleObj name="Chart" r:id="rId3" imgW="3914683" imgH="4972177" progId="">
                  <p:embed/>
                  <p:pic>
                    <p:nvPicPr>
                      <p:cNvPr id="0" name="Picture 5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4450" y="1285860"/>
                        <a:ext cx="4019550" cy="4968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1785927"/>
          <a:ext cx="5143505" cy="3786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72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858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000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8581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8581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000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4386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Children</a:t>
                      </a:r>
                    </a:p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 (Primary)</a:t>
                      </a:r>
                    </a:p>
                  </a:txBody>
                  <a:tcPr marL="9526" marR="9526" marT="9526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Children</a:t>
                      </a:r>
                    </a:p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 (Upper Primary)</a:t>
                      </a:r>
                    </a:p>
                  </a:txBody>
                  <a:tcPr marL="9526" marR="9526" marT="952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8534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N" sz="14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State</a:t>
                      </a: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PAB Approval</a:t>
                      </a: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Coverage</a:t>
                      </a: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PAB Approval</a:t>
                      </a: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Coverage</a:t>
                      </a: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5701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West Bengal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64,97,969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67,53,947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104%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42,30,973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41,37,265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412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BF684AC-60E5-4A4E-BAD5-C2C8DD2DAAB8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7" name="TextBox 10">
            <a:extLst/>
          </p:cNvPr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  <a:solidFill>
            <a:srgbClr val="00B0F0"/>
          </a:solidFill>
          <a:ln>
            <a:solidFill>
              <a:srgbClr val="00B0F0"/>
            </a:solidFill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en-US" altLang="en-US" sz="3200" dirty="0" smtClean="0">
                <a:solidFill>
                  <a:schemeClr val="bg1"/>
                </a:solidFill>
                <a:latin typeface="Bahnschrift Light" pitchFamily="34" charset="0"/>
                <a:cs typeface="Aharoni" pitchFamily="2" charset="-79"/>
              </a:rPr>
              <a:t>A meal to a Child is an offering to the Divinity</a:t>
            </a:r>
            <a:br>
              <a:rPr lang="en-US" altLang="en-US" sz="3200" dirty="0" smtClean="0">
                <a:solidFill>
                  <a:schemeClr val="bg1"/>
                </a:solidFill>
                <a:latin typeface="Bahnschrift Light" pitchFamily="34" charset="0"/>
                <a:cs typeface="Aharoni" pitchFamily="2" charset="-79"/>
              </a:rPr>
            </a:br>
            <a:endParaRPr lang="en-IN" altLang="en-US" sz="3200" dirty="0" smtClean="0">
              <a:solidFill>
                <a:schemeClr val="bg1"/>
              </a:solidFill>
              <a:latin typeface="Bahnschrift Light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92775" y="6211888"/>
            <a:ext cx="3419475" cy="64611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Thank You</a:t>
            </a:r>
            <a:endParaRPr lang="en-IN" sz="36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8" name="Picture 7" descr="C:\Users\hp\Desktop\1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3608" y="1340768"/>
            <a:ext cx="6768752" cy="48992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0" y="-42987"/>
            <a:ext cx="9144000" cy="695575"/>
          </a:xfrm>
          <a:solidFill>
            <a:srgbClr val="558ED5"/>
          </a:solidFill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n-US" altLang="en-US" sz="2800" b="1" dirty="0" smtClean="0">
                <a:solidFill>
                  <a:srgbClr val="FFFFFF"/>
                </a:solidFill>
              </a:rPr>
              <a:t>West Bengal: Proposals and Recommendations 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943941"/>
              </p:ext>
            </p:extLst>
          </p:nvPr>
        </p:nvGraphicFramePr>
        <p:xfrm>
          <a:off x="285750" y="857250"/>
          <a:ext cx="8643937" cy="5545143"/>
        </p:xfrm>
        <a:graphic>
          <a:graphicData uri="http://schemas.openxmlformats.org/drawingml/2006/table">
            <a:tbl>
              <a:tblPr/>
              <a:tblGrid>
                <a:gridCol w="5559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238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76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98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2663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791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S. </a:t>
                      </a:r>
                      <a:r>
                        <a:rPr lang="en-IN" sz="18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Component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PAB Approval </a:t>
                      </a:r>
                      <a:r>
                        <a:rPr lang="en-IN" sz="18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2018-19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Proposal for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2019-20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Recommendation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2019-20</a:t>
                      </a:r>
                      <a:endParaRPr lang="en-US" sz="1800" b="0" kern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04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b="0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Children (Pry)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6469128</a:t>
                      </a: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6723230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6723230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69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b="0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Children (U Pry)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4230973</a:t>
                      </a: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4137265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4137265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69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Children (NCLP)</a:t>
                      </a: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28841</a:t>
                      </a: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30717</a:t>
                      </a:r>
                    </a:p>
                  </a:txBody>
                  <a:tcPr marL="68579" marR="68579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30717</a:t>
                      </a:r>
                    </a:p>
                  </a:txBody>
                  <a:tcPr marL="68579" marR="68579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69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Working Days – Pry &amp; </a:t>
                      </a:r>
                      <a:r>
                        <a:rPr lang="en-IN" sz="1800" b="0" kern="1200" dirty="0" err="1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Upy</a:t>
                      </a:r>
                      <a:endParaRPr lang="en-US" sz="1800" b="0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230</a:t>
                      </a: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230</a:t>
                      </a:r>
                      <a:endParaRPr lang="en-IN" sz="20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79" marR="68579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230</a:t>
                      </a:r>
                      <a:endParaRPr lang="en-IN" sz="2000" b="0" kern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79" marR="68579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69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Working Days</a:t>
                      </a:r>
                      <a:r>
                        <a:rPr lang="en-US" sz="1800" b="0" kern="1200" baseline="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- NCLP</a:t>
                      </a:r>
                      <a:endParaRPr lang="en-US" sz="1800" b="0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312</a:t>
                      </a: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312</a:t>
                      </a:r>
                      <a:endParaRPr lang="en-IN" sz="20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79" marR="68579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312</a:t>
                      </a:r>
                      <a:endParaRPr lang="en-IN" sz="2000" b="0" kern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79" marR="68579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69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Cook cum Helper</a:t>
                      </a:r>
                      <a:endParaRPr lang="en-US" sz="1800" b="0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248799</a:t>
                      </a:r>
                      <a:endParaRPr lang="en-US" sz="20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248799</a:t>
                      </a:r>
                    </a:p>
                  </a:txBody>
                  <a:tcPr marL="9525" marR="9525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248799</a:t>
                      </a:r>
                    </a:p>
                  </a:txBody>
                  <a:tcPr marL="9525" marR="9525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69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Drought</a:t>
                      </a:r>
                      <a:endParaRPr lang="en-US" sz="1800" b="0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Nil</a:t>
                      </a:r>
                      <a:endParaRPr lang="en-US" sz="20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Nil</a:t>
                      </a:r>
                      <a:endParaRPr lang="en-IN" sz="20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Nil</a:t>
                      </a:r>
                      <a:endParaRPr lang="en-IN" sz="2000" b="0" kern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32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Kitchen cum Store</a:t>
                      </a:r>
                      <a:endParaRPr lang="en-US" sz="1800" b="0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Nil</a:t>
                      </a: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274</a:t>
                      </a: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274</a:t>
                      </a: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32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Kitchen cum Stores (Repair)</a:t>
                      </a:r>
                      <a:endParaRPr lang="en-US" sz="1800" b="0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NA</a:t>
                      </a: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11692</a:t>
                      </a: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11692</a:t>
                      </a: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32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Kitchen Devices (New)</a:t>
                      </a:r>
                      <a:endParaRPr lang="en-US" sz="1800" b="0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Nil</a:t>
                      </a: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Nil</a:t>
                      </a: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Nil</a:t>
                      </a: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32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Kitchen Devices (Rep.)</a:t>
                      </a:r>
                      <a:endParaRPr lang="en-US" sz="1800" b="0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33954</a:t>
                      </a: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33954</a:t>
                      </a: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33954</a:t>
                      </a: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663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School Nutrition Gardens</a:t>
                      </a:r>
                      <a:endParaRPr lang="en-IN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79" marR="68579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kern="120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NA</a:t>
                      </a:r>
                      <a:endParaRPr lang="en-IN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79" marR="68579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30000</a:t>
                      </a:r>
                      <a:endParaRPr lang="en-IN" sz="20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79" marR="68579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30000</a:t>
                      </a:r>
                      <a:endParaRPr lang="en-IN" sz="2000" b="0" kern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79" marR="68579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6404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  <a:endParaRPr lang="en-US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Supplementary nutrition</a:t>
                      </a:r>
                      <a:r>
                        <a:rPr lang="en-IN" sz="1800" b="0" kern="1200" baseline="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(no. of children)</a:t>
                      </a:r>
                      <a:endParaRPr lang="en-IN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79" marR="68579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NA</a:t>
                      </a:r>
                      <a:endParaRPr lang="en-IN" sz="18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79" marR="68579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2386000</a:t>
                      </a:r>
                      <a:endParaRPr lang="en-IN" sz="2000" b="0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79" marR="68579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2386000</a:t>
                      </a:r>
                      <a:endParaRPr lang="en-IN" sz="2000" b="0" kern="1200" dirty="0" smtClean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79" marR="68579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7431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Central </a:t>
                      </a:r>
                      <a:r>
                        <a:rPr lang="en-IN" sz="1800" b="1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Assistance (Rs in Lakh)</a:t>
                      </a:r>
                      <a:endParaRPr lang="en-US" sz="1800" b="1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430" marR="45430" marT="63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107631.16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118516.27</a:t>
                      </a:r>
                      <a:endParaRPr lang="en-US" sz="2000" b="0" kern="1200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118516.27</a:t>
                      </a:r>
                      <a:endParaRPr lang="en-US" sz="2000" b="0" kern="1200" dirty="0" smtClean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23652" name="TextBox 2"/>
          <p:cNvSpPr txBox="1">
            <a:spLocks noChangeArrowheads="1"/>
          </p:cNvSpPr>
          <p:nvPr/>
        </p:nvSpPr>
        <p:spPr bwMode="auto">
          <a:xfrm>
            <a:off x="7215188" y="6488113"/>
            <a:ext cx="21605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800" dirty="0">
                <a:hlinkClick r:id="rId3" action="ppaction://hlinksldjump"/>
              </a:rPr>
              <a:t>Back to slide</a:t>
            </a:r>
            <a:endParaRPr lang="en-IN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rgbClr val="558ED5"/>
          </a:solidFill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n-US" altLang="en-US" sz="2800" b="1" smtClean="0">
                <a:solidFill>
                  <a:srgbClr val="FFFFFF"/>
                </a:solidFill>
              </a:rPr>
              <a:t>Working Days (Primary &amp; U. Primary)</a:t>
            </a:r>
          </a:p>
        </p:txBody>
      </p:sp>
      <p:graphicFrame>
        <p:nvGraphicFramePr>
          <p:cNvPr id="5123" name="Chart 8"/>
          <p:cNvGraphicFramePr>
            <a:graphicFrameLocks/>
          </p:cNvGraphicFramePr>
          <p:nvPr/>
        </p:nvGraphicFramePr>
        <p:xfrm>
          <a:off x="5003800" y="1431925"/>
          <a:ext cx="4019550" cy="477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" name="Chart" r:id="rId3" imgW="3914683" imgH="4781603" progId="">
                  <p:embed/>
                </p:oleObj>
              </mc:Choice>
              <mc:Fallback>
                <p:oleObj name="Chart" r:id="rId3" imgW="3914683" imgH="4781603" progId="">
                  <p:embed/>
                  <p:pic>
                    <p:nvPicPr>
                      <p:cNvPr id="0" name="Picture 2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1431925"/>
                        <a:ext cx="4019550" cy="4778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9613D7-73D1-4782-9A37-2A787E92D86D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439661"/>
              </p:ext>
            </p:extLst>
          </p:nvPr>
        </p:nvGraphicFramePr>
        <p:xfrm>
          <a:off x="0" y="1928802"/>
          <a:ext cx="4860635" cy="357190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72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45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001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259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767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4021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2072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01181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/>
                        <a:t>State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Working Days (Pry)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Working Days (</a:t>
                      </a:r>
                      <a:r>
                        <a:rPr lang="en-US" sz="1400" u="none" strike="noStrike" dirty="0" err="1"/>
                        <a:t>U.Pry</a:t>
                      </a:r>
                      <a:r>
                        <a:rPr lang="en-US" sz="1400" u="none" strike="noStrike" dirty="0"/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502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PAB Approval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Coverage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/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PAB Approval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Coverage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/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09851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West Bengal</a:t>
                      </a:r>
                      <a:r>
                        <a:rPr lang="en-US" sz="14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/>
                        <a:t>98%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/>
                        <a:t>98%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TextBox 10">
            <a:extLst/>
          </p:cNvPr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58E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FFFF"/>
                </a:solidFill>
              </a:rPr>
              <a:t>Engagement of Cook-cum-Helpers (Primary &amp; U. Primary)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928802"/>
          <a:ext cx="4427539" cy="3286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12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61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31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068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8666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State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PAB Approval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Coverage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/>
                        <a:t>%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194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West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Bengal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2,48,799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2,40,282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/>
                        <a:t>97%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6164" name="Chart 6"/>
          <p:cNvGraphicFramePr>
            <a:graphicFrameLocks/>
          </p:cNvGraphicFramePr>
          <p:nvPr/>
        </p:nvGraphicFramePr>
        <p:xfrm>
          <a:off x="4487863" y="1397000"/>
          <a:ext cx="4476750" cy="436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0" name="Chart" r:id="rId3" imgW="4429190" imgH="4210154" progId="">
                  <p:embed/>
                </p:oleObj>
              </mc:Choice>
              <mc:Fallback>
                <p:oleObj name="Chart" r:id="rId3" imgW="4429190" imgH="4210154" progId="">
                  <p:embed/>
                  <p:pic>
                    <p:nvPicPr>
                      <p:cNvPr id="0" name="Picture 4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7863" y="1397000"/>
                        <a:ext cx="4476750" cy="436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BB839B-139C-4833-9BE5-15542349AD03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8" name="TextBox 10">
            <a:extLst/>
          </p:cNvPr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 txBox="1">
            <a:spLocks/>
          </p:cNvSpPr>
          <p:nvPr/>
        </p:nvSpPr>
        <p:spPr bwMode="auto">
          <a:xfrm>
            <a:off x="0" y="-220663"/>
            <a:ext cx="9144000" cy="1127126"/>
          </a:xfrm>
          <a:prstGeom prst="rect">
            <a:avLst/>
          </a:prstGeom>
          <a:solidFill>
            <a:srgbClr val="558E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FFFF"/>
                </a:solidFill>
              </a:rPr>
              <a:t>Procurement of Kitchen Devices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FFFF"/>
                </a:solidFill>
              </a:rPr>
              <a:t>(Primary &amp; U. Primary)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2000240"/>
          <a:ext cx="4787900" cy="3429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19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26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420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313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912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State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Sanctioned</a:t>
                      </a: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Procured</a:t>
                      </a: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%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1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168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West Bengal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90,855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90, 855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7188" name="Chart 6"/>
          <p:cNvGraphicFramePr>
            <a:graphicFrameLocks/>
          </p:cNvGraphicFramePr>
          <p:nvPr/>
        </p:nvGraphicFramePr>
        <p:xfrm>
          <a:off x="5003800" y="1412875"/>
          <a:ext cx="4054475" cy="460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4" name="Chart" r:id="rId3" imgW="3829111" imgH="4667152" progId="">
                  <p:embed/>
                </p:oleObj>
              </mc:Choice>
              <mc:Fallback>
                <p:oleObj name="Chart" r:id="rId3" imgW="3829111" imgH="4667152" progId="">
                  <p:embed/>
                  <p:pic>
                    <p:nvPicPr>
                      <p:cNvPr id="0" name="Picture 4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1412875"/>
                        <a:ext cx="4054475" cy="4608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9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21FADB-7EB0-4ECE-8154-AAAB3F966D98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9" name="TextBox 10">
            <a:extLst/>
          </p:cNvPr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 txBox="1">
            <a:spLocks/>
          </p:cNvSpPr>
          <p:nvPr/>
        </p:nvSpPr>
        <p:spPr bwMode="auto">
          <a:xfrm>
            <a:off x="0" y="0"/>
            <a:ext cx="9144000" cy="954088"/>
          </a:xfrm>
          <a:prstGeom prst="rect">
            <a:avLst/>
          </a:prstGeom>
          <a:solidFill>
            <a:srgbClr val="558E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FFFF"/>
                </a:solidFill>
              </a:rPr>
              <a:t>Construction of Kitchen-cum-Stores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FFFF"/>
                </a:solidFill>
              </a:rPr>
              <a:t>(Primary &amp; U. Primary)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924122"/>
              </p:ext>
            </p:extLst>
          </p:nvPr>
        </p:nvGraphicFramePr>
        <p:xfrm>
          <a:off x="253232" y="2492896"/>
          <a:ext cx="4606800" cy="3357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7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10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11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838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8723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State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Sanctioned</a:t>
                      </a:r>
                    </a:p>
                  </a:txBody>
                  <a:tcPr marL="9527" marR="9527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Constructed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7" marR="9527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%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7" marR="9527" marT="9528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852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West Bengal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7" marR="9527" marT="952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81,582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77,446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95%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8213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7C96B7-42FE-471E-9BAA-0E1F7D03807C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9" name="TextBox 10">
            <a:extLst/>
          </p:cNvPr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441002792"/>
              </p:ext>
            </p:extLst>
          </p:nvPr>
        </p:nvGraphicFramePr>
        <p:xfrm>
          <a:off x="4860032" y="1700808"/>
          <a:ext cx="3816424" cy="4496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5325"/>
          </a:xfrm>
          <a:solidFill>
            <a:srgbClr val="558ED5"/>
          </a:solidFill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n-US" altLang="en-US" sz="2800" b="1" smtClean="0">
                <a:solidFill>
                  <a:srgbClr val="FFFFFF"/>
                </a:solidFill>
              </a:rPr>
              <a:t>Performance Grading Index (PGI)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390982"/>
              </p:ext>
            </p:extLst>
          </p:nvPr>
        </p:nvGraphicFramePr>
        <p:xfrm>
          <a:off x="304800" y="3905250"/>
          <a:ext cx="8391525" cy="1738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71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971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971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823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State</a:t>
                      </a:r>
                    </a:p>
                  </a:txBody>
                  <a:tcPr marL="9525" marR="9525" marT="9529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Score (children taking MDM)</a:t>
                      </a:r>
                    </a:p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(1.3.7) out of 10</a:t>
                      </a:r>
                    </a:p>
                  </a:txBody>
                  <a:tcPr marL="9525" marR="9525" marT="9529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Score (MDM</a:t>
                      </a:r>
                      <a:r>
                        <a:rPr lang="en-US" sz="18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served days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(1.3.8) out of 10</a:t>
                      </a:r>
                    </a:p>
                  </a:txBody>
                  <a:tcPr marL="9525" marR="9525" marT="9529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59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West Bengal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9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Rectangle 2">
            <a:extLst/>
          </p:cNvPr>
          <p:cNvSpPr/>
          <p:nvPr/>
        </p:nvSpPr>
        <p:spPr>
          <a:xfrm>
            <a:off x="304800" y="914400"/>
            <a:ext cx="8391525" cy="25542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ea typeface="Calibri" panose="020F0502020204030204" pitchFamily="34" charset="0"/>
                <a:cs typeface="+mn-cs"/>
              </a:rPr>
              <a:t>Performance Grading Index (PGI): 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000" dirty="0">
                <a:ea typeface="Calibri" panose="020F0502020204030204" pitchFamily="34" charset="0"/>
                <a:cs typeface="+mn-cs"/>
              </a:rPr>
              <a:t>Score against the weightage of 10 for indicator No. 1.3.7 i.e. “% of elementary school’s children taking MDM against target approved in PAB – in Govt. and aided schools”.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n-US" sz="2000" dirty="0">
              <a:ea typeface="Calibri" panose="020F0502020204030204" pitchFamily="34" charset="0"/>
              <a:cs typeface="+mn-cs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000" dirty="0">
                <a:ea typeface="Calibri" panose="020F0502020204030204" pitchFamily="34" charset="0"/>
                <a:cs typeface="+mn-cs"/>
              </a:rPr>
              <a:t>Score against the weightage of 10 for indicator No </a:t>
            </a:r>
            <a:r>
              <a:rPr lang="en-US" sz="2000" dirty="0">
                <a:latin typeface="+mn-lt"/>
                <a:cs typeface="+mn-cs"/>
              </a:rPr>
              <a:t>1.3.8 i.e. “% of days Mid Day Meal served against total working days – Govt. and aided elementary schools.”</a:t>
            </a:r>
            <a:endParaRPr lang="en-US" sz="2000" dirty="0">
              <a:ea typeface="Calibri" panose="020F0502020204030204" pitchFamily="34" charset="0"/>
              <a:cs typeface="+mn-cs"/>
            </a:endParaRPr>
          </a:p>
        </p:txBody>
      </p:sp>
      <p:sp>
        <p:nvSpPr>
          <p:cNvPr id="923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F6E1A5-4058-4D21-AAB2-C36B1B9A2096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7" name="TextBox 10">
            <a:extLst/>
          </p:cNvPr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 noChangeArrowheads="1"/>
          </p:cNvSpPr>
          <p:nvPr>
            <p:ph type="title"/>
          </p:nvPr>
        </p:nvSpPr>
        <p:spPr>
          <a:xfrm>
            <a:off x="0" y="-90488"/>
            <a:ext cx="9144000" cy="638176"/>
          </a:xfrm>
          <a:solidFill>
            <a:srgbClr val="558ED5"/>
          </a:solidFill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n-US" altLang="en-US" sz="2800" b="1" smtClean="0">
                <a:solidFill>
                  <a:srgbClr val="FFFFFF"/>
                </a:solidFill>
              </a:rPr>
              <a:t>Performance Score Card – West Bengal</a:t>
            </a:r>
          </a:p>
        </p:txBody>
      </p:sp>
      <p:sp>
        <p:nvSpPr>
          <p:cNvPr id="27652" name="TextBox 10">
            <a:extLst/>
          </p:cNvPr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  <p:graphicFrame>
        <p:nvGraphicFramePr>
          <p:cNvPr id="4" name="Table 3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37330"/>
              </p:ext>
            </p:extLst>
          </p:nvPr>
        </p:nvGraphicFramePr>
        <p:xfrm>
          <a:off x="35496" y="779463"/>
          <a:ext cx="4284092" cy="582136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437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510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Component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PAB-Approval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Achievement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% Achievement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22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Institutions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83690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83935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07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Children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10728942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10891212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6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Working Days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011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Food Grain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Utilization </a:t>
                      </a: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(in MTs)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296108.77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223358.97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72%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67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Cooking Cost     (</a:t>
                      </a:r>
                      <a:r>
                        <a:rPr lang="en-US" sz="1400" b="0" i="0" u="none" strike="noStrike" kern="1200" dirty="0" err="1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Rs</a:t>
                      </a: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. in Lacs)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128659.78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126207.91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420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CCH Engaged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248799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240282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67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CCH Honorarium (Rs. in Lacs)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37322.85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35279.75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11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TA  (</a:t>
                      </a:r>
                      <a:r>
                        <a:rPr lang="en-US" sz="1400" b="0" i="0" u="none" strike="noStrike" kern="1200" dirty="0" err="1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Rs</a:t>
                      </a: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. in Lacs)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2220.81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1497.31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67%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086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MME (</a:t>
                      </a:r>
                      <a:r>
                        <a:rPr lang="en-US" sz="1400" b="0" i="0" u="none" strike="noStrike" kern="1200" dirty="0" err="1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Rs</a:t>
                      </a: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. in Lacs)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1842.8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1842.8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Kitchen cum Store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81582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77446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Kitchen Devices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90855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90855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100%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267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No. of Children's Health Check-up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11579246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6089683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1971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Annual Data Entry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83785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83785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4267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Monthly Data Entry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83785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83785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10326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878CE1-027C-41D4-8399-98FC6F45C8C2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graphicFrame>
        <p:nvGraphicFramePr>
          <p:cNvPr id="8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210259"/>
              </p:ext>
            </p:extLst>
          </p:nvPr>
        </p:nvGraphicFramePr>
        <p:xfrm>
          <a:off x="10075863" y="1422400"/>
          <a:ext cx="4760912" cy="393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Worksheet" r:id="rId4" imgW="5356892" imgH="4427359" progId="Excel.Sheet.8">
                  <p:embed/>
                </p:oleObj>
              </mc:Choice>
              <mc:Fallback>
                <p:oleObj name="Worksheet" r:id="rId4" imgW="5356892" imgH="4427359" progId="Excel.Sheet.8">
                  <p:embed/>
                  <p:pic>
                    <p:nvPicPr>
                      <p:cNvPr id="11351" name="Object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75863" y="1422400"/>
                        <a:ext cx="4760912" cy="393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19588" y="1761331"/>
            <a:ext cx="4824412" cy="3987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53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8343900" y="5719763"/>
            <a:ext cx="719138" cy="2587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68580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6858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6858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6858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919718-C278-44E4-950F-311D76EF465F}" type="slidenum">
              <a:rPr lang="es-ES" altLang="en-US" sz="1200" b="1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s-ES" altLang="en-US" sz="1200" b="1" smtClean="0">
              <a:solidFill>
                <a:srgbClr val="FFFFFF"/>
              </a:solidFill>
            </a:endParaRPr>
          </a:p>
        </p:txBody>
      </p:sp>
      <p:sp>
        <p:nvSpPr>
          <p:cNvPr id="28675" name="Title 4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533400"/>
          </a:xfr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miter lim="800000"/>
            <a:headEnd/>
            <a:tailEnd/>
          </a:ln>
          <a:effectLst>
            <a:reflection blurRad="6350" stA="50000" endA="300" endPos="90000" dir="5400000" sy="-100000" algn="bl" rotWithShape="0"/>
          </a:effectLst>
          <a:extLst/>
        </p:spPr>
        <p:txBody>
          <a:bodyPr lIns="68580" tIns="34290" rIns="68580" bIns="34290"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200" b="1" dirty="0" smtClean="0">
                <a:solidFill>
                  <a:schemeClr val="bg1"/>
                </a:solidFill>
                <a:latin typeface="Calisto MT" pitchFamily="18" charset="0"/>
              </a:rPr>
              <a:t>       </a:t>
            </a:r>
            <a:r>
              <a:rPr lang="en-US" altLang="en-US" sz="3200" b="1" dirty="0" smtClean="0">
                <a:latin typeface="Calisto MT" pitchFamily="18" charset="0"/>
              </a:rPr>
              <a:t>School Nutrition Gardens</a:t>
            </a:r>
          </a:p>
        </p:txBody>
      </p:sp>
      <p:graphicFrame>
        <p:nvGraphicFramePr>
          <p:cNvPr id="8" name="Diagram 7"/>
          <p:cNvGraphicFramePr/>
          <p:nvPr/>
        </p:nvGraphicFramePr>
        <p:xfrm>
          <a:off x="122634" y="1143000"/>
          <a:ext cx="9021366" cy="5638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269" name="Rectangle 1"/>
          <p:cNvSpPr>
            <a:spLocks noChangeArrowheads="1"/>
          </p:cNvSpPr>
          <p:nvPr/>
        </p:nvSpPr>
        <p:spPr bwMode="auto">
          <a:xfrm>
            <a:off x="0" y="0"/>
            <a:ext cx="2730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Char char="•"/>
            </a:pPr>
            <a:r>
              <a:rPr lang="en-US" altLang="en-US" sz="1100">
                <a:latin typeface="Arial" pitchFamily="34" charset="0"/>
                <a:cs typeface="Times New Roman" pitchFamily="18" charset="0"/>
              </a:rPr>
              <a:t>.</a:t>
            </a:r>
            <a:endParaRPr lang="en-US" altLang="en-US" sz="180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5534561"/>
            <a:ext cx="6553200" cy="13234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spAutoFit/>
          </a:bodyPr>
          <a:lstStyle/>
          <a:p>
            <a:pPr marL="179388" algn="just" eaLnBrk="1" hangingPunct="1">
              <a:buFontTx/>
              <a:buChar char="•"/>
              <a:defRPr/>
            </a:pPr>
            <a:r>
              <a:rPr lang="en-US" sz="1600" dirty="0">
                <a:latin typeface="+mn-lt"/>
                <a:cs typeface="+mn-cs"/>
              </a:rPr>
              <a:t>Rs 5000/- per School Nutrition Garden from flexi funds.</a:t>
            </a:r>
          </a:p>
          <a:p>
            <a:pPr marL="268288" indent="-88900" algn="just">
              <a:buFontTx/>
              <a:buChar char="•"/>
              <a:defRPr/>
            </a:pPr>
            <a:r>
              <a:rPr lang="en-US" sz="1600" dirty="0">
                <a:latin typeface="+mn-lt"/>
                <a:cs typeface="+mn-cs"/>
              </a:rPr>
              <a:t>District Level Committee may allot funds on school specific requirement, within the overall average of Rs 5000/- per SNG.</a:t>
            </a:r>
          </a:p>
          <a:p>
            <a:pPr marL="179388" algn="just">
              <a:buFontTx/>
              <a:buChar char="•"/>
              <a:defRPr/>
            </a:pPr>
            <a:r>
              <a:rPr lang="en-US" sz="1600" dirty="0">
                <a:latin typeface="+mn-lt"/>
                <a:cs typeface="+mn-cs"/>
              </a:rPr>
              <a:t> Boundary wall, leveling of land etc can be take up under MGNREGA. </a:t>
            </a:r>
          </a:p>
          <a:p>
            <a:pPr marL="179388" algn="just">
              <a:buFontTx/>
              <a:buChar char="•"/>
              <a:defRPr/>
            </a:pPr>
            <a:r>
              <a:rPr lang="en-US" sz="1600" dirty="0">
                <a:latin typeface="+mn-lt"/>
                <a:cs typeface="+mn-cs"/>
              </a:rPr>
              <a:t>Seeds/saplings from Agriculture/horticulture department</a:t>
            </a:r>
          </a:p>
        </p:txBody>
      </p:sp>
      <p:sp>
        <p:nvSpPr>
          <p:cNvPr id="11271" name="TextBox 10"/>
          <p:cNvSpPr txBox="1">
            <a:spLocks noChangeArrowheads="1"/>
          </p:cNvSpPr>
          <p:nvPr/>
        </p:nvSpPr>
        <p:spPr bwMode="auto">
          <a:xfrm>
            <a:off x="0" y="0"/>
            <a:ext cx="9144000" cy="461963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Focus of this Year</a:t>
            </a:r>
            <a:endParaRPr lang="en-US" altLang="en-US" sz="1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2781</TotalTime>
  <Words>1594</Words>
  <Application>Microsoft Office PowerPoint</Application>
  <PresentationFormat>On-screen Show (4:3)</PresentationFormat>
  <Paragraphs>367</Paragraphs>
  <Slides>21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Office Theme</vt:lpstr>
      <vt:lpstr>1_Office Theme</vt:lpstr>
      <vt:lpstr>Chart</vt:lpstr>
      <vt:lpstr>Worksheet</vt:lpstr>
      <vt:lpstr> PAB - MDM Meeting  for Review of Implementation of MDMS in  West Bengal on 28.05.2019  </vt:lpstr>
      <vt:lpstr>Coverage of Children (Primary &amp; U. Primary)</vt:lpstr>
      <vt:lpstr>Working Days (Primary &amp; U. Primary)</vt:lpstr>
      <vt:lpstr>PowerPoint Presentation</vt:lpstr>
      <vt:lpstr>PowerPoint Presentation</vt:lpstr>
      <vt:lpstr>PowerPoint Presentation</vt:lpstr>
      <vt:lpstr>Performance Grading Index (PGI)</vt:lpstr>
      <vt:lpstr>Performance Score Card – West Bengal</vt:lpstr>
      <vt:lpstr>       School Nutrition Gardens</vt:lpstr>
      <vt:lpstr>     Focus of this year -  Cooking Competition</vt:lpstr>
      <vt:lpstr>Focus of this year </vt:lpstr>
      <vt:lpstr>Focus of this year</vt:lpstr>
      <vt:lpstr>Focus of this year </vt:lpstr>
      <vt:lpstr>PowerPoint Presentation</vt:lpstr>
      <vt:lpstr>PowerPoint Presentation</vt:lpstr>
      <vt:lpstr>Centralized Kitchens only in Urban Areas</vt:lpstr>
      <vt:lpstr>Social  Audit </vt:lpstr>
      <vt:lpstr>PowerPoint Presentation</vt:lpstr>
      <vt:lpstr>PAB  Recommendations of Central Assistance</vt:lpstr>
      <vt:lpstr>A meal to a Child is an offering to the Divinity </vt:lpstr>
      <vt:lpstr>West Bengal: Proposals and Recommendations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PAB - MDM Meeting  for Review of Implementation of MDMS in UTs 06.05.2018</dc:title>
  <dc:creator>Admin</dc:creator>
  <cp:lastModifiedBy>hp</cp:lastModifiedBy>
  <cp:revision>294</cp:revision>
  <cp:lastPrinted>2019-05-27T06:29:46Z</cp:lastPrinted>
  <dcterms:created xsi:type="dcterms:W3CDTF">2019-05-02T15:56:32Z</dcterms:created>
  <dcterms:modified xsi:type="dcterms:W3CDTF">2019-07-05T11:20:01Z</dcterms:modified>
</cp:coreProperties>
</file>