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73" r:id="rId1"/>
  </p:sldMasterIdLst>
  <p:notesMasterIdLst>
    <p:notesMasterId r:id="rId19"/>
  </p:notesMasterIdLst>
  <p:handoutMasterIdLst>
    <p:handoutMasterId r:id="rId20"/>
  </p:handoutMasterIdLst>
  <p:sldIdLst>
    <p:sldId id="355" r:id="rId2"/>
    <p:sldId id="421" r:id="rId3"/>
    <p:sldId id="471" r:id="rId4"/>
    <p:sldId id="424" r:id="rId5"/>
    <p:sldId id="486" r:id="rId6"/>
    <p:sldId id="470" r:id="rId7"/>
    <p:sldId id="477" r:id="rId8"/>
    <p:sldId id="474" r:id="rId9"/>
    <p:sldId id="475" r:id="rId10"/>
    <p:sldId id="485" r:id="rId11"/>
    <p:sldId id="487" r:id="rId12"/>
    <p:sldId id="481" r:id="rId13"/>
    <p:sldId id="489" r:id="rId14"/>
    <p:sldId id="480" r:id="rId15"/>
    <p:sldId id="488" r:id="rId16"/>
    <p:sldId id="426" r:id="rId17"/>
    <p:sldId id="48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7" autoAdjust="0"/>
    <p:restoredTop sz="65054" autoAdjust="0"/>
  </p:normalViewPr>
  <p:slideViewPr>
    <p:cSldViewPr>
      <p:cViewPr>
        <p:scale>
          <a:sx n="50" d="100"/>
          <a:sy n="50" d="100"/>
        </p:scale>
        <p:origin x="-1710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5057DE9-30CA-42B7-881B-ABFB62354C0B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6FD866-A737-4ADD-9BD7-E4069BDCE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963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18E75DC-9F43-436D-9A35-1ED2CCBAB880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06AAD6-E625-4427-993B-D16D74891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8983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7597E6-F71B-470B-9C7A-1EB5C5B1FF4E}" type="slidenum">
              <a:rPr lang="en-US" smtClean="0">
                <a:latin typeface="Arial" charset="0"/>
              </a:rPr>
              <a:pPr/>
              <a:t>1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DFBC9-8A34-44B3-80F1-D1A50EF881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631AE-69A5-4C66-8F26-5D430139FF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19DA3-4162-4DC0-BAA2-CC032616BF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93D73-96B9-45E4-8CFD-DBC68C346F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68C04-D914-4DB8-BB1B-B3459D9C8E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AB69F-6946-4ACC-997A-4E7B84E228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92BB4-AEBF-4A6C-9D96-1064337662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7067-B036-44EE-A450-7E2C0F14D2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AA60E-D9B0-4267-8F65-2001CB5AF6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D7225-CC57-4CB1-BB8B-9C659FD2BD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2A52713-BB54-4545-A6BA-5239BFED58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DF156E6-4570-4977-85B8-91531584A0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4" r:id="rId1"/>
    <p:sldLayoutId id="2147486275" r:id="rId2"/>
    <p:sldLayoutId id="2147486276" r:id="rId3"/>
    <p:sldLayoutId id="2147486277" r:id="rId4"/>
    <p:sldLayoutId id="2147486278" r:id="rId5"/>
    <p:sldLayoutId id="2147486279" r:id="rId6"/>
    <p:sldLayoutId id="2147486280" r:id="rId7"/>
    <p:sldLayoutId id="2147486281" r:id="rId8"/>
    <p:sldLayoutId id="2147486282" r:id="rId9"/>
    <p:sldLayoutId id="2147486283" r:id="rId10"/>
    <p:sldLayoutId id="214748628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5638800"/>
          </a:xfrm>
          <a:solidFill>
            <a:schemeClr val="tx1"/>
          </a:solidFill>
          <a:extLst>
            <a:ext uri="{FAA26D3D-D897-4be2-8F04-BA451C77F1D7}"/>
          </a:extLst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950C98"/>
                </a:solidFill>
              </a:rPr>
              <a:t/>
            </a:r>
            <a:br>
              <a:rPr lang="en-US" sz="4000" dirty="0" smtClean="0">
                <a:solidFill>
                  <a:srgbClr val="950C98"/>
                </a:solidFill>
              </a:rPr>
            </a:br>
            <a:r>
              <a:rPr lang="en-US" sz="4000" dirty="0" smtClean="0">
                <a:solidFill>
                  <a:srgbClr val="950C98"/>
                </a:solidFill>
              </a:rPr>
              <a:t/>
            </a:r>
            <a:br>
              <a:rPr lang="en-US" sz="4000" dirty="0" smtClean="0">
                <a:solidFill>
                  <a:srgbClr val="950C98"/>
                </a:solidFill>
              </a:rPr>
            </a:br>
            <a:r>
              <a:rPr lang="en-US" sz="4000" dirty="0" smtClean="0">
                <a:solidFill>
                  <a:srgbClr val="950C98"/>
                </a:solidFill>
              </a:rPr>
              <a:t/>
            </a:r>
            <a:br>
              <a:rPr lang="en-US" sz="4000" dirty="0" smtClean="0">
                <a:solidFill>
                  <a:srgbClr val="950C98"/>
                </a:solidFill>
              </a:rPr>
            </a:br>
            <a:r>
              <a:rPr lang="en-US" sz="4000" dirty="0" smtClean="0">
                <a:solidFill>
                  <a:srgbClr val="950C98"/>
                </a:solidFill>
              </a:rPr>
              <a:t/>
            </a:r>
            <a:br>
              <a:rPr lang="en-US" sz="4000" dirty="0" smtClean="0">
                <a:solidFill>
                  <a:srgbClr val="950C98"/>
                </a:solidFill>
              </a:rPr>
            </a:br>
            <a:r>
              <a:rPr lang="en-US" sz="4000" dirty="0" smtClean="0">
                <a:solidFill>
                  <a:srgbClr val="7030A0"/>
                </a:solidFill>
              </a:rPr>
              <a:t>ANNUAL WORK PLAN &amp; BUDGET-2020-21           </a:t>
            </a:r>
            <a:br>
              <a:rPr lang="en-US" sz="4000" dirty="0" smtClean="0">
                <a:solidFill>
                  <a:srgbClr val="7030A0"/>
                </a:solidFill>
              </a:rPr>
            </a:br>
            <a:r>
              <a:rPr lang="en-US" sz="4000" dirty="0" smtClean="0">
                <a:solidFill>
                  <a:srgbClr val="7030A0"/>
                </a:solidFill>
              </a:rPr>
              <a:t>PAB MEETING 12.06.20</a:t>
            </a:r>
            <a:r>
              <a:rPr lang="en-US" sz="4000" dirty="0" smtClean="0">
                <a:solidFill>
                  <a:srgbClr val="950C98"/>
                </a:solidFill>
              </a:rPr>
              <a:t/>
            </a:r>
            <a:br>
              <a:rPr lang="en-US" sz="4000" dirty="0" smtClean="0">
                <a:solidFill>
                  <a:srgbClr val="950C98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Directorate of MDM</a:t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EDUCATION  DEPARTMENT </a:t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GOVT. OF BIHAR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endParaRPr lang="en-US" sz="4400" dirty="0" smtClean="0">
              <a:solidFill>
                <a:schemeClr val="bg1"/>
              </a:solidFill>
            </a:endParaRPr>
          </a:p>
        </p:txBody>
      </p:sp>
      <p:pic>
        <p:nvPicPr>
          <p:cNvPr id="5124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/>
          <a:srcRect l="27779" t="13121" r="27777" b="10283"/>
          <a:stretch>
            <a:fillRect/>
          </a:stretch>
        </p:blipFill>
        <p:spPr bwMode="auto">
          <a:xfrm>
            <a:off x="7772400" y="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govt biha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mdms\Downloads\IMG-20190413-WA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362200"/>
            <a:ext cx="44196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>
                <a:solidFill>
                  <a:schemeClr val="tx1"/>
                </a:solidFill>
              </a:rPr>
              <a:t>Ankuran</a:t>
            </a:r>
            <a:r>
              <a:rPr lang="en-IN" dirty="0" smtClean="0">
                <a:solidFill>
                  <a:schemeClr val="tx1"/>
                </a:solidFill>
              </a:rPr>
              <a:t> :School </a:t>
            </a:r>
            <a:r>
              <a:rPr lang="en-IN" dirty="0" err="1" smtClean="0">
                <a:solidFill>
                  <a:schemeClr val="tx1"/>
                </a:solidFill>
              </a:rPr>
              <a:t>Nutri</a:t>
            </a:r>
            <a:r>
              <a:rPr lang="en-IN" dirty="0" smtClean="0">
                <a:solidFill>
                  <a:schemeClr val="tx1"/>
                </a:solidFill>
              </a:rPr>
              <a:t> Garden </a:t>
            </a:r>
            <a:r>
              <a:rPr lang="en-IN" dirty="0" smtClean="0">
                <a:solidFill>
                  <a:srgbClr val="FFFF00"/>
                </a:solidFill>
              </a:rPr>
              <a:t/>
            </a:r>
            <a:br>
              <a:rPr lang="en-IN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486400"/>
          </a:xfrm>
        </p:spPr>
        <p:txBody>
          <a:bodyPr>
            <a:normAutofit/>
          </a:bodyPr>
          <a:lstStyle/>
          <a:p>
            <a:pPr marL="514350" indent="-514350"/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Nutri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 garden  has been setup in  8270 schools</a:t>
            </a:r>
          </a:p>
          <a:p>
            <a:pPr marL="514350" indent="-514350"/>
            <a:r>
              <a:rPr lang="en-GB" sz="3600" dirty="0" smtClean="0">
                <a:latin typeface="Arial" pitchFamily="34" charset="0"/>
                <a:cs typeface="Arial" pitchFamily="34" charset="0"/>
              </a:rPr>
              <a:t>Vegetable  grown in these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gardens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used for MDM.</a:t>
            </a:r>
          </a:p>
          <a:p>
            <a:pPr marL="514350" indent="-514350" algn="just"/>
            <a:r>
              <a:rPr lang="en-GB" sz="3600" dirty="0" smtClean="0">
                <a:latin typeface="Arial" pitchFamily="34" charset="0"/>
                <a:cs typeface="Arial" pitchFamily="34" charset="0"/>
              </a:rPr>
              <a:t>Weekly iron folic acid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supplement  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given to all the children and   monitoring is done through MIS.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/>
            </a:r>
            <a:br>
              <a:rPr lang="en-IN" dirty="0" smtClean="0">
                <a:solidFill>
                  <a:schemeClr val="tx1"/>
                </a:solidFill>
              </a:rPr>
            </a:br>
            <a:r>
              <a:rPr lang="en-IN" dirty="0" smtClean="0">
                <a:solidFill>
                  <a:schemeClr val="tx1"/>
                </a:solidFill>
              </a:rPr>
              <a:t/>
            </a:r>
            <a:br>
              <a:rPr lang="en-IN" dirty="0" smtClean="0">
                <a:solidFill>
                  <a:schemeClr val="tx1"/>
                </a:solidFill>
              </a:rPr>
            </a:br>
            <a:r>
              <a:rPr lang="en-IN" dirty="0" smtClean="0">
                <a:solidFill>
                  <a:schemeClr val="tx1"/>
                </a:solidFill>
              </a:rPr>
              <a:t/>
            </a:r>
            <a:br>
              <a:rPr lang="en-IN" dirty="0" smtClean="0">
                <a:solidFill>
                  <a:schemeClr val="tx1"/>
                </a:solidFill>
              </a:rPr>
            </a:br>
            <a:r>
              <a:rPr lang="en-IN" dirty="0" smtClean="0">
                <a:solidFill>
                  <a:schemeClr val="tx1"/>
                </a:solidFill>
              </a:rPr>
              <a:t/>
            </a:r>
            <a:br>
              <a:rPr lang="en-IN" dirty="0" smtClean="0">
                <a:solidFill>
                  <a:schemeClr val="tx1"/>
                </a:solidFill>
              </a:rPr>
            </a:br>
            <a:r>
              <a:rPr lang="en-IN" dirty="0" smtClean="0">
                <a:solidFill>
                  <a:schemeClr val="tx1"/>
                </a:solidFill>
              </a:rPr>
              <a:t>  </a:t>
            </a:r>
            <a:r>
              <a:rPr lang="en-IN" sz="27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Ankuran</a:t>
            </a:r>
            <a:r>
              <a:rPr lang="en-IN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:-</a:t>
            </a:r>
            <a:r>
              <a:rPr lang="en-IN" sz="27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Nutri</a:t>
            </a:r>
            <a:r>
              <a:rPr lang="en-IN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Garden visited by </a:t>
            </a:r>
            <a:r>
              <a:rPr lang="en-US" sz="27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Hon’ble</a:t>
            </a:r>
            <a:r>
              <a:rPr lang="en-US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C.M ,Bihar 	in  Primary School </a:t>
            </a:r>
            <a:r>
              <a:rPr lang="en-US" sz="27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Abidpur</a:t>
            </a:r>
            <a:r>
              <a:rPr lang="en-US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7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Bajpatti</a:t>
            </a:r>
            <a:r>
              <a:rPr lang="en-US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27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Sitamarhi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93D73-96B9-45E4-8CFD-DBC68C346F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3" descr="F:\AWP 2020-21\kitchen garden photo\IMG-20200529-WA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220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93D73-96B9-45E4-8CFD-DBC68C346F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0" name="Picture 2" descr="C:\Users\mdms\Downloads\IMG-20200206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Media Clip:- </a:t>
            </a:r>
            <a:r>
              <a:rPr lang="en-IN" dirty="0" err="1" smtClean="0">
                <a:solidFill>
                  <a:schemeClr val="tx1"/>
                </a:solidFill>
              </a:rPr>
              <a:t>Nutri</a:t>
            </a:r>
            <a:r>
              <a:rPr lang="en-IN" dirty="0" smtClean="0">
                <a:solidFill>
                  <a:schemeClr val="tx1"/>
                </a:solidFill>
              </a:rPr>
              <a:t>  Garden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dirty="0" smtClean="0"/>
              <a:t>  </a:t>
            </a:r>
            <a:r>
              <a:rPr lang="en-IN" dirty="0" smtClean="0">
                <a:solidFill>
                  <a:schemeClr val="tx1"/>
                </a:solidFill>
              </a:rPr>
              <a:t>Media Clip:- </a:t>
            </a:r>
            <a:r>
              <a:rPr lang="en-IN" dirty="0" err="1" smtClean="0">
                <a:solidFill>
                  <a:schemeClr val="tx1"/>
                </a:solidFill>
              </a:rPr>
              <a:t>Nutri</a:t>
            </a:r>
            <a:r>
              <a:rPr lang="en-IN" dirty="0" smtClean="0">
                <a:solidFill>
                  <a:schemeClr val="tx1"/>
                </a:solidFill>
              </a:rPr>
              <a:t>  Garden</a:t>
            </a:r>
            <a:endParaRPr lang="en-IN" dirty="0"/>
          </a:p>
        </p:txBody>
      </p:sp>
      <p:pic>
        <p:nvPicPr>
          <p:cNvPr id="5" name="Picture 2" descr="C:\Users\mdms\Downloads\IMG-20200529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ISSUES </a:t>
            </a:r>
            <a:endParaRPr lang="en-IN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715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During lock down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period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from 14.3.20 to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31.5.20,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state govt. decided to transfer  amount equivalent  to cost of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foodgrain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and  conversion cost to children bank account through DBT.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 sum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of Rs. 257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crore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(Two hundred fifty seven ) has been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transferred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by the state govt. for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foodgrains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Request letter and reminder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reimbursement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this amount has been sent.</a:t>
            </a:r>
          </a:p>
          <a:p>
            <a:pPr algn="just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3600" dirty="0"/>
          </a:p>
          <a:p>
            <a:pPr algn="just"/>
            <a:endParaRPr lang="en-US" sz="24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71274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ISSUES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6705600"/>
          </a:xfrm>
        </p:spPr>
        <p:txBody>
          <a:bodyPr>
            <a:noAutofit/>
          </a:bodyPr>
          <a:lstStyle/>
          <a:p>
            <a:pPr algn="just"/>
            <a:r>
              <a:rPr lang="en-IN" sz="3200" dirty="0" smtClean="0">
                <a:latin typeface="Arial" pitchFamily="34" charset="0"/>
                <a:cs typeface="Arial" pitchFamily="34" charset="0"/>
              </a:rPr>
              <a:t>As per </a:t>
            </a:r>
            <a:r>
              <a:rPr lang="en-IN" sz="3200" dirty="0" err="1" smtClean="0">
                <a:latin typeface="Arial" pitchFamily="34" charset="0"/>
                <a:cs typeface="Arial" pitchFamily="34" charset="0"/>
              </a:rPr>
              <a:t>Hon’ble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 Supreme court of India direction, one egg/fruit  is being given to children once in a week since November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2017, cost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of  which should be shared on 60:40 basis. 60%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share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of central govt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which comes to  Rs.158 </a:t>
            </a:r>
            <a:r>
              <a:rPr lang="en-IN" sz="3200" dirty="0" err="1" smtClean="0">
                <a:latin typeface="Arial" pitchFamily="34" charset="0"/>
                <a:cs typeface="Arial" pitchFamily="34" charset="0"/>
              </a:rPr>
              <a:t>crore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 per annum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should be reimbursed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to the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state govt.  </a:t>
            </a:r>
          </a:p>
          <a:p>
            <a:pPr algn="just"/>
            <a:r>
              <a:rPr lang="en-IN" sz="3200" dirty="0" smtClean="0">
                <a:latin typeface="Arial" pitchFamily="34" charset="0"/>
                <a:cs typeface="Arial" pitchFamily="34" charset="0"/>
              </a:rPr>
              <a:t>In last PAB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2019-20,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decision was taken to provide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 flexi fund 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to the state govt. to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supply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milk in  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IN" sz="3200" dirty="0" smtClean="0">
                <a:latin typeface="Arial" pitchFamily="34" charset="0"/>
                <a:cs typeface="Arial" pitchFamily="34" charset="0"/>
              </a:rPr>
              <a:t> districts. No funds received.</a:t>
            </a:r>
            <a:endParaRPr lang="en-IN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ISSUES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715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4400" dirty="0" smtClean="0">
                <a:latin typeface="Arial" pitchFamily="34" charset="0"/>
                <a:cs typeface="Arial" pitchFamily="34" charset="0"/>
              </a:rPr>
              <a:t>Increase in monthly honorarium of cook-cum-helper from Rs. 1000/- to Rs. 2000/-per month.</a:t>
            </a:r>
          </a:p>
          <a:p>
            <a:pPr algn="just">
              <a:buNone/>
            </a:pP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4400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in cook-cum-helper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honorarium from present 10 months to 12 months</a:t>
            </a:r>
          </a:p>
          <a:p>
            <a:pPr algn="just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3600" dirty="0"/>
          </a:p>
          <a:p>
            <a:pPr algn="just"/>
            <a:endParaRPr lang="en-US" sz="24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71274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93D73-96B9-45E4-8CFD-DBC68C346F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141310" flipV="1">
            <a:off x="6156898" y="1814972"/>
            <a:ext cx="25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 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Picture 4" descr="C:\Users\mdms\Downloads\IMG-20200529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2047" y="385930"/>
            <a:ext cx="6364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THANK    YOU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GOAL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87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100% coverage of  school attending children from class I to VIII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Ensuring quality, hygiene, fixed quantity and timeliness.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Timely payment – Honorarium to cook-cum-helper, vendor payment, etc.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Accurate and timely reporting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                 Initiative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/>
          </a:bodyPr>
          <a:lstStyle/>
          <a:p>
            <a:r>
              <a:rPr lang="en-US" sz="3900" dirty="0" smtClean="0">
                <a:latin typeface="Arial" pitchFamily="34" charset="0"/>
                <a:cs typeface="Arial" pitchFamily="34" charset="0"/>
              </a:rPr>
              <a:t>Development Management institute(DMI) ,Bihar has been  engaged  for evaluation of centralized kitchens run by NGOs. </a:t>
            </a:r>
          </a:p>
          <a:p>
            <a:pPr algn="just"/>
            <a:r>
              <a:rPr lang="en-US" sz="3900" dirty="0" smtClean="0">
                <a:latin typeface="Arial" pitchFamily="34" charset="0"/>
                <a:cs typeface="Arial" pitchFamily="34" charset="0"/>
              </a:rPr>
              <a:t>State has increased honorarium of CCH by Rs. 500/- per month (total Rs.1500/-per month) from its own resources. </a:t>
            </a:r>
          </a:p>
          <a:p>
            <a:pPr algn="just"/>
            <a:r>
              <a:rPr lang="en-US" sz="3900" dirty="0" smtClean="0">
                <a:latin typeface="Arial" pitchFamily="34" charset="0"/>
                <a:cs typeface="Arial" pitchFamily="34" charset="0"/>
              </a:rPr>
              <a:t>In five AES  affected blocks of </a:t>
            </a:r>
            <a:r>
              <a:rPr lang="en-US" sz="3900" dirty="0" err="1" smtClean="0">
                <a:latin typeface="Arial" pitchFamily="34" charset="0"/>
                <a:cs typeface="Arial" pitchFamily="34" charset="0"/>
              </a:rPr>
              <a:t>Muzaffarpur</a:t>
            </a:r>
            <a:r>
              <a:rPr lang="en-US" sz="3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900" dirty="0" smtClean="0">
                <a:latin typeface="Arial" pitchFamily="34" charset="0"/>
                <a:cs typeface="Arial" pitchFamily="34" charset="0"/>
              </a:rPr>
              <a:t>district, </a:t>
            </a:r>
            <a:r>
              <a:rPr lang="en-US" sz="3900" dirty="0" smtClean="0">
                <a:latin typeface="Arial" pitchFamily="34" charset="0"/>
                <a:cs typeface="Arial" pitchFamily="34" charset="0"/>
              </a:rPr>
              <a:t>milk is being provided to children once in a week from state own resources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chemeClr val="tx1"/>
                </a:solidFill>
                <a:ea typeface="ＭＳ Ｐゴシック" pitchFamily="34" charset="-128"/>
              </a:rPr>
              <a:t>   </a:t>
            </a:r>
            <a:r>
              <a:rPr lang="en-US" sz="3600" b="1" dirty="0" smtClean="0">
                <a:solidFill>
                  <a:schemeClr val="tx1"/>
                </a:solidFill>
              </a:rPr>
              <a:t>STEPS TAKEN TO ENRICH THE SCHEME</a:t>
            </a:r>
            <a:r>
              <a:rPr lang="en-US" sz="4800" b="1" u="sng" dirty="0" smtClean="0">
                <a:solidFill>
                  <a:srgbClr val="000066"/>
                </a:solidFill>
              </a:rPr>
              <a:t/>
            </a:r>
            <a:br>
              <a:rPr lang="en-US" sz="4800" b="1" u="sng" dirty="0" smtClean="0">
                <a:solidFill>
                  <a:srgbClr val="000066"/>
                </a:solidFill>
              </a:rPr>
            </a:b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Content Placeholder 1"/>
          <p:cNvSpPr>
            <a:spLocks noGrp="1"/>
          </p:cNvSpPr>
          <p:nvPr>
            <p:ph idx="1"/>
          </p:nvPr>
        </p:nvSpPr>
        <p:spPr>
          <a:xfrm>
            <a:off x="228600" y="762000"/>
            <a:ext cx="8458200" cy="60960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n-US" sz="9800" dirty="0" smtClean="0">
                <a:latin typeface="Arial" pitchFamily="34" charset="0"/>
                <a:cs typeface="Arial" pitchFamily="34" charset="0"/>
              </a:rPr>
              <a:t>LPG connection with stove and fire extinguisher have  been provided in all  the 70180 schools. </a:t>
            </a:r>
          </a:p>
          <a:p>
            <a:pPr algn="just"/>
            <a:r>
              <a:rPr lang="en-US" sz="9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 compliance to </a:t>
            </a:r>
            <a:r>
              <a:rPr lang="en-US" sz="9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Hon’ble</a:t>
            </a:r>
            <a:r>
              <a:rPr lang="en-US" sz="9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Supreme court of India direction, state is providing Egg/Fruit once in a week from its own resources.</a:t>
            </a:r>
          </a:p>
          <a:p>
            <a:pPr algn="just"/>
            <a:r>
              <a:rPr lang="en-IN" sz="9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Cook-cum-helpers </a:t>
            </a:r>
            <a:r>
              <a:rPr lang="en-IN" sz="9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are paid honorarium </a:t>
            </a:r>
            <a:r>
              <a:rPr lang="en-IN" sz="9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through </a:t>
            </a:r>
            <a:r>
              <a:rPr lang="en-IN" sz="9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their bank account.</a:t>
            </a:r>
            <a:endParaRPr lang="en-US" sz="9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/>
            <a:r>
              <a:rPr lang="en-US" sz="9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 case of death of CCH, ex gratia amount of 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Rs. 4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lac</a:t>
            </a:r>
            <a:r>
              <a:rPr lang="en-US" sz="9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is given to the next kin of    deceased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9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Total Rs.48.84 </a:t>
            </a:r>
            <a:r>
              <a:rPr lang="en-US" sz="9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crore</a:t>
            </a:r>
            <a:r>
              <a:rPr lang="en-US" sz="9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ex gratia has been  given under this head till 31.03.20 from State funds.</a:t>
            </a:r>
          </a:p>
          <a:p>
            <a:pPr algn="just" eaLnBrk="1" hangingPunct="1">
              <a:buNone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                                            				</a:t>
            </a:r>
          </a:p>
          <a:p>
            <a:pPr algn="just" eaLnBrk="1" hangingPunct="1"/>
            <a:endParaRPr lang="en-US" sz="32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 eaLnBrk="1" hangingPunct="1">
              <a:buNone/>
            </a:pPr>
            <a:endParaRPr lang="en-US" sz="2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endParaRPr lang="en-US" sz="22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None/>
            </a:pPr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/>
            <a:endParaRPr lang="en-US" sz="2800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/>
            <a:endParaRPr lang="en-US" sz="2000" dirty="0" smtClean="0">
              <a:ea typeface="ＭＳ Ｐゴシック" pitchFamily="34" charset="-128"/>
            </a:endParaRPr>
          </a:p>
          <a:p>
            <a:pPr eaLnBrk="1" hangingPunct="1"/>
            <a:endParaRPr lang="en-US" sz="2000" dirty="0" smtClean="0">
              <a:ea typeface="ＭＳ Ｐゴシック" pitchFamily="34" charset="-128"/>
            </a:endParaRPr>
          </a:p>
          <a:p>
            <a:pPr eaLnBrk="1" hangingPunct="1"/>
            <a:endParaRPr lang="en-US" sz="2000" dirty="0" smtClean="0">
              <a:ea typeface="ＭＳ Ｐゴシック" pitchFamily="34" charset="-128"/>
            </a:endParaRPr>
          </a:p>
          <a:p>
            <a:pPr eaLnBrk="1" hangingPunct="1"/>
            <a:endParaRPr lang="en-US" sz="2000" dirty="0" smtClean="0">
              <a:ea typeface="ＭＳ Ｐゴシック" pitchFamily="34" charset="-128"/>
            </a:endParaRPr>
          </a:p>
          <a:p>
            <a:pPr eaLnBrk="1" hangingPunct="1"/>
            <a:endParaRPr lang="en-US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Monitoring System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Dopahar</a:t>
            </a:r>
            <a:r>
              <a:rPr lang="en-US" sz="3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(IVRS) has been functional since April 2012  for effective  monitoring of the scheme and  to capture daily data in real time.</a:t>
            </a:r>
          </a:p>
          <a:p>
            <a:r>
              <a:rPr lang="en-US" sz="3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Follow up  action </a:t>
            </a:r>
            <a:r>
              <a:rPr lang="en-US" sz="3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is taken </a:t>
            </a:r>
            <a:r>
              <a:rPr lang="en-US" sz="3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on regular basis  </a:t>
            </a:r>
          </a:p>
          <a:p>
            <a:pPr>
              <a:buFont typeface="Wingdings" pitchFamily="2" charset="2"/>
              <a:buChar char="§"/>
            </a:pPr>
            <a:r>
              <a:rPr lang="en-US" sz="38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 Web based MIS is in place since June 2012 to procure data pertaining to </a:t>
            </a:r>
            <a:r>
              <a:rPr lang="en-US" sz="38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MDM for following purposes- </a:t>
            </a:r>
            <a:endParaRPr lang="en-US" sz="3800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38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Reporting</a:t>
            </a:r>
            <a:endParaRPr lang="en-US" sz="3800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38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Monitoring</a:t>
            </a:r>
          </a:p>
          <a:p>
            <a:pPr lvl="1">
              <a:buFont typeface="Wingdings" pitchFamily="2" charset="2"/>
              <a:buChar char="§"/>
            </a:pPr>
            <a:r>
              <a:rPr lang="en-US" sz="38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Fund Flow Management</a:t>
            </a:r>
          </a:p>
          <a:p>
            <a:pPr lvl="1">
              <a:buFont typeface="Wingdings" pitchFamily="2" charset="2"/>
              <a:buChar char="§"/>
            </a:pPr>
            <a:r>
              <a:rPr lang="en-US" sz="38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Food Grain Flow Management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GRIEVANCE REDRESSAL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A toll free no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1800-345-6208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has been installed at directorate level since 2014 for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redressal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complaints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E.mail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address and telephone numbers of all district level officers and state level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officers are in public domain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on website dopahar.org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228600"/>
            <a:ext cx="8229600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dirty="0" smtClean="0">
                <a:ea typeface="ＭＳ Ｐゴシック" pitchFamily="34" charset="-128"/>
              </a:rPr>
              <a:t/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/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/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/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/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/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/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/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Initiatives  – Ranking of District performance</a:t>
            </a:r>
            <a:r>
              <a:rPr lang="en-US" sz="2800" dirty="0" smtClean="0">
                <a:ea typeface="ＭＳ Ｐゴシック" pitchFamily="34" charset="-128"/>
              </a:rPr>
              <a:t/>
            </a:r>
            <a:br>
              <a:rPr lang="en-US" sz="2800" dirty="0" smtClean="0">
                <a:ea typeface="ＭＳ Ｐゴシック" pitchFamily="34" charset="-128"/>
              </a:rPr>
            </a:b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86400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Performance based ranking of  the  districts has been started since December 2018.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Criteria for ranking are</a:t>
            </a:r>
            <a:r>
              <a:rPr lang="en-US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:-</a:t>
            </a:r>
          </a:p>
          <a:p>
            <a:pPr>
              <a:lnSpc>
                <a:spcPct val="80000"/>
              </a:lnSpc>
            </a:pP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No of MDM Served School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Average per day beneficiary against enrollment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MDM working days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School Inspections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FCI payment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Quarterly SMC meeting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Monthly Cook-cum-helper honorarium payment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MIS Entry status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Dopahar</a:t>
            </a: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(IVRS) response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200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9916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ea typeface="ＭＳ Ｐゴシック" pitchFamily="34" charset="-128"/>
              </a:rPr>
              <a:t>      </a:t>
            </a:r>
            <a: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>Monitoring-Special Inspection Drive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534400" cy="6172200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</a:pPr>
            <a:endParaRPr lang="en-US" sz="2800" dirty="0" smtClean="0">
              <a:ea typeface="ＭＳ Ｐゴシック" pitchFamily="34" charset="-128"/>
            </a:endParaRP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4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Tablet based Special inspection drive was conducted  during </a:t>
            </a:r>
            <a:r>
              <a:rPr lang="en-US" sz="4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15.7.19 to 31.08.19 </a:t>
            </a:r>
            <a:r>
              <a:rPr lang="en-US" sz="4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 ensuring hygienic condition of kitchen shed for safe and hygienic food to the children.</a:t>
            </a:r>
          </a:p>
          <a:p>
            <a:pPr algn="just">
              <a:lnSpc>
                <a:spcPct val="90000"/>
              </a:lnSpc>
            </a:pPr>
            <a:r>
              <a:rPr lang="en-US" sz="4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4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 departmental officers/ </a:t>
            </a:r>
            <a:r>
              <a:rPr lang="en-US" sz="4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staff participated during this special inspection drive for success of this drive.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4200" dirty="0" smtClean="0">
                <a:latin typeface="Arial" pitchFamily="34" charset="0"/>
                <a:cs typeface="Arial" pitchFamily="34" charset="0"/>
              </a:rPr>
              <a:t>All Tablet based Inspection with photographs have been uploaded on website 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/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/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/>
          </a:p>
          <a:p>
            <a:pPr algn="just">
              <a:lnSpc>
                <a:spcPct val="90000"/>
              </a:lnSpc>
              <a:buNone/>
            </a:pPr>
            <a:endParaRPr 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14600"/>
          </a:xfrm>
        </p:spPr>
        <p:txBody>
          <a:bodyPr>
            <a:normAutofit fontScale="90000"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4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Best Practices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day training  </a:t>
            </a:r>
            <a:r>
              <a:rPr lang="en-US" sz="3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all cook-cum-helpers   was  organized </a:t>
            </a:r>
            <a:r>
              <a:rPr lang="en-IN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all districts on a rotational basis</a:t>
            </a: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during 1</a:t>
            </a:r>
            <a:r>
              <a:rPr lang="en-US" sz="31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April 2019 to 30</a:t>
            </a:r>
            <a:r>
              <a:rPr lang="en-US" sz="31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june</a:t>
            </a:r>
            <a:r>
              <a:rPr lang="en-US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2019 for preparation  of safe, hygienic and nutritious food.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93D73-96B9-45E4-8CFD-DBC68C346F4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30" name="Picture 6" descr="F:\all presentation\cch training\darbhanga\IMG-20160308-WA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1"/>
            <a:ext cx="9144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8676</TotalTime>
  <Words>665</Words>
  <Application>Microsoft Office PowerPoint</Application>
  <PresentationFormat>On-screen Show (4:3)</PresentationFormat>
  <Paragraphs>85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    ANNUAL WORK PLAN &amp; BUDGET-2020-21            PAB MEETING 12.06.20      Directorate of MDM EDUCATION  DEPARTMENT  GOVT. OF BIHAR </vt:lpstr>
      <vt:lpstr> GOAL</vt:lpstr>
      <vt:lpstr>                     Initiative </vt:lpstr>
      <vt:lpstr>   STEPS TAKEN TO ENRICH THE SCHEME </vt:lpstr>
      <vt:lpstr>Monitoring System</vt:lpstr>
      <vt:lpstr>GRIEVANCE REDRESSAL</vt:lpstr>
      <vt:lpstr>          Initiatives  – Ranking of District performance </vt:lpstr>
      <vt:lpstr>      Monitoring-Special Inspection Drive</vt:lpstr>
      <vt:lpstr>           Best Practices One day training  programme for all cook-cum-helpers   was  organized in all districts on a rotational basis  during 1st   April 2019 to 30th june 2019 for preparation  of safe, hygienic and nutritious food.</vt:lpstr>
      <vt:lpstr>Ankuran :School Nutri Garden  </vt:lpstr>
      <vt:lpstr>      Ankuran :-Nutri Garden visited by Hon’ble C.M ,Bihar  in  Primary School Abidpur, Bajpatti , Sitamarhi </vt:lpstr>
      <vt:lpstr>Media Clip:- Nutri  Garden</vt:lpstr>
      <vt:lpstr>  Media Clip:- Nutri  Garden</vt:lpstr>
      <vt:lpstr>ISSUES </vt:lpstr>
      <vt:lpstr>ISSUES</vt:lpstr>
      <vt:lpstr>ISSUES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digvijay</dc:creator>
  <cp:lastModifiedBy>Dell</cp:lastModifiedBy>
  <cp:revision>1835</cp:revision>
  <cp:lastPrinted>1601-01-01T00:00:00Z</cp:lastPrinted>
  <dcterms:created xsi:type="dcterms:W3CDTF">1601-01-01T00:00:00Z</dcterms:created>
  <dcterms:modified xsi:type="dcterms:W3CDTF">2020-06-11T11:37:42Z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