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90" r:id="rId2"/>
    <p:sldId id="257" r:id="rId3"/>
    <p:sldId id="269" r:id="rId4"/>
    <p:sldId id="272" r:id="rId5"/>
    <p:sldId id="280" r:id="rId6"/>
    <p:sldId id="286" r:id="rId7"/>
    <p:sldId id="275" r:id="rId8"/>
    <p:sldId id="284" r:id="rId9"/>
    <p:sldId id="281" r:id="rId10"/>
    <p:sldId id="288" r:id="rId11"/>
    <p:sldId id="287" r:id="rId12"/>
    <p:sldId id="268" r:id="rId13"/>
    <p:sldId id="279" r:id="rId14"/>
  </p:sldIdLst>
  <p:sldSz cx="12188825" cy="6858000"/>
  <p:notesSz cx="6735763" cy="9866313"/>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12"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9" d="100"/>
          <a:sy n="109" d="100"/>
        </p:scale>
        <p:origin x="636" y="108"/>
      </p:cViewPr>
      <p:guideLst>
        <p:guide orient="horz" pos="2160"/>
        <p:guide pos="3839"/>
      </p:guideLst>
    </p:cSldViewPr>
  </p:slideViewPr>
  <p:notesTextViewPr>
    <p:cViewPr>
      <p:scale>
        <a:sx n="1" d="1"/>
        <a:sy n="1" d="1"/>
      </p:scale>
      <p:origin x="0" y="0"/>
    </p:cViewPr>
  </p:notesTextViewPr>
  <p:notesViewPr>
    <p:cSldViewPr showGuides="1">
      <p:cViewPr varScale="1">
        <p:scale>
          <a:sx n="65" d="100"/>
          <a:sy n="65" d="100"/>
        </p:scale>
        <p:origin x="279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4858" tIns="47429" rIns="94858" bIns="47429" rtlCol="0"/>
          <a:lstStyle>
            <a:lvl1pPr algn="l">
              <a:defRPr sz="1300"/>
            </a:lvl1pPr>
          </a:lstStyle>
          <a:p>
            <a:endParaRPr/>
          </a:p>
        </p:txBody>
      </p:sp>
      <p:sp>
        <p:nvSpPr>
          <p:cNvPr id="3" name="Date Placeholder 2"/>
          <p:cNvSpPr>
            <a:spLocks noGrp="1"/>
          </p:cNvSpPr>
          <p:nvPr>
            <p:ph type="dt" sz="quarter" idx="1"/>
          </p:nvPr>
        </p:nvSpPr>
        <p:spPr>
          <a:xfrm>
            <a:off x="3815374" y="0"/>
            <a:ext cx="2918831" cy="495029"/>
          </a:xfrm>
          <a:prstGeom prst="rect">
            <a:avLst/>
          </a:prstGeom>
        </p:spPr>
        <p:txBody>
          <a:bodyPr vert="horz" lIns="94858" tIns="47429" rIns="94858" bIns="47429" rtlCol="0"/>
          <a:lstStyle>
            <a:lvl1pPr algn="r">
              <a:defRPr sz="1300"/>
            </a:lvl1pPr>
          </a:lstStyle>
          <a:p>
            <a:fld id="{FF16D341-6D40-498C-B355-1A6B10FB4029}" type="datetimeFigureOut">
              <a:rPr lang="en-US"/>
              <a:pPr/>
              <a:t>5/28/2020</a:t>
            </a:fld>
            <a:endParaRPr/>
          </a:p>
        </p:txBody>
      </p:sp>
      <p:sp>
        <p:nvSpPr>
          <p:cNvPr id="4" name="Footer Placeholder 3"/>
          <p:cNvSpPr>
            <a:spLocks noGrp="1"/>
          </p:cNvSpPr>
          <p:nvPr>
            <p:ph type="ftr" sz="quarter" idx="2"/>
          </p:nvPr>
        </p:nvSpPr>
        <p:spPr>
          <a:xfrm>
            <a:off x="0" y="9371286"/>
            <a:ext cx="2918831" cy="495028"/>
          </a:xfrm>
          <a:prstGeom prst="rect">
            <a:avLst/>
          </a:prstGeom>
        </p:spPr>
        <p:txBody>
          <a:bodyPr vert="horz" lIns="94858" tIns="47429" rIns="94858" bIns="47429" rtlCol="0" anchor="b"/>
          <a:lstStyle>
            <a:lvl1pPr algn="l">
              <a:defRPr sz="1300"/>
            </a:lvl1pPr>
          </a:lstStyle>
          <a:p>
            <a:endParaRPr/>
          </a:p>
        </p:txBody>
      </p:sp>
      <p:sp>
        <p:nvSpPr>
          <p:cNvPr id="5" name="Slide Number Placeholder 4"/>
          <p:cNvSpPr>
            <a:spLocks noGrp="1"/>
          </p:cNvSpPr>
          <p:nvPr>
            <p:ph type="sldNum" sz="quarter" idx="3"/>
          </p:nvPr>
        </p:nvSpPr>
        <p:spPr>
          <a:xfrm>
            <a:off x="3815374" y="9371286"/>
            <a:ext cx="2918831" cy="495028"/>
          </a:xfrm>
          <a:prstGeom prst="rect">
            <a:avLst/>
          </a:prstGeom>
        </p:spPr>
        <p:txBody>
          <a:bodyPr vert="horz" lIns="94858" tIns="47429" rIns="94858" bIns="47429" rtlCol="0" anchor="b"/>
          <a:lstStyle>
            <a:lvl1pPr algn="r">
              <a:defRPr sz="1300"/>
            </a:lvl1pPr>
          </a:lstStyle>
          <a:p>
            <a:fld id="{F3386A95-D0A4-44B9-98DA-3665758D8262}" type="slidenum">
              <a:rPr/>
              <a:pPr/>
              <a:t>‹#›</a:t>
            </a:fld>
            <a:endParaRPr/>
          </a:p>
        </p:txBody>
      </p:sp>
    </p:spTree>
    <p:extLst>
      <p:ext uri="{BB962C8B-B14F-4D97-AF65-F5344CB8AC3E}">
        <p14:creationId xmlns:p14="http://schemas.microsoft.com/office/powerpoint/2010/main" val="346984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4858" tIns="47429" rIns="94858" bIns="47429" rtlCol="0"/>
          <a:lstStyle>
            <a:lvl1pPr algn="l">
              <a:defRPr sz="1300"/>
            </a:lvl1pPr>
          </a:lstStyle>
          <a:p>
            <a:endParaRPr/>
          </a:p>
        </p:txBody>
      </p:sp>
      <p:sp>
        <p:nvSpPr>
          <p:cNvPr id="3" name="Date Placeholder 2"/>
          <p:cNvSpPr>
            <a:spLocks noGrp="1"/>
          </p:cNvSpPr>
          <p:nvPr>
            <p:ph type="dt" idx="1"/>
          </p:nvPr>
        </p:nvSpPr>
        <p:spPr>
          <a:xfrm>
            <a:off x="3815374" y="0"/>
            <a:ext cx="2918831" cy="493316"/>
          </a:xfrm>
          <a:prstGeom prst="rect">
            <a:avLst/>
          </a:prstGeom>
        </p:spPr>
        <p:txBody>
          <a:bodyPr vert="horz" lIns="94858" tIns="47429" rIns="94858" bIns="47429" rtlCol="0"/>
          <a:lstStyle>
            <a:lvl1pPr algn="r">
              <a:defRPr sz="1300"/>
            </a:lvl1pPr>
          </a:lstStyle>
          <a:p>
            <a:fld id="{B95E7497-3723-4859-BCC5-41DA474F1359}" type="datetimeFigureOut">
              <a:rPr lang="en-US"/>
              <a:pPr/>
              <a:t>5/28/2020</a:t>
            </a:fld>
            <a:endParaRPr/>
          </a:p>
        </p:txBody>
      </p:sp>
      <p:sp>
        <p:nvSpPr>
          <p:cNvPr id="4" name="Slide Image Placeholder 3"/>
          <p:cNvSpPr>
            <a:spLocks noGrp="1" noRot="1" noChangeAspect="1"/>
          </p:cNvSpPr>
          <p:nvPr>
            <p:ph type="sldImg" idx="2"/>
          </p:nvPr>
        </p:nvSpPr>
        <p:spPr>
          <a:xfrm>
            <a:off x="80963" y="739775"/>
            <a:ext cx="6573837" cy="3698875"/>
          </a:xfrm>
          <a:prstGeom prst="rect">
            <a:avLst/>
          </a:prstGeom>
          <a:noFill/>
          <a:ln w="12700">
            <a:solidFill>
              <a:prstClr val="black"/>
            </a:solidFill>
          </a:ln>
        </p:spPr>
        <p:txBody>
          <a:bodyPr vert="horz" lIns="94858" tIns="47429" rIns="94858" bIns="47429" rtlCol="0" anchor="ctr"/>
          <a:lstStyle/>
          <a:p>
            <a:endParaRPr/>
          </a:p>
        </p:txBody>
      </p:sp>
      <p:sp>
        <p:nvSpPr>
          <p:cNvPr id="5" name="Notes Placeholder 4"/>
          <p:cNvSpPr>
            <a:spLocks noGrp="1"/>
          </p:cNvSpPr>
          <p:nvPr>
            <p:ph type="body" sz="quarter" idx="3"/>
          </p:nvPr>
        </p:nvSpPr>
        <p:spPr>
          <a:xfrm>
            <a:off x="673577" y="4686500"/>
            <a:ext cx="5388610" cy="4439841"/>
          </a:xfrm>
          <a:prstGeom prst="rect">
            <a:avLst/>
          </a:prstGeom>
        </p:spPr>
        <p:txBody>
          <a:bodyPr vert="horz" lIns="94858" tIns="47429" rIns="94858" bIns="4742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9371285"/>
            <a:ext cx="2918831" cy="493316"/>
          </a:xfrm>
          <a:prstGeom prst="rect">
            <a:avLst/>
          </a:prstGeom>
        </p:spPr>
        <p:txBody>
          <a:bodyPr vert="horz" lIns="94858" tIns="47429" rIns="94858" bIns="47429" rtlCol="0" anchor="b"/>
          <a:lstStyle>
            <a:lvl1pPr algn="l">
              <a:defRPr sz="1300"/>
            </a:lvl1pPr>
          </a:lstStyle>
          <a:p>
            <a:endParaRPr/>
          </a:p>
        </p:txBody>
      </p:sp>
      <p:sp>
        <p:nvSpPr>
          <p:cNvPr id="7" name="Slide Number Placeholder 6"/>
          <p:cNvSpPr>
            <a:spLocks noGrp="1"/>
          </p:cNvSpPr>
          <p:nvPr>
            <p:ph type="sldNum" sz="quarter" idx="5"/>
          </p:nvPr>
        </p:nvSpPr>
        <p:spPr>
          <a:xfrm>
            <a:off x="3815374" y="9371285"/>
            <a:ext cx="2918831" cy="493316"/>
          </a:xfrm>
          <a:prstGeom prst="rect">
            <a:avLst/>
          </a:prstGeom>
        </p:spPr>
        <p:txBody>
          <a:bodyPr vert="horz" lIns="94858" tIns="47429" rIns="94858" bIns="47429" rtlCol="0" anchor="b"/>
          <a:lstStyle>
            <a:lvl1pPr algn="r">
              <a:defRPr sz="1300"/>
            </a:lvl1pPr>
          </a:lstStyle>
          <a:p>
            <a:fld id="{FC3821A9-1C31-4760-BDBC-9A0BA471B1B7}" type="slidenum">
              <a:rPr/>
              <a:pPr/>
              <a:t>‹#›</a:t>
            </a:fld>
            <a:endParaRPr/>
          </a:p>
        </p:txBody>
      </p:sp>
    </p:spTree>
    <p:extLst>
      <p:ext uri="{BB962C8B-B14F-4D97-AF65-F5344CB8AC3E}">
        <p14:creationId xmlns:p14="http://schemas.microsoft.com/office/powerpoint/2010/main" val="3322161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39775"/>
            <a:ext cx="6573837" cy="36988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pPr/>
              <a:t>1</a:t>
            </a:fld>
            <a:endParaRPr lang="en-US"/>
          </a:p>
        </p:txBody>
      </p:sp>
    </p:spTree>
    <p:extLst>
      <p:ext uri="{BB962C8B-B14F-4D97-AF65-F5344CB8AC3E}">
        <p14:creationId xmlns:p14="http://schemas.microsoft.com/office/powerpoint/2010/main" val="2458994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replace a picture, just select and delete it. Then use the Insert Picture icon to replace it with one of your own!</a:t>
            </a:r>
          </a:p>
        </p:txBody>
      </p:sp>
      <p:sp>
        <p:nvSpPr>
          <p:cNvPr id="4" name="Slide Number Placeholder 3"/>
          <p:cNvSpPr>
            <a:spLocks noGrp="1"/>
          </p:cNvSpPr>
          <p:nvPr>
            <p:ph type="sldNum" sz="quarter" idx="10"/>
          </p:nvPr>
        </p:nvSpPr>
        <p:spPr/>
        <p:txBody>
          <a:bodyPr/>
          <a:lstStyle/>
          <a:p>
            <a:fld id="{FC3821A9-1C31-4760-BDBC-9A0BA471B1B7}" type="slidenum">
              <a:rPr lang="en-US" smtClean="0"/>
              <a:pPr/>
              <a:t>2</a:t>
            </a:fld>
            <a:endParaRPr lang="en-US"/>
          </a:p>
        </p:txBody>
      </p:sp>
    </p:spTree>
    <p:extLst>
      <p:ext uri="{BB962C8B-B14F-4D97-AF65-F5344CB8AC3E}">
        <p14:creationId xmlns:p14="http://schemas.microsoft.com/office/powerpoint/2010/main" val="430022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39775"/>
            <a:ext cx="6573837" cy="36988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pPr/>
              <a:t>3</a:t>
            </a:fld>
            <a:endParaRPr lang="en-US"/>
          </a:p>
        </p:txBody>
      </p:sp>
    </p:spTree>
    <p:extLst>
      <p:ext uri="{BB962C8B-B14F-4D97-AF65-F5344CB8AC3E}">
        <p14:creationId xmlns:p14="http://schemas.microsoft.com/office/powerpoint/2010/main" val="3903279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3821A9-1C31-4760-BDBC-9A0BA471B1B7}"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2" y="1643064"/>
            <a:ext cx="9144002" cy="2928936"/>
          </a:xfrm>
        </p:spPr>
        <p:txBody>
          <a:bodyPr>
            <a:noAutofit/>
          </a:bodyPr>
          <a:lstStyle>
            <a:lvl1pPr algn="ctr">
              <a:lnSpc>
                <a:spcPct val="80000"/>
              </a:lnSpc>
              <a:defRPr sz="5600">
                <a:solidFill>
                  <a:schemeClr val="tx1">
                    <a:lumMod val="75000"/>
                    <a:lumOff val="25000"/>
                  </a:schemeClr>
                </a:solidFill>
              </a:defRPr>
            </a:lvl1pPr>
          </a:lstStyle>
          <a:p>
            <a:r>
              <a:rPr lang="en-US" smtClean="0"/>
              <a:t>Click to edit Master title style</a:t>
            </a:r>
            <a:endParaRPr/>
          </a:p>
        </p:txBody>
      </p:sp>
      <p:sp>
        <p:nvSpPr>
          <p:cNvPr id="3" name="Subtitle 2"/>
          <p:cNvSpPr>
            <a:spLocks noGrp="1"/>
          </p:cNvSpPr>
          <p:nvPr>
            <p:ph type="subTitle" idx="1"/>
          </p:nvPr>
        </p:nvSpPr>
        <p:spPr>
          <a:xfrm>
            <a:off x="1522413" y="4572000"/>
            <a:ext cx="9144000" cy="1066799"/>
          </a:xfrm>
        </p:spPr>
        <p:txBody>
          <a:bodyPr>
            <a:normAutofit/>
          </a:bodyPr>
          <a:lstStyle>
            <a:lvl1pPr marL="0" indent="0" algn="ctr">
              <a:spcBef>
                <a:spcPts val="0"/>
              </a:spcBef>
              <a:buNone/>
              <a:defRPr sz="2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pPr/>
              <a:t>5/28/2020</a:t>
            </a:fld>
            <a:endParaRPr/>
          </a:p>
        </p:txBody>
      </p:sp>
      <p:sp>
        <p:nvSpPr>
          <p:cNvPr id="6" name="Slide Number Placeholder 5"/>
          <p:cNvSpPr>
            <a:spLocks noGrp="1"/>
          </p:cNvSpPr>
          <p:nvPr>
            <p:ph type="sldNum" sz="quarter" idx="12"/>
          </p:nvPr>
        </p:nvSpPr>
        <p:spPr/>
        <p:txBody>
          <a:bodyPr/>
          <a:lstStyle/>
          <a:p>
            <a:fld id="{F25A965E-3C11-4F28-82DC-E30D63FAC43C}" type="slidenum">
              <a:rPr/>
              <a:pPr/>
              <a:t>‹#›</a:t>
            </a:fld>
            <a:endParaRPr/>
          </a:p>
        </p:txBody>
      </p:sp>
    </p:spTree>
    <p:extLst>
      <p:ext uri="{BB962C8B-B14F-4D97-AF65-F5344CB8AC3E}">
        <p14:creationId xmlns:p14="http://schemas.microsoft.com/office/powerpoint/2010/main" val="992594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A753D76A-AFCE-4D96-B917-CBEF96F7D1EB}" type="datetimeFigureOut">
              <a:rPr lang="en-US"/>
              <a:pPr/>
              <a:t>5/28/2020</a:t>
            </a:fld>
            <a:endParaRPr/>
          </a:p>
        </p:txBody>
      </p:sp>
      <p:sp>
        <p:nvSpPr>
          <p:cNvPr id="4" name="Slide Number Placeholder 3"/>
          <p:cNvSpPr>
            <a:spLocks noGrp="1"/>
          </p:cNvSpPr>
          <p:nvPr>
            <p:ph type="sldNum" sz="quarter" idx="12"/>
          </p:nvPr>
        </p:nvSpPr>
        <p:spPr/>
        <p:txBody>
          <a:bodyPr/>
          <a:lstStyle/>
          <a:p>
            <a:fld id="{F25A965E-3C11-4F28-82DC-E30D63FAC43C}" type="slidenum">
              <a:rPr/>
              <a:pPr/>
              <a:t>‹#›</a:t>
            </a:fld>
            <a:endParaRPr/>
          </a:p>
        </p:txBody>
      </p:sp>
    </p:spTree>
    <p:extLst>
      <p:ext uri="{BB962C8B-B14F-4D97-AF65-F5344CB8AC3E}">
        <p14:creationId xmlns:p14="http://schemas.microsoft.com/office/powerpoint/2010/main" val="354325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3212" y="1462088"/>
            <a:ext cx="3124201" cy="1966912"/>
          </a:xfrm>
        </p:spPr>
        <p:txBody>
          <a:bodyPr anchor="b">
            <a:norm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1141413" y="685800"/>
            <a:ext cx="647700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923211" y="3429000"/>
            <a:ext cx="3124201" cy="18288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A753D76A-AFCE-4D96-B917-CBEF96F7D1EB}" type="datetimeFigureOut">
              <a:rPr lang="en-US"/>
              <a:pPr/>
              <a:t>5/28/2020</a:t>
            </a:fld>
            <a:endParaRPr/>
          </a:p>
        </p:txBody>
      </p:sp>
      <p:sp>
        <p:nvSpPr>
          <p:cNvPr id="7" name="Slide Number Placeholder 6"/>
          <p:cNvSpPr>
            <a:spLocks noGrp="1"/>
          </p:cNvSpPr>
          <p:nvPr>
            <p:ph type="sldNum" sz="quarter" idx="12"/>
          </p:nvPr>
        </p:nvSpPr>
        <p:spPr/>
        <p:txBody>
          <a:bodyPr/>
          <a:lstStyle/>
          <a:p>
            <a:fld id="{F25A965E-3C11-4F28-82DC-E30D63FAC43C}" type="slidenum">
              <a:rPr/>
              <a:pPr/>
              <a:t>‹#›</a:t>
            </a:fld>
            <a:endParaRPr/>
          </a:p>
        </p:txBody>
      </p:sp>
    </p:spTree>
    <p:extLst>
      <p:ext uri="{BB962C8B-B14F-4D97-AF65-F5344CB8AC3E}">
        <p14:creationId xmlns:p14="http://schemas.microsoft.com/office/powerpoint/2010/main" val="70639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Rectangle 9"/>
          <p:cNvSpPr/>
          <p:nvPr/>
        </p:nvSpPr>
        <p:spPr bwMode="gray">
          <a:xfrm>
            <a:off x="7313612" y="0"/>
            <a:ext cx="4191002" cy="6858000"/>
          </a:xfrm>
          <a:prstGeom prst="rect">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a:xfrm>
            <a:off x="74660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Straight Connector 8"/>
          <p:cNvCxnSpPr/>
          <p:nvPr/>
        </p:nvCxnSpPr>
        <p:spPr>
          <a:xfrm>
            <a:off x="113522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2" name="Title 1"/>
          <p:cNvSpPr>
            <a:spLocks noGrp="1"/>
          </p:cNvSpPr>
          <p:nvPr>
            <p:ph type="title"/>
          </p:nvPr>
        </p:nvSpPr>
        <p:spPr>
          <a:xfrm>
            <a:off x="7923212" y="1643063"/>
            <a:ext cx="3124201" cy="2776537"/>
          </a:xfrm>
        </p:spPr>
        <p:txBody>
          <a:bodyPr anchor="b">
            <a:normAutofit/>
          </a:bodyPr>
          <a:lstStyle>
            <a:lvl1pPr algn="l">
              <a:defRPr sz="3600" b="0"/>
            </a:lvl1pPr>
          </a:lstStyle>
          <a:p>
            <a:r>
              <a:rPr lang="en-US" smtClean="0"/>
              <a:t>Click to edit Master title style</a:t>
            </a:r>
            <a:endParaRPr/>
          </a:p>
        </p:txBody>
      </p:sp>
      <p:sp>
        <p:nvSpPr>
          <p:cNvPr id="15" name="Rectangle 14"/>
          <p:cNvSpPr/>
          <p:nvPr/>
        </p:nvSpPr>
        <p:spPr bwMode="gray">
          <a:xfrm rot="120000">
            <a:off x="654916" y="532501"/>
            <a:ext cx="6103614" cy="5715899"/>
          </a:xfrm>
          <a:prstGeom prst="rect">
            <a:avLst/>
          </a:prstGeom>
          <a:solidFill>
            <a:schemeClr val="bg1"/>
          </a:solidFill>
          <a:ln w="190500">
            <a:noFill/>
            <a:miter lim="800000"/>
          </a:ln>
          <a:effectLst>
            <a:outerShdw blurRad="88900" algn="ctr" rotWithShape="0">
              <a:schemeClr val="accent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bwMode="gray">
          <a:xfrm>
            <a:off x="745586" y="609600"/>
            <a:ext cx="5914664" cy="5562600"/>
          </a:xfrm>
          <a:solidFill>
            <a:srgbClr val="FFFFFF">
              <a:shade val="85000"/>
            </a:srgbClr>
          </a:solidFill>
          <a:ln w="152400" cap="flat" cmpd="sng">
            <a:solidFill>
              <a:srgbClr val="FFFFFF"/>
            </a:solidFill>
            <a:miter lim="800000"/>
          </a:ln>
          <a:effectLst>
            <a:outerShdw blurRad="88900" sx="101000" sy="101000" algn="tl" rotWithShape="0">
              <a:schemeClr val="accent1">
                <a:lumMod val="50000"/>
                <a:alpha val="15000"/>
              </a:schemeClr>
            </a:outerShdw>
          </a:effectLst>
          <a:scene3d>
            <a:camera prst="orthographicFront"/>
            <a:lightRig rig="twoPt" dir="t">
              <a:rot lat="0" lon="0" rev="7200000"/>
            </a:lightRig>
          </a:scene3d>
          <a:sp3d prstMaterial="matte">
            <a:bevelT w="25400" h="19050"/>
            <a:contourClr>
              <a:srgbClr val="FFFFFF"/>
            </a:contourClr>
          </a:sp3d>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923212" y="4423913"/>
            <a:ext cx="3124201" cy="1748287"/>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Footer Placeholder 12"/>
          <p:cNvSpPr>
            <a:spLocks noGrp="1"/>
          </p:cNvSpPr>
          <p:nvPr>
            <p:ph type="ftr" sz="quarter" idx="11"/>
          </p:nvPr>
        </p:nvSpPr>
        <p:spPr/>
        <p:txBody>
          <a:bodyPr/>
          <a:lstStyle/>
          <a:p>
            <a:endParaRPr/>
          </a:p>
        </p:txBody>
      </p:sp>
      <p:sp>
        <p:nvSpPr>
          <p:cNvPr id="12" name="Date Placeholder 11"/>
          <p:cNvSpPr>
            <a:spLocks noGrp="1"/>
          </p:cNvSpPr>
          <p:nvPr>
            <p:ph type="dt" sz="half" idx="10"/>
          </p:nvPr>
        </p:nvSpPr>
        <p:spPr/>
        <p:txBody>
          <a:bodyPr/>
          <a:lstStyle/>
          <a:p>
            <a:fld id="{A753D76A-AFCE-4D96-B917-CBEF96F7D1EB}" type="datetimeFigureOut">
              <a:rPr lang="en-US"/>
              <a:pPr/>
              <a:t>5/28/2020</a:t>
            </a:fld>
            <a:endParaRPr/>
          </a:p>
        </p:txBody>
      </p:sp>
      <p:sp>
        <p:nvSpPr>
          <p:cNvPr id="14" name="Slide Number Placeholder 13"/>
          <p:cNvSpPr>
            <a:spLocks noGrp="1"/>
          </p:cNvSpPr>
          <p:nvPr>
            <p:ph type="sldNum" sz="quarter" idx="12"/>
          </p:nvPr>
        </p:nvSpPr>
        <p:spPr/>
        <p:txBody>
          <a:bodyPr/>
          <a:lstStyle/>
          <a:p>
            <a:fld id="{F25A965E-3C11-4F28-82DC-E30D63FAC43C}" type="slidenum">
              <a:rPr/>
              <a:pPr/>
              <a:t>‹#›</a:t>
            </a:fld>
            <a:endParaRPr/>
          </a:p>
        </p:txBody>
      </p:sp>
    </p:spTree>
    <p:extLst>
      <p:ext uri="{BB962C8B-B14F-4D97-AF65-F5344CB8AC3E}">
        <p14:creationId xmlns:p14="http://schemas.microsoft.com/office/powerpoint/2010/main" val="295547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pPr/>
              <a:t>5/28/2020</a:t>
            </a:fld>
            <a:endParaRPr/>
          </a:p>
        </p:txBody>
      </p:sp>
      <p:sp>
        <p:nvSpPr>
          <p:cNvPr id="6" name="Slide Number Placeholder 5"/>
          <p:cNvSpPr>
            <a:spLocks noGrp="1"/>
          </p:cNvSpPr>
          <p:nvPr>
            <p:ph type="sldNum" sz="quarter" idx="12"/>
          </p:nvPr>
        </p:nvSpPr>
        <p:spPr/>
        <p:txBody>
          <a:bodyPr/>
          <a:lstStyle/>
          <a:p>
            <a:fld id="{F25A965E-3C11-4F28-82DC-E30D63FAC43C}" type="slidenum">
              <a:rPr/>
              <a:pPr/>
              <a:t>‹#›</a:t>
            </a:fld>
            <a:endParaRPr/>
          </a:p>
        </p:txBody>
      </p:sp>
    </p:spTree>
    <p:extLst>
      <p:ext uri="{BB962C8B-B14F-4D97-AF65-F5344CB8AC3E}">
        <p14:creationId xmlns:p14="http://schemas.microsoft.com/office/powerpoint/2010/main" val="303487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18612" y="685801"/>
            <a:ext cx="1828801"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41413" y="685800"/>
            <a:ext cx="7924799"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pPr/>
              <a:t>5/28/2020</a:t>
            </a:fld>
            <a:endParaRPr/>
          </a:p>
        </p:txBody>
      </p:sp>
      <p:sp>
        <p:nvSpPr>
          <p:cNvPr id="6" name="Slide Number Placeholder 5"/>
          <p:cNvSpPr>
            <a:spLocks noGrp="1"/>
          </p:cNvSpPr>
          <p:nvPr>
            <p:ph type="sldNum" sz="quarter" idx="12"/>
          </p:nvPr>
        </p:nvSpPr>
        <p:spPr/>
        <p:txBody>
          <a:bodyPr/>
          <a:lstStyle/>
          <a:p>
            <a:fld id="{F25A965E-3C11-4F28-82DC-E30D63FAC43C}" type="slidenum">
              <a:rPr/>
              <a:pPr/>
              <a:t>‹#›</a:t>
            </a:fld>
            <a:endParaRPr/>
          </a:p>
        </p:txBody>
      </p:sp>
    </p:spTree>
    <p:extLst>
      <p:ext uri="{BB962C8B-B14F-4D97-AF65-F5344CB8AC3E}">
        <p14:creationId xmlns:p14="http://schemas.microsoft.com/office/powerpoint/2010/main" val="121322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1522412" y="4843464"/>
            <a:ext cx="9144002" cy="947736"/>
          </a:xfrm>
        </p:spPr>
        <p:txBody>
          <a:bodyPr>
            <a:normAutofit/>
          </a:bodyPr>
          <a:lstStyle>
            <a:lvl1pPr algn="ctr">
              <a:lnSpc>
                <a:spcPct val="80000"/>
              </a:lnSpc>
              <a:defRPr sz="5600">
                <a:solidFill>
                  <a:schemeClr val="tx1">
                    <a:lumMod val="75000"/>
                    <a:lumOff val="25000"/>
                  </a:schemeClr>
                </a:solidFill>
              </a:defRPr>
            </a:lvl1pPr>
          </a:lstStyle>
          <a:p>
            <a:r>
              <a:rPr lang="en-US" smtClean="0"/>
              <a:t>Click to edit Master title style</a:t>
            </a:r>
            <a:endParaRPr dirty="0"/>
          </a:p>
        </p:txBody>
      </p:sp>
      <p:sp>
        <p:nvSpPr>
          <p:cNvPr id="3" name="Subtitle 2"/>
          <p:cNvSpPr>
            <a:spLocks noGrp="1"/>
          </p:cNvSpPr>
          <p:nvPr>
            <p:ph type="subTitle" idx="1"/>
          </p:nvPr>
        </p:nvSpPr>
        <p:spPr>
          <a:xfrm>
            <a:off x="1522413" y="5791200"/>
            <a:ext cx="9144000" cy="457200"/>
          </a:xfrm>
        </p:spPr>
        <p:txBody>
          <a:bodyPr wrap="square">
            <a:normAutofit/>
          </a:bodyPr>
          <a:lstStyle>
            <a:lvl1pPr marL="0" indent="0" algn="ctr">
              <a:spcBef>
                <a:spcPts val="0"/>
              </a:spcBef>
              <a:buNone/>
              <a:defRPr sz="2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8" name="Rectangle 7"/>
          <p:cNvSpPr/>
          <p:nvPr/>
        </p:nvSpPr>
        <p:spPr bwMode="gray">
          <a:xfrm rot="185582">
            <a:off x="1414576" y="762623"/>
            <a:ext cx="2947013" cy="3684469"/>
          </a:xfrm>
          <a:prstGeom prst="rect">
            <a:avLst/>
          </a:prstGeom>
          <a:solidFill>
            <a:schemeClr val="bg1"/>
          </a:solidFill>
          <a:ln w="1905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Picture Placeholder 10" descr="An empty placeholder to add an image. Click on the placeholder and select the image that you wish to add."/>
          <p:cNvSpPr>
            <a:spLocks noGrp="1"/>
          </p:cNvSpPr>
          <p:nvPr>
            <p:ph type="pic" sz="quarter" idx="13"/>
          </p:nvPr>
        </p:nvSpPr>
        <p:spPr bwMode="gray">
          <a:xfrm>
            <a:off x="1634550" y="917753"/>
            <a:ext cx="2592388" cy="3314700"/>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a:lstStyle>
            <a:lvl1pPr marL="45720" indent="0" algn="ctr">
              <a:buNone/>
              <a:defRPr/>
            </a:lvl1pPr>
          </a:lstStyle>
          <a:p>
            <a:r>
              <a:rPr lang="en-US" smtClean="0"/>
              <a:t>Click icon to add picture</a:t>
            </a:r>
            <a:endParaRPr/>
          </a:p>
        </p:txBody>
      </p:sp>
      <p:sp>
        <p:nvSpPr>
          <p:cNvPr id="7" name="Rectangle 6"/>
          <p:cNvSpPr/>
          <p:nvPr/>
        </p:nvSpPr>
        <p:spPr bwMode="gray">
          <a:xfrm rot="120000">
            <a:off x="4600738" y="740343"/>
            <a:ext cx="2947013" cy="3684469"/>
          </a:xfrm>
          <a:prstGeom prst="rect">
            <a:avLst/>
          </a:prstGeom>
          <a:solidFill>
            <a:schemeClr val="bg1"/>
          </a:solidFill>
          <a:ln w="1905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0" descr="An empty placeholder to add an image. Click on the placeholder and select the image that you wish to add."/>
          <p:cNvSpPr>
            <a:spLocks noGrp="1"/>
          </p:cNvSpPr>
          <p:nvPr>
            <p:ph type="pic" sz="quarter" idx="14"/>
          </p:nvPr>
        </p:nvSpPr>
        <p:spPr bwMode="gray">
          <a:xfrm>
            <a:off x="4787507" y="917753"/>
            <a:ext cx="2592388" cy="3314700"/>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a:lstStyle>
            <a:lvl1pPr marL="45720" indent="0" algn="ctr">
              <a:buNone/>
              <a:defRPr/>
            </a:lvl1pPr>
          </a:lstStyle>
          <a:p>
            <a:r>
              <a:rPr lang="en-US" smtClean="0"/>
              <a:t>Click icon to add picture</a:t>
            </a:r>
            <a:endParaRPr/>
          </a:p>
        </p:txBody>
      </p:sp>
      <p:sp>
        <p:nvSpPr>
          <p:cNvPr id="9" name="Rectangle 8"/>
          <p:cNvSpPr/>
          <p:nvPr/>
        </p:nvSpPr>
        <p:spPr bwMode="gray">
          <a:xfrm rot="21480000">
            <a:off x="7775260" y="727477"/>
            <a:ext cx="2947013" cy="3684469"/>
          </a:xfrm>
          <a:prstGeom prst="rect">
            <a:avLst/>
          </a:prstGeom>
          <a:solidFill>
            <a:schemeClr val="bg1"/>
          </a:solidFill>
          <a:ln w="1905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0" descr="An empty placeholder to add an image. Click on the placeholder and select the image that you wish to add."/>
          <p:cNvSpPr>
            <a:spLocks noGrp="1"/>
          </p:cNvSpPr>
          <p:nvPr>
            <p:ph type="pic" sz="quarter" idx="15"/>
          </p:nvPr>
        </p:nvSpPr>
        <p:spPr bwMode="gray">
          <a:xfrm>
            <a:off x="7940463" y="917753"/>
            <a:ext cx="2592388" cy="3314701"/>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a:lstStyle>
            <a:lvl1pPr marL="45720" indent="0" algn="ctr">
              <a:buNone/>
              <a:defRPr/>
            </a:lvl1pPr>
          </a:lstStyle>
          <a:p>
            <a:r>
              <a:rPr lang="en-US" smtClean="0"/>
              <a:t>Click icon to add picture</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pPr/>
              <a:t>5/28/2020</a:t>
            </a:fld>
            <a:endParaRPr/>
          </a:p>
        </p:txBody>
      </p:sp>
      <p:sp>
        <p:nvSpPr>
          <p:cNvPr id="6" name="Slide Number Placeholder 5"/>
          <p:cNvSpPr>
            <a:spLocks noGrp="1"/>
          </p:cNvSpPr>
          <p:nvPr>
            <p:ph type="sldNum" sz="quarter" idx="12"/>
          </p:nvPr>
        </p:nvSpPr>
        <p:spPr/>
        <p:txBody>
          <a:bodyPr/>
          <a:lstStyle/>
          <a:p>
            <a:fld id="{F25A965E-3C11-4F28-82DC-E30D63FAC43C}" type="slidenum">
              <a:rPr/>
              <a:pPr/>
              <a:t>‹#›</a:t>
            </a:fld>
            <a:endParaRPr/>
          </a:p>
        </p:txBody>
      </p:sp>
    </p:spTree>
    <p:extLst>
      <p:ext uri="{BB962C8B-B14F-4D97-AF65-F5344CB8AC3E}">
        <p14:creationId xmlns:p14="http://schemas.microsoft.com/office/powerpoint/2010/main" val="311100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lternate Title Slide with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4843464"/>
            <a:ext cx="9144002" cy="947736"/>
          </a:xfrm>
        </p:spPr>
        <p:txBody>
          <a:bodyPr>
            <a:normAutofit/>
          </a:bodyPr>
          <a:lstStyle>
            <a:lvl1pPr algn="ctr">
              <a:lnSpc>
                <a:spcPct val="80000"/>
              </a:lnSpc>
              <a:defRPr sz="5600">
                <a:solidFill>
                  <a:schemeClr val="tx1">
                    <a:lumMod val="75000"/>
                    <a:lumOff val="25000"/>
                  </a:schemeClr>
                </a:solidFill>
              </a:defRPr>
            </a:lvl1pPr>
          </a:lstStyle>
          <a:p>
            <a:r>
              <a:rPr lang="en-US" smtClean="0"/>
              <a:t>Click to edit Master title style</a:t>
            </a:r>
            <a:endParaRPr dirty="0"/>
          </a:p>
        </p:txBody>
      </p:sp>
      <p:sp>
        <p:nvSpPr>
          <p:cNvPr id="3" name="Subtitle 2"/>
          <p:cNvSpPr>
            <a:spLocks noGrp="1"/>
          </p:cNvSpPr>
          <p:nvPr>
            <p:ph type="subTitle" idx="1"/>
          </p:nvPr>
        </p:nvSpPr>
        <p:spPr>
          <a:xfrm>
            <a:off x="1522413" y="5791200"/>
            <a:ext cx="9144000" cy="457200"/>
          </a:xfrm>
        </p:spPr>
        <p:txBody>
          <a:bodyPr wrap="square">
            <a:normAutofit/>
          </a:bodyPr>
          <a:lstStyle>
            <a:lvl1pPr marL="0" indent="0" algn="ctr">
              <a:spcBef>
                <a:spcPts val="0"/>
              </a:spcBef>
              <a:buNone/>
              <a:defRPr sz="2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1853090" y="685800"/>
            <a:ext cx="2743200"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tIns="457200"/>
          <a:lstStyle>
            <a:lvl1pPr marL="0" indent="0" algn="ctr">
              <a:buNone/>
              <a:defRPr/>
            </a:lvl1pPr>
          </a:lstStyle>
          <a:p>
            <a:r>
              <a:rPr lang="en-US" smtClean="0"/>
              <a:t>Click icon to add picture</a:t>
            </a:r>
            <a:endParaRPr/>
          </a:p>
        </p:txBody>
      </p:sp>
      <p:sp>
        <p:nvSpPr>
          <p:cNvPr id="12" name="Picture Placeholder 10" descr="An empty placeholder to add an image. Click on the placeholder and select the image that you wish to add."/>
          <p:cNvSpPr>
            <a:spLocks noGrp="1"/>
          </p:cNvSpPr>
          <p:nvPr>
            <p:ph type="pic" sz="quarter" idx="14"/>
          </p:nvPr>
        </p:nvSpPr>
        <p:spPr>
          <a:xfrm>
            <a:off x="4722812" y="685800"/>
            <a:ext cx="2743200"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vert="horz" lIns="91440" tIns="457200" rIns="91440" bIns="45720" rtlCol="0">
            <a:normAutofit/>
          </a:bodyPr>
          <a:lstStyle>
            <a:lvl1pPr marL="0" indent="-228600" algn="ctr">
              <a:buNone/>
              <a:defRPr/>
            </a:lvl1pPr>
          </a:lstStyle>
          <a:p>
            <a:pPr marL="45720" lvl="0" indent="0" algn="ctr"/>
            <a:r>
              <a:rPr lang="en-US" smtClean="0"/>
              <a:t>Click icon to add picture</a:t>
            </a:r>
            <a:endParaRPr/>
          </a:p>
        </p:txBody>
      </p:sp>
      <p:sp>
        <p:nvSpPr>
          <p:cNvPr id="13" name="Picture Placeholder 10" descr="An empty placeholder to add an image. Click on the placeholder and select the image that you wish to add."/>
          <p:cNvSpPr>
            <a:spLocks noGrp="1"/>
          </p:cNvSpPr>
          <p:nvPr>
            <p:ph type="pic" sz="quarter" idx="15"/>
          </p:nvPr>
        </p:nvSpPr>
        <p:spPr>
          <a:xfrm>
            <a:off x="7592534" y="685800"/>
            <a:ext cx="2743200"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vert="horz" lIns="91440" tIns="457200" rIns="91440" bIns="45720" rtlCol="0">
            <a:normAutofit/>
          </a:bodyPr>
          <a:lstStyle>
            <a:lvl1pPr marL="0" indent="-228600" algn="ctr">
              <a:buNone/>
              <a:defRPr/>
            </a:lvl1pPr>
          </a:lstStyle>
          <a:p>
            <a:pPr marL="45720" lvl="0" indent="0" algn="ctr"/>
            <a:r>
              <a:rPr lang="en-US" smtClean="0"/>
              <a:t>Click icon to add picture</a:t>
            </a:r>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pPr/>
              <a:t>5/28/2020</a:t>
            </a:fld>
            <a:endParaRPr/>
          </a:p>
        </p:txBody>
      </p:sp>
      <p:sp>
        <p:nvSpPr>
          <p:cNvPr id="6" name="Slide Number Placeholder 5"/>
          <p:cNvSpPr>
            <a:spLocks noGrp="1"/>
          </p:cNvSpPr>
          <p:nvPr>
            <p:ph type="sldNum" sz="quarter" idx="12"/>
          </p:nvPr>
        </p:nvSpPr>
        <p:spPr/>
        <p:txBody>
          <a:bodyPr/>
          <a:lstStyle/>
          <a:p>
            <a:fld id="{F25A965E-3C11-4F28-82DC-E30D63FAC43C}" type="slidenum">
              <a:rPr/>
              <a:pPr/>
              <a:t>‹#›</a:t>
            </a:fld>
            <a:endParaRPr/>
          </a:p>
        </p:txBody>
      </p:sp>
    </p:spTree>
    <p:extLst>
      <p:ext uri="{BB962C8B-B14F-4D97-AF65-F5344CB8AC3E}">
        <p14:creationId xmlns:p14="http://schemas.microsoft.com/office/powerpoint/2010/main" val="364260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pPr/>
              <a:t>5/28/2020</a:t>
            </a:fld>
            <a:endParaRPr/>
          </a:p>
        </p:txBody>
      </p:sp>
      <p:sp>
        <p:nvSpPr>
          <p:cNvPr id="6" name="Slide Number Placeholder 5"/>
          <p:cNvSpPr>
            <a:spLocks noGrp="1"/>
          </p:cNvSpPr>
          <p:nvPr>
            <p:ph type="sldNum" sz="quarter" idx="12"/>
          </p:nvPr>
        </p:nvSpPr>
        <p:spPr/>
        <p:txBody>
          <a:bodyPr/>
          <a:lstStyle/>
          <a:p>
            <a:fld id="{F25A965E-3C11-4F28-82DC-E30D63FAC43C}" type="slidenum">
              <a:rPr/>
              <a:pPr/>
              <a:t>‹#›</a:t>
            </a:fld>
            <a:endParaRPr/>
          </a:p>
        </p:txBody>
      </p:sp>
    </p:spTree>
    <p:extLst>
      <p:ext uri="{BB962C8B-B14F-4D97-AF65-F5344CB8AC3E}">
        <p14:creationId xmlns:p14="http://schemas.microsoft.com/office/powerpoint/2010/main" val="217188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and Content with Picture">
    <p:spTree>
      <p:nvGrpSpPr>
        <p:cNvPr id="1" name=""/>
        <p:cNvGrpSpPr/>
        <p:nvPr/>
      </p:nvGrpSpPr>
      <p:grpSpPr>
        <a:xfrm>
          <a:off x="0" y="0"/>
          <a:ext cx="0" cy="0"/>
          <a:chOff x="0" y="0"/>
          <a:chExt cx="0" cy="0"/>
        </a:xfrm>
      </p:grpSpPr>
      <p:sp>
        <p:nvSpPr>
          <p:cNvPr id="7" name="Rounded Rectangle 6"/>
          <p:cNvSpPr/>
          <p:nvPr/>
        </p:nvSpPr>
        <p:spPr bwMode="gray">
          <a:xfrm>
            <a:off x="2159492" y="0"/>
            <a:ext cx="9345120" cy="6858000"/>
          </a:xfrm>
          <a:prstGeom prst="roundRect">
            <a:avLst>
              <a:gd name="adj" fmla="val 0"/>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995612" y="319088"/>
            <a:ext cx="7670802" cy="1143000"/>
          </a:xfrm>
        </p:spPr>
        <p:txBody>
          <a:bodyPr/>
          <a:lstStyle/>
          <a:p>
            <a:r>
              <a:rPr lang="en-US" smtClean="0"/>
              <a:t>Click to edit Master title style</a:t>
            </a:r>
            <a:endParaRPr/>
          </a:p>
        </p:txBody>
      </p:sp>
      <p:sp>
        <p:nvSpPr>
          <p:cNvPr id="12" name="Rectangle 11"/>
          <p:cNvSpPr/>
          <p:nvPr/>
        </p:nvSpPr>
        <p:spPr bwMode="gray">
          <a:xfrm rot="21379692">
            <a:off x="322262" y="211183"/>
            <a:ext cx="1542449" cy="2051702"/>
          </a:xfrm>
          <a:prstGeom prst="rect">
            <a:avLst/>
          </a:prstGeom>
          <a:solidFill>
            <a:schemeClr val="bg1"/>
          </a:solidFill>
          <a:ln w="190500">
            <a:noFill/>
            <a:miter lim="800000"/>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Picture Placeholder 13" descr="An empty placeholder to add an image. Click on the placeholder and select the image that you wish to add."/>
          <p:cNvSpPr>
            <a:spLocks noGrp="1"/>
          </p:cNvSpPr>
          <p:nvPr>
            <p:ph type="pic" sz="quarter" idx="13"/>
          </p:nvPr>
        </p:nvSpPr>
        <p:spPr bwMode="gray">
          <a:xfrm rot="180000">
            <a:off x="357415" y="280969"/>
            <a:ext cx="1446157" cy="1965874"/>
          </a:xfrm>
          <a:solidFill>
            <a:schemeClr val="bg1">
              <a:lumMod val="95000"/>
            </a:schemeClr>
          </a:solidFill>
          <a:ln w="76200">
            <a:solidFill>
              <a:schemeClr val="bg1"/>
            </a:solidFill>
            <a:miter lim="800000"/>
          </a:ln>
          <a:effectLst>
            <a:outerShdw blurRad="63500" algn="ctr" rotWithShape="0">
              <a:prstClr val="black">
                <a:alpha val="20000"/>
              </a:prstClr>
            </a:outerShdw>
          </a:effectLst>
        </p:spPr>
        <p:txBody>
          <a:bodyPr tIns="182880">
            <a:normAutofit/>
          </a:bodyPr>
          <a:lstStyle>
            <a:lvl1pPr marL="45720" indent="0" algn="ctr">
              <a:buNone/>
              <a:defRPr sz="1600"/>
            </a:lvl1pPr>
          </a:lstStyle>
          <a:p>
            <a:r>
              <a:rPr lang="en-US" smtClean="0"/>
              <a:t>Click icon to add picture</a:t>
            </a:r>
            <a:endParaRPr dirty="0"/>
          </a:p>
        </p:txBody>
      </p:sp>
      <p:sp>
        <p:nvSpPr>
          <p:cNvPr id="3" name="Content Placeholder 2"/>
          <p:cNvSpPr>
            <a:spLocks noGrp="1"/>
          </p:cNvSpPr>
          <p:nvPr>
            <p:ph idx="1"/>
          </p:nvPr>
        </p:nvSpPr>
        <p:spPr>
          <a:xfrm>
            <a:off x="2995612" y="1643063"/>
            <a:ext cx="7670802" cy="4529137"/>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cxnSp>
        <p:nvCxnSpPr>
          <p:cNvPr id="8" name="Straight Connector 7"/>
          <p:cNvCxnSpPr/>
          <p:nvPr/>
        </p:nvCxnSpPr>
        <p:spPr>
          <a:xfrm>
            <a:off x="23098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Straight Connector 8"/>
          <p:cNvCxnSpPr/>
          <p:nvPr/>
        </p:nvCxnSpPr>
        <p:spPr>
          <a:xfrm>
            <a:off x="113522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pPr/>
              <a:t>5/28/2020</a:t>
            </a:fld>
            <a:endParaRPr/>
          </a:p>
        </p:txBody>
      </p:sp>
      <p:sp>
        <p:nvSpPr>
          <p:cNvPr id="6" name="Slide Number Placeholder 5"/>
          <p:cNvSpPr>
            <a:spLocks noGrp="1"/>
          </p:cNvSpPr>
          <p:nvPr>
            <p:ph type="sldNum" sz="quarter" idx="12"/>
          </p:nvPr>
        </p:nvSpPr>
        <p:spPr/>
        <p:txBody>
          <a:bodyPr/>
          <a:lstStyle/>
          <a:p>
            <a:fld id="{F25A965E-3C11-4F28-82DC-E30D63FAC43C}" type="slidenum">
              <a:rPr/>
              <a:pPr/>
              <a:t>‹#›</a:t>
            </a:fld>
            <a:endParaRPr/>
          </a:p>
        </p:txBody>
      </p:sp>
    </p:spTree>
    <p:extLst>
      <p:ext uri="{BB962C8B-B14F-4D97-AF65-F5344CB8AC3E}">
        <p14:creationId xmlns:p14="http://schemas.microsoft.com/office/powerpoint/2010/main" val="226595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643064"/>
            <a:ext cx="9144002" cy="2928936"/>
          </a:xfrm>
        </p:spPr>
        <p:txBody>
          <a:bodyPr anchor="b">
            <a:normAutofit/>
          </a:bodyPr>
          <a:lstStyle>
            <a:lvl1pPr algn="ctr">
              <a:lnSpc>
                <a:spcPct val="80000"/>
              </a:lnSpc>
              <a:defRPr sz="5600" b="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1522413" y="4572000"/>
            <a:ext cx="9144000" cy="1066799"/>
          </a:xfrm>
        </p:spPr>
        <p:txBody>
          <a:bodyPr anchor="t">
            <a:normAutofit/>
          </a:bodyPr>
          <a:lstStyle>
            <a:lvl1pPr marL="0" indent="0" algn="ctr">
              <a:spcBef>
                <a:spcPts val="0"/>
              </a:spcBef>
              <a:buNone/>
              <a:defRPr sz="24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pPr/>
              <a:t>5/28/2020</a:t>
            </a:fld>
            <a:endParaRPr/>
          </a:p>
        </p:txBody>
      </p:sp>
      <p:sp>
        <p:nvSpPr>
          <p:cNvPr id="6" name="Slide Number Placeholder 5"/>
          <p:cNvSpPr>
            <a:spLocks noGrp="1"/>
          </p:cNvSpPr>
          <p:nvPr>
            <p:ph type="sldNum" sz="quarter" idx="12"/>
          </p:nvPr>
        </p:nvSpPr>
        <p:spPr/>
        <p:txBody>
          <a:bodyPr/>
          <a:lstStyle/>
          <a:p>
            <a:fld id="{F25A965E-3C11-4F28-82DC-E30D63FAC43C}" type="slidenum">
              <a:rPr/>
              <a:pPr/>
              <a:t>‹#›</a:t>
            </a:fld>
            <a:endParaRPr/>
          </a:p>
        </p:txBody>
      </p:sp>
    </p:spTree>
    <p:extLst>
      <p:ext uri="{BB962C8B-B14F-4D97-AF65-F5344CB8AC3E}">
        <p14:creationId xmlns:p14="http://schemas.microsoft.com/office/powerpoint/2010/main" val="293233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22412" y="1643063"/>
            <a:ext cx="4480560" cy="452913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85854" y="1643063"/>
            <a:ext cx="4480560" cy="452913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A753D76A-AFCE-4D96-B917-CBEF96F7D1EB}" type="datetimeFigureOut">
              <a:rPr lang="en-US"/>
              <a:pPr/>
              <a:t>5/28/2020</a:t>
            </a:fld>
            <a:endParaRPr/>
          </a:p>
        </p:txBody>
      </p:sp>
      <p:sp>
        <p:nvSpPr>
          <p:cNvPr id="7" name="Slide Number Placeholder 6"/>
          <p:cNvSpPr>
            <a:spLocks noGrp="1"/>
          </p:cNvSpPr>
          <p:nvPr>
            <p:ph type="sldNum" sz="quarter" idx="12"/>
          </p:nvPr>
        </p:nvSpPr>
        <p:spPr/>
        <p:txBody>
          <a:bodyPr/>
          <a:lstStyle/>
          <a:p>
            <a:fld id="{F25A965E-3C11-4F28-82DC-E30D63FAC43C}" type="slidenum">
              <a:rPr/>
              <a:pPr/>
              <a:t>‹#›</a:t>
            </a:fld>
            <a:endParaRPr/>
          </a:p>
        </p:txBody>
      </p:sp>
    </p:spTree>
    <p:extLst>
      <p:ext uri="{BB962C8B-B14F-4D97-AF65-F5344CB8AC3E}">
        <p14:creationId xmlns:p14="http://schemas.microsoft.com/office/powerpoint/2010/main" val="4206267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4" y="1624372"/>
            <a:ext cx="4480560" cy="737828"/>
          </a:xfrm>
        </p:spPr>
        <p:txBody>
          <a:bodyPr anchor="ctr"/>
          <a:lstStyle>
            <a:lvl1pPr marL="0" indent="0">
              <a:spcBef>
                <a:spcPts val="0"/>
              </a:spcBef>
              <a:buNone/>
              <a:defRPr sz="24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4" y="2438400"/>
            <a:ext cx="4480560" cy="37337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85854" y="1624372"/>
            <a:ext cx="4480560" cy="737828"/>
          </a:xfrm>
        </p:spPr>
        <p:txBody>
          <a:bodyPr anchor="ctr"/>
          <a:lstStyle>
            <a:lvl1pPr marL="0" indent="0">
              <a:spcBef>
                <a:spcPts val="0"/>
              </a:spcBef>
              <a:buNone/>
              <a:defRPr sz="24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5854" y="2438400"/>
            <a:ext cx="4480560" cy="37337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A753D76A-AFCE-4D96-B917-CBEF96F7D1EB}" type="datetimeFigureOut">
              <a:rPr lang="en-US"/>
              <a:pPr/>
              <a:t>5/28/2020</a:t>
            </a:fld>
            <a:endParaRPr/>
          </a:p>
        </p:txBody>
      </p:sp>
      <p:sp>
        <p:nvSpPr>
          <p:cNvPr id="9" name="Slide Number Placeholder 8"/>
          <p:cNvSpPr>
            <a:spLocks noGrp="1"/>
          </p:cNvSpPr>
          <p:nvPr>
            <p:ph type="sldNum" sz="quarter" idx="12"/>
          </p:nvPr>
        </p:nvSpPr>
        <p:spPr/>
        <p:txBody>
          <a:bodyPr/>
          <a:lstStyle/>
          <a:p>
            <a:fld id="{F25A965E-3C11-4F28-82DC-E30D63FAC43C}" type="slidenum">
              <a:rPr/>
              <a:pPr/>
              <a:t>‹#›</a:t>
            </a:fld>
            <a:endParaRPr/>
          </a:p>
        </p:txBody>
      </p:sp>
    </p:spTree>
    <p:extLst>
      <p:ext uri="{BB962C8B-B14F-4D97-AF65-F5344CB8AC3E}">
        <p14:creationId xmlns:p14="http://schemas.microsoft.com/office/powerpoint/2010/main" val="342443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A753D76A-AFCE-4D96-B917-CBEF96F7D1EB}" type="datetimeFigureOut">
              <a:rPr lang="en-US"/>
              <a:pPr/>
              <a:t>5/28/2020</a:t>
            </a:fld>
            <a:endParaRPr/>
          </a:p>
        </p:txBody>
      </p:sp>
      <p:sp>
        <p:nvSpPr>
          <p:cNvPr id="5" name="Slide Number Placeholder 4"/>
          <p:cNvSpPr>
            <a:spLocks noGrp="1"/>
          </p:cNvSpPr>
          <p:nvPr>
            <p:ph type="sldNum" sz="quarter" idx="12"/>
          </p:nvPr>
        </p:nvSpPr>
        <p:spPr/>
        <p:txBody>
          <a:bodyPr/>
          <a:lstStyle/>
          <a:p>
            <a:fld id="{F25A965E-3C11-4F28-82DC-E30D63FAC43C}" type="slidenum">
              <a:rPr/>
              <a:pPr/>
              <a:t>‹#›</a:t>
            </a:fld>
            <a:endParaRPr/>
          </a:p>
        </p:txBody>
      </p:sp>
    </p:spTree>
    <p:extLst>
      <p:ext uri="{BB962C8B-B14F-4D97-AF65-F5344CB8AC3E}">
        <p14:creationId xmlns:p14="http://schemas.microsoft.com/office/powerpoint/2010/main" val="84429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gray">
          <a:xfrm>
            <a:off x="684211" y="0"/>
            <a:ext cx="10820402" cy="6858000"/>
          </a:xfrm>
          <a:prstGeom prst="rect">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8" name="Straight Connector 7"/>
          <p:cNvCxnSpPr/>
          <p:nvPr/>
        </p:nvCxnSpPr>
        <p:spPr>
          <a:xfrm>
            <a:off x="8366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Straight Connector 8"/>
          <p:cNvCxnSpPr/>
          <p:nvPr/>
        </p:nvCxnSpPr>
        <p:spPr>
          <a:xfrm>
            <a:off x="113522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2" name="Title Placeholder 1"/>
          <p:cNvSpPr>
            <a:spLocks noGrp="1"/>
          </p:cNvSpPr>
          <p:nvPr>
            <p:ph type="title"/>
          </p:nvPr>
        </p:nvSpPr>
        <p:spPr>
          <a:xfrm>
            <a:off x="1522414" y="319088"/>
            <a:ext cx="9144000" cy="11430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4" y="1643063"/>
            <a:ext cx="9144000" cy="45291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3"/>
          </p:nvPr>
        </p:nvSpPr>
        <p:spPr>
          <a:xfrm>
            <a:off x="1507885" y="6400801"/>
            <a:ext cx="6796327" cy="276226"/>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8456612" y="6400801"/>
            <a:ext cx="1167659" cy="276226"/>
          </a:xfrm>
          <a:prstGeom prst="rect">
            <a:avLst/>
          </a:prstGeom>
        </p:spPr>
        <p:txBody>
          <a:bodyPr vert="horz" lIns="91440" tIns="45720" rIns="91440" bIns="45720" rtlCol="0" anchor="ctr"/>
          <a:lstStyle>
            <a:lvl1pPr algn="r">
              <a:defRPr sz="1100">
                <a:solidFill>
                  <a:schemeClr val="tx1"/>
                </a:solidFill>
              </a:defRPr>
            </a:lvl1pPr>
          </a:lstStyle>
          <a:p>
            <a:fld id="{A753D76A-AFCE-4D96-B917-CBEF96F7D1EB}" type="datetimeFigureOut">
              <a:rPr lang="en-US" smtClean="0"/>
              <a:pPr/>
              <a:t>5/28/2020</a:t>
            </a:fld>
            <a:endParaRPr lang="en-US"/>
          </a:p>
        </p:txBody>
      </p:sp>
      <p:sp>
        <p:nvSpPr>
          <p:cNvPr id="6" name="Slide Number Placeholder 5"/>
          <p:cNvSpPr>
            <a:spLocks noGrp="1"/>
          </p:cNvSpPr>
          <p:nvPr>
            <p:ph type="sldNum" sz="quarter" idx="4"/>
          </p:nvPr>
        </p:nvSpPr>
        <p:spPr>
          <a:xfrm>
            <a:off x="9752012" y="6400801"/>
            <a:ext cx="914402" cy="276226"/>
          </a:xfrm>
          <a:prstGeom prst="rect">
            <a:avLst/>
          </a:prstGeom>
        </p:spPr>
        <p:txBody>
          <a:bodyPr vert="horz" lIns="91440" tIns="45720" rIns="91440" bIns="45720" rtlCol="0" anchor="ctr"/>
          <a:lstStyle>
            <a:lvl1pPr algn="r">
              <a:defRPr sz="1100">
                <a:solidFill>
                  <a:schemeClr val="tx1"/>
                </a:solidFill>
              </a:defRPr>
            </a:lvl1pPr>
          </a:lstStyle>
          <a:p>
            <a:fld id="{F25A965E-3C11-4F28-82DC-E30D63FAC43C}" type="slidenum">
              <a:rPr lang="en-US" smtClean="0"/>
              <a:pPr/>
              <a:t>‹#›</a:t>
            </a:fld>
            <a:endParaRPr lang="en-US"/>
          </a:p>
        </p:txBody>
      </p:sp>
    </p:spTree>
    <p:extLst>
      <p:ext uri="{BB962C8B-B14F-4D97-AF65-F5344CB8AC3E}">
        <p14:creationId xmlns:p14="http://schemas.microsoft.com/office/powerpoint/2010/main" val="264783986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50" r:id="rId4"/>
    <p:sldLayoutId id="214748366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3600" kern="1200">
          <a:solidFill>
            <a:schemeClr val="tx1">
              <a:lumMod val="75000"/>
              <a:lumOff val="2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tx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tx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tx1"/>
        </a:buClr>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1.xml"/><Relationship Id="rId5" Type="http://schemas.openxmlformats.org/officeDocument/2006/relationships/image" Target="../media/image6.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6.jpeg"/><Relationship Id="rId2" Type="http://schemas.openxmlformats.org/officeDocument/2006/relationships/image" Target="../media/image23.jpeg"/><Relationship Id="rId1" Type="http://schemas.openxmlformats.org/officeDocument/2006/relationships/slideLayout" Target="../slideLayouts/slideLayout12.xml"/><Relationship Id="rId6" Type="http://schemas.openxmlformats.org/officeDocument/2006/relationships/image" Target="../media/image2.jpeg"/><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2.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image" Target="../media/image2.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6.jpeg"/><Relationship Id="rId7" Type="http://schemas.openxmlformats.org/officeDocument/2006/relationships/image" Target="../media/image2.jpeg"/><Relationship Id="rId2" Type="http://schemas.openxmlformats.org/officeDocument/2006/relationships/image" Target="../media/image15.jpeg"/><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jpeg"/><Relationship Id="rId1" Type="http://schemas.openxmlformats.org/officeDocument/2006/relationships/slideLayout" Target="../slideLayouts/slideLayout1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570412" y="5221069"/>
            <a:ext cx="2895600" cy="3415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itle 5"/>
          <p:cNvSpPr txBox="1">
            <a:spLocks/>
          </p:cNvSpPr>
          <p:nvPr/>
        </p:nvSpPr>
        <p:spPr>
          <a:xfrm>
            <a:off x="1559717" y="2819400"/>
            <a:ext cx="9144002" cy="144780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3600" kern="1200">
                <a:solidFill>
                  <a:schemeClr val="tx1">
                    <a:lumMod val="75000"/>
                    <a:lumOff val="25000"/>
                  </a:schemeClr>
                </a:solidFill>
                <a:latin typeface="+mj-lt"/>
                <a:ea typeface="+mj-ea"/>
                <a:cs typeface="+mj-cs"/>
              </a:defRPr>
            </a:lvl1pPr>
          </a:lstStyle>
          <a:p>
            <a:pPr algn="ctr"/>
            <a:r>
              <a:rPr lang="en-US" sz="5000" b="1" dirty="0" smtClean="0">
                <a:solidFill>
                  <a:srgbClr val="002060"/>
                </a:solidFill>
              </a:rPr>
              <a:t>Mid Day Meal  Scheme</a:t>
            </a:r>
            <a:br>
              <a:rPr lang="en-US" sz="5000" b="1" dirty="0" smtClean="0">
                <a:solidFill>
                  <a:srgbClr val="002060"/>
                </a:solidFill>
              </a:rPr>
            </a:br>
            <a:r>
              <a:rPr lang="en-US" sz="5000" b="1" dirty="0" err="1" smtClean="0">
                <a:solidFill>
                  <a:srgbClr val="002060"/>
                </a:solidFill>
              </a:rPr>
              <a:t>Programme</a:t>
            </a:r>
            <a:r>
              <a:rPr lang="en-US" sz="5000" b="1" dirty="0" smtClean="0">
                <a:solidFill>
                  <a:srgbClr val="002060"/>
                </a:solidFill>
              </a:rPr>
              <a:t> Approval Board</a:t>
            </a:r>
            <a:endParaRPr lang="en-US" sz="5000" b="1" dirty="0">
              <a:solidFill>
                <a:srgbClr val="002060"/>
              </a:solidFill>
            </a:endParaRPr>
          </a:p>
        </p:txBody>
      </p:sp>
      <p:sp>
        <p:nvSpPr>
          <p:cNvPr id="10" name="Text Box 4"/>
          <p:cNvSpPr txBox="1">
            <a:spLocks noChangeArrowheads="1"/>
          </p:cNvSpPr>
          <p:nvPr/>
        </p:nvSpPr>
        <p:spPr bwMode="auto">
          <a:xfrm>
            <a:off x="3732212" y="990600"/>
            <a:ext cx="4799012" cy="646331"/>
          </a:xfrm>
          <a:prstGeom prst="rect">
            <a:avLst/>
          </a:prstGeom>
          <a:noFill/>
          <a:ln w="9525" algn="ctr">
            <a:noFill/>
            <a:miter lim="800000"/>
            <a:headEnd/>
            <a:tailEnd/>
          </a:ln>
        </p:spPr>
        <p:txBody>
          <a:bodyPr wrap="square">
            <a:spAutoFit/>
          </a:bodyPr>
          <a:lstStyle/>
          <a:p>
            <a:pPr algn="ctr"/>
            <a:r>
              <a:rPr lang="en-US" sz="3600" b="1" dirty="0" smtClean="0">
                <a:solidFill>
                  <a:srgbClr val="C00000"/>
                </a:solidFill>
                <a:latin typeface="Agency FB" pitchFamily="34" charset="0"/>
              </a:rPr>
              <a:t>Government </a:t>
            </a:r>
            <a:r>
              <a:rPr lang="en-US" sz="3600" b="1" dirty="0">
                <a:solidFill>
                  <a:srgbClr val="C00000"/>
                </a:solidFill>
                <a:latin typeface="Agency FB" pitchFamily="34" charset="0"/>
              </a:rPr>
              <a:t>of Tamil </a:t>
            </a:r>
            <a:r>
              <a:rPr lang="en-US" sz="3600" b="1" dirty="0" smtClean="0">
                <a:solidFill>
                  <a:srgbClr val="C00000"/>
                </a:solidFill>
                <a:latin typeface="Agency FB" pitchFamily="34" charset="0"/>
              </a:rPr>
              <a:t>Nadu</a:t>
            </a:r>
          </a:p>
        </p:txBody>
      </p:sp>
      <p:pic>
        <p:nvPicPr>
          <p:cNvPr id="11" name="Picture 4" descr="Seal_of_Tamil_Nadu"/>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a:xfrm>
            <a:off x="5620813" y="228600"/>
            <a:ext cx="794800" cy="841553"/>
          </a:xfrm>
          <a:prstGeom prst="rect">
            <a:avLst/>
          </a:prstGeom>
          <a:noFill/>
        </p:spPr>
      </p:pic>
      <p:sp>
        <p:nvSpPr>
          <p:cNvPr id="13" name="Subtitle 4"/>
          <p:cNvSpPr txBox="1">
            <a:spLocks/>
          </p:cNvSpPr>
          <p:nvPr/>
        </p:nvSpPr>
        <p:spPr>
          <a:xfrm>
            <a:off x="1446213" y="5221069"/>
            <a:ext cx="9144000" cy="4572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tx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tx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tx1"/>
              </a:buClr>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9pPr>
          </a:lstStyle>
          <a:p>
            <a:pPr marL="45720" indent="0" algn="ctr">
              <a:buNone/>
            </a:pPr>
            <a:r>
              <a:rPr lang="en-US" b="1" dirty="0" smtClean="0">
                <a:solidFill>
                  <a:schemeClr val="bg1"/>
                </a:solidFill>
              </a:rPr>
              <a:t>Meeting on 29.05.2020</a:t>
            </a:r>
            <a:endParaRPr lang="en-US" b="1" dirty="0">
              <a:solidFill>
                <a:schemeClr val="bg1"/>
              </a:solidFill>
            </a:endParaRPr>
          </a:p>
        </p:txBody>
      </p:sp>
    </p:spTree>
    <p:extLst>
      <p:ext uri="{BB962C8B-B14F-4D97-AF65-F5344CB8AC3E}">
        <p14:creationId xmlns:p14="http://schemas.microsoft.com/office/powerpoint/2010/main" val="2051248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293812" y="533400"/>
            <a:ext cx="9525000" cy="762000"/>
          </a:xfrm>
        </p:spPr>
        <p:txBody>
          <a:bodyPr>
            <a:normAutofit fontScale="90000"/>
          </a:bodyPr>
          <a:lstStyle/>
          <a:p>
            <a:pPr algn="ctr"/>
            <a:r>
              <a:rPr lang="en-US" b="1" u="sng" dirty="0" smtClean="0"/>
              <a:t>Proposal for Non recurring Fund </a:t>
            </a:r>
            <a:br>
              <a:rPr lang="en-US" b="1" u="sng" dirty="0" smtClean="0"/>
            </a:br>
            <a:r>
              <a:rPr lang="en-US" sz="2700" b="1" u="sng" dirty="0" smtClean="0"/>
              <a:t>(Kitchen Devices &amp; Kitchen Shed)</a:t>
            </a:r>
            <a:endParaRPr lang="en-US" b="1" u="sng" dirty="0"/>
          </a:p>
        </p:txBody>
      </p:sp>
      <p:pic>
        <p:nvPicPr>
          <p:cNvPr id="12" name="Picture 4" descr="Seal_of_Tamil_Nadu"/>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a:xfrm>
            <a:off x="11394025" y="11837"/>
            <a:ext cx="794800" cy="841553"/>
          </a:xfrm>
          <a:prstGeom prst="rect">
            <a:avLst/>
          </a:prstGeom>
          <a:noFill/>
        </p:spPr>
      </p:pic>
      <p:pic>
        <p:nvPicPr>
          <p:cNvPr id="13" name="Picture 5" descr="C:\Documents and Settings\user\Desktop\LOGO\MDM_LOGO_JPEG.JPG"/>
          <p:cNvPicPr>
            <a:picLocks noChangeAspect="1" noChangeArrowheads="1"/>
          </p:cNvPicPr>
          <p:nvPr/>
        </p:nvPicPr>
        <p:blipFill>
          <a:blip r:embed="rId3" cstate="print">
            <a:clrChange>
              <a:clrFrom>
                <a:srgbClr val="FFFEF8"/>
              </a:clrFrom>
              <a:clrTo>
                <a:srgbClr val="FFFEF8">
                  <a:alpha val="0"/>
                </a:srgbClr>
              </a:clrTo>
            </a:clrChange>
          </a:blip>
          <a:srcRect l="27779" t="13121" r="27777" b="10283"/>
          <a:stretch>
            <a:fillRect/>
          </a:stretch>
        </p:blipFill>
        <p:spPr bwMode="auto">
          <a:xfrm>
            <a:off x="-1588" y="39469"/>
            <a:ext cx="685800" cy="874931"/>
          </a:xfrm>
          <a:prstGeom prst="rect">
            <a:avLst/>
          </a:prstGeom>
          <a:noFill/>
          <a:ln w="9525">
            <a:noFill/>
            <a:miter lim="800000"/>
            <a:headEnd/>
            <a:tailEnd/>
          </a:ln>
        </p:spPr>
      </p:pic>
      <p:graphicFrame>
        <p:nvGraphicFramePr>
          <p:cNvPr id="7" name="Table 6"/>
          <p:cNvGraphicFramePr>
            <a:graphicFrameLocks noGrp="1"/>
          </p:cNvGraphicFramePr>
          <p:nvPr/>
        </p:nvGraphicFramePr>
        <p:xfrm>
          <a:off x="1065212" y="1912125"/>
          <a:ext cx="10058400" cy="2659875"/>
        </p:xfrm>
        <a:graphic>
          <a:graphicData uri="http://schemas.openxmlformats.org/drawingml/2006/table">
            <a:tbl>
              <a:tblPr firstRow="1" bandRow="1">
                <a:tableStyleId>{93296810-A885-4BE3-A3E7-6D5BEEA58F35}</a:tableStyleId>
              </a:tblPr>
              <a:tblGrid>
                <a:gridCol w="809755">
                  <a:extLst>
                    <a:ext uri="{9D8B030D-6E8A-4147-A177-3AD203B41FA5}">
                      <a16:colId xmlns:a16="http://schemas.microsoft.com/office/drawing/2014/main" val="20000"/>
                    </a:ext>
                  </a:extLst>
                </a:gridCol>
                <a:gridCol w="2620379">
                  <a:extLst>
                    <a:ext uri="{9D8B030D-6E8A-4147-A177-3AD203B41FA5}">
                      <a16:colId xmlns:a16="http://schemas.microsoft.com/office/drawing/2014/main" val="20001"/>
                    </a:ext>
                  </a:extLst>
                </a:gridCol>
                <a:gridCol w="1648224">
                  <a:extLst>
                    <a:ext uri="{9D8B030D-6E8A-4147-A177-3AD203B41FA5}">
                      <a16:colId xmlns:a16="http://schemas.microsoft.com/office/drawing/2014/main" val="20002"/>
                    </a:ext>
                  </a:extLst>
                </a:gridCol>
                <a:gridCol w="2468597">
                  <a:extLst>
                    <a:ext uri="{9D8B030D-6E8A-4147-A177-3AD203B41FA5}">
                      <a16:colId xmlns:a16="http://schemas.microsoft.com/office/drawing/2014/main" val="20003"/>
                    </a:ext>
                  </a:extLst>
                </a:gridCol>
                <a:gridCol w="2511445">
                  <a:extLst>
                    <a:ext uri="{9D8B030D-6E8A-4147-A177-3AD203B41FA5}">
                      <a16:colId xmlns:a16="http://schemas.microsoft.com/office/drawing/2014/main" val="20004"/>
                    </a:ext>
                  </a:extLst>
                </a:gridCol>
              </a:tblGrid>
              <a:tr h="664909">
                <a:tc>
                  <a:txBody>
                    <a:bodyPr/>
                    <a:lstStyle/>
                    <a:p>
                      <a:pPr algn="ctr"/>
                      <a:r>
                        <a:rPr lang="en-US" sz="2000" dirty="0" err="1" smtClean="0"/>
                        <a:t>S.No</a:t>
                      </a:r>
                      <a:endParaRPr lang="en-US" sz="2000" dirty="0"/>
                    </a:p>
                  </a:txBody>
                  <a:tcPr anchor="ctr"/>
                </a:tc>
                <a:tc>
                  <a:txBody>
                    <a:bodyPr/>
                    <a:lstStyle/>
                    <a:p>
                      <a:pPr algn="ctr"/>
                      <a:r>
                        <a:rPr lang="en-US" sz="2000" dirty="0" smtClean="0"/>
                        <a:t>Components</a:t>
                      </a:r>
                      <a:endParaRPr lang="en-US" sz="2000" dirty="0"/>
                    </a:p>
                  </a:txBody>
                  <a:tcPr anchor="ctr"/>
                </a:tc>
                <a:tc>
                  <a:txBody>
                    <a:bodyPr/>
                    <a:lstStyle/>
                    <a:p>
                      <a:pPr algn="ctr"/>
                      <a:r>
                        <a:rPr lang="en-US" sz="2000" dirty="0" smtClean="0"/>
                        <a:t>Central Share</a:t>
                      </a:r>
                      <a:endParaRPr lang="en-US" sz="2000" dirty="0"/>
                    </a:p>
                  </a:txBody>
                  <a:tcPr anchor="ctr"/>
                </a:tc>
                <a:tc>
                  <a:txBody>
                    <a:bodyPr/>
                    <a:lstStyle/>
                    <a:p>
                      <a:pPr algn="ctr"/>
                      <a:r>
                        <a:rPr lang="en-US" sz="2000" dirty="0" smtClean="0"/>
                        <a:t>Minimum Mandatory State</a:t>
                      </a:r>
                      <a:r>
                        <a:rPr lang="en-US" sz="2000" baseline="0" dirty="0" smtClean="0"/>
                        <a:t> Share</a:t>
                      </a:r>
                      <a:endParaRPr 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Total</a:t>
                      </a:r>
                      <a:endParaRPr lang="en-US" sz="1600" dirty="0"/>
                    </a:p>
                  </a:txBody>
                  <a:tcPr anchor="ctr"/>
                </a:tc>
                <a:extLst>
                  <a:ext uri="{0D108BD9-81ED-4DB2-BD59-A6C34878D82A}">
                    <a16:rowId xmlns:a16="http://schemas.microsoft.com/office/drawing/2014/main" val="10000"/>
                  </a:ext>
                </a:extLst>
              </a:tr>
              <a:tr h="533400">
                <a:tc gridSpan="5">
                  <a:txBody>
                    <a:bodyPr/>
                    <a:lstStyle/>
                    <a:p>
                      <a:r>
                        <a:rPr lang="en-US" sz="2400" b="1" kern="1200" dirty="0" smtClean="0">
                          <a:solidFill>
                            <a:schemeClr val="dk1"/>
                          </a:solidFill>
                          <a:latin typeface="+mn-lt"/>
                          <a:ea typeface="+mn-ea"/>
                          <a:cs typeface="+mn-cs"/>
                        </a:rPr>
                        <a:t>PAB Approvals for flexible Funds</a:t>
                      </a:r>
                      <a:endParaRPr lang="en-US" sz="2400" b="1" kern="1200" dirty="0">
                        <a:solidFill>
                          <a:schemeClr val="dk1"/>
                        </a:solidFill>
                        <a:latin typeface="+mn-lt"/>
                        <a:ea typeface="+mn-ea"/>
                        <a:cs typeface="+mn-cs"/>
                      </a:endParaRPr>
                    </a:p>
                  </a:txBody>
                  <a:tcPr anchor="ctr"/>
                </a:tc>
                <a:tc hMerge="1">
                  <a:txBody>
                    <a:bodyPr/>
                    <a:lstStyle/>
                    <a:p>
                      <a:endParaRPr lang="en-US" sz="1400" b="1" dirty="0"/>
                    </a:p>
                  </a:txBody>
                  <a:tcPr/>
                </a:tc>
                <a:tc hMerge="1">
                  <a:txBody>
                    <a:bodyPr/>
                    <a:lstStyle/>
                    <a:p>
                      <a:endParaRPr lang="en-US" dirty="0"/>
                    </a:p>
                  </a:txBody>
                  <a:tcPr anchor="ctr"/>
                </a:tc>
                <a:tc hMerge="1">
                  <a:txBody>
                    <a:bodyPr/>
                    <a:lstStyle/>
                    <a:p>
                      <a:endParaRPr lang="en-US" dirty="0"/>
                    </a:p>
                  </a:txBody>
                  <a:tcPr anchor="ctr"/>
                </a:tc>
                <a:tc hMerge="1">
                  <a:txBody>
                    <a:bodyPr/>
                    <a:lstStyle/>
                    <a:p>
                      <a:endParaRPr lang="en-US" dirty="0"/>
                    </a:p>
                  </a:txBody>
                  <a:tcPr anchor="ctr"/>
                </a:tc>
                <a:extLst>
                  <a:ext uri="{0D108BD9-81ED-4DB2-BD59-A6C34878D82A}">
                    <a16:rowId xmlns:a16="http://schemas.microsoft.com/office/drawing/2014/main" val="10005"/>
                  </a:ext>
                </a:extLst>
              </a:tr>
              <a:tr h="1120635">
                <a:tc gridSpan="2">
                  <a:txBody>
                    <a:bodyPr/>
                    <a:lstStyle/>
                    <a:p>
                      <a:r>
                        <a:rPr lang="en-US" sz="2000" b="1" kern="1200" dirty="0" smtClean="0">
                          <a:solidFill>
                            <a:schemeClr val="dk1"/>
                          </a:solidFill>
                          <a:latin typeface="+mn-lt"/>
                          <a:ea typeface="+mn-ea"/>
                          <a:cs typeface="+mn-cs"/>
                        </a:rPr>
                        <a:t>School Nutrition (Kitchen) Gardens (27,123 - Centres)</a:t>
                      </a:r>
                      <a:endParaRPr lang="en-US" sz="2000" b="1" kern="1200" dirty="0">
                        <a:solidFill>
                          <a:schemeClr val="dk1"/>
                        </a:solidFill>
                        <a:latin typeface="+mn-lt"/>
                        <a:ea typeface="+mn-ea"/>
                        <a:cs typeface="+mn-cs"/>
                      </a:endParaRPr>
                    </a:p>
                  </a:txBody>
                  <a:tcPr anchor="ctr"/>
                </a:tc>
                <a:tc hMerge="1">
                  <a:txBody>
                    <a:bodyPr/>
                    <a:lstStyle/>
                    <a:p>
                      <a:endParaRPr lang="en-US" sz="2000" b="1" dirty="0"/>
                    </a:p>
                  </a:txBody>
                  <a:tcPr/>
                </a:tc>
                <a:tc>
                  <a:txBody>
                    <a:bodyPr/>
                    <a:lstStyle/>
                    <a:p>
                      <a:pPr algn="r"/>
                      <a:r>
                        <a:rPr lang="en-US" sz="2400" b="1" kern="1200" dirty="0" smtClean="0">
                          <a:solidFill>
                            <a:schemeClr val="dk1"/>
                          </a:solidFill>
                          <a:latin typeface="+mn-lt"/>
                          <a:ea typeface="+mn-ea"/>
                          <a:cs typeface="+mn-cs"/>
                        </a:rPr>
                        <a:t>813.69</a:t>
                      </a:r>
                      <a:endParaRPr lang="en-US" sz="2400" b="1" kern="1200" dirty="0">
                        <a:solidFill>
                          <a:schemeClr val="dk1"/>
                        </a:solidFill>
                        <a:latin typeface="+mn-lt"/>
                        <a:ea typeface="+mn-ea"/>
                        <a:cs typeface="+mn-cs"/>
                      </a:endParaRPr>
                    </a:p>
                  </a:txBody>
                  <a:tcPr anchor="ctr"/>
                </a:tc>
                <a:tc>
                  <a:txBody>
                    <a:bodyPr/>
                    <a:lstStyle/>
                    <a:p>
                      <a:pPr algn="r"/>
                      <a:r>
                        <a:rPr lang="en-US" sz="2400" b="1" kern="1200" dirty="0" smtClean="0">
                          <a:solidFill>
                            <a:schemeClr val="dk1"/>
                          </a:solidFill>
                          <a:latin typeface="+mn-lt"/>
                          <a:ea typeface="+mn-ea"/>
                          <a:cs typeface="+mn-cs"/>
                        </a:rPr>
                        <a:t>542.46</a:t>
                      </a:r>
                      <a:endParaRPr lang="en-US" sz="2400" b="1" kern="1200" dirty="0">
                        <a:solidFill>
                          <a:schemeClr val="dk1"/>
                        </a:solidFill>
                        <a:latin typeface="+mn-lt"/>
                        <a:ea typeface="+mn-ea"/>
                        <a:cs typeface="+mn-cs"/>
                      </a:endParaRPr>
                    </a:p>
                  </a:txBody>
                  <a:tcPr anchor="ctr"/>
                </a:tc>
                <a:tc>
                  <a:txBody>
                    <a:bodyPr/>
                    <a:lstStyle/>
                    <a:p>
                      <a:pPr algn="r"/>
                      <a:r>
                        <a:rPr lang="en-US" sz="2400" b="1" kern="1200" dirty="0" smtClean="0">
                          <a:solidFill>
                            <a:schemeClr val="dk1"/>
                          </a:solidFill>
                          <a:latin typeface="+mn-lt"/>
                          <a:ea typeface="+mn-ea"/>
                          <a:cs typeface="+mn-cs"/>
                        </a:rPr>
                        <a:t>1356.15</a:t>
                      </a:r>
                      <a:endParaRPr lang="en-US" sz="2400" b="1" kern="1200" dirty="0">
                        <a:solidFill>
                          <a:schemeClr val="dk1"/>
                        </a:solidFill>
                        <a:latin typeface="+mn-lt"/>
                        <a:ea typeface="+mn-ea"/>
                        <a:cs typeface="+mn-cs"/>
                      </a:endParaRPr>
                    </a:p>
                  </a:txBody>
                  <a:tcPr anchor="ctr"/>
                </a:tc>
                <a:extLst>
                  <a:ext uri="{0D108BD9-81ED-4DB2-BD59-A6C34878D82A}">
                    <a16:rowId xmlns:a16="http://schemas.microsoft.com/office/drawing/2014/main" val="10002"/>
                  </a:ext>
                </a:extLst>
              </a:tr>
            </a:tbl>
          </a:graphicData>
        </a:graphic>
      </p:graphicFrame>
      <p:sp>
        <p:nvSpPr>
          <p:cNvPr id="8" name="TextBox 7"/>
          <p:cNvSpPr txBox="1"/>
          <p:nvPr/>
        </p:nvSpPr>
        <p:spPr>
          <a:xfrm>
            <a:off x="10133012" y="1628001"/>
            <a:ext cx="998991" cy="276999"/>
          </a:xfrm>
          <a:prstGeom prst="rect">
            <a:avLst/>
          </a:prstGeom>
          <a:noFill/>
        </p:spPr>
        <p:txBody>
          <a:bodyPr wrap="none" rtlCol="0">
            <a:spAutoFit/>
          </a:bodyPr>
          <a:lstStyle/>
          <a:p>
            <a:r>
              <a:rPr lang="en-US" sz="1200" b="1" i="1" dirty="0" smtClean="0"/>
              <a:t>Rs. in </a:t>
            </a:r>
            <a:r>
              <a:rPr lang="en-US" sz="1200" b="1" i="1" dirty="0" err="1" smtClean="0"/>
              <a:t>Lakhs</a:t>
            </a:r>
            <a:endParaRPr lang="en-US" sz="1200" b="1" i="1" dirty="0"/>
          </a:p>
        </p:txBody>
      </p:sp>
    </p:spTree>
    <p:extLst>
      <p:ext uri="{BB962C8B-B14F-4D97-AF65-F5344CB8AC3E}">
        <p14:creationId xmlns:p14="http://schemas.microsoft.com/office/powerpoint/2010/main" val="116656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418012" y="1066800"/>
            <a:ext cx="3200400" cy="5638800"/>
          </a:xfrm>
        </p:spPr>
        <p:txBody>
          <a:bodyPr>
            <a:noAutofit/>
          </a:bodyPr>
          <a:lstStyle/>
          <a:p>
            <a:pPr algn="just">
              <a:lnSpc>
                <a:spcPct val="150000"/>
              </a:lnSpc>
            </a:pPr>
            <a:r>
              <a:rPr lang="en-US" sz="2400" b="1" dirty="0" smtClean="0"/>
              <a:t>Repairing of 2167 Noon Meal Centre’s at the rate of Rs. 10,000 each amount was distributed to the districts to carry out the repair works. The works are under progress and will be completed soon.</a:t>
            </a:r>
            <a:endParaRPr lang="en-US" sz="2400" b="1" dirty="0"/>
          </a:p>
        </p:txBody>
      </p:sp>
      <p:sp>
        <p:nvSpPr>
          <p:cNvPr id="6" name="Title 1"/>
          <p:cNvSpPr>
            <a:spLocks noGrp="1"/>
          </p:cNvSpPr>
          <p:nvPr>
            <p:ph type="title"/>
          </p:nvPr>
        </p:nvSpPr>
        <p:spPr>
          <a:xfrm>
            <a:off x="4189412" y="228600"/>
            <a:ext cx="3657600" cy="609600"/>
          </a:xfrm>
        </p:spPr>
        <p:txBody>
          <a:bodyPr/>
          <a:lstStyle/>
          <a:p>
            <a:pPr algn="ctr"/>
            <a:r>
              <a:rPr lang="en-US" b="1" u="sng" dirty="0" smtClean="0"/>
              <a:t>Minor Repairs</a:t>
            </a:r>
            <a:endParaRPr lang="en-US" b="1" u="sng" dirty="0"/>
          </a:p>
        </p:txBody>
      </p:sp>
      <p:pic>
        <p:nvPicPr>
          <p:cNvPr id="8" name="Picture 7" descr="KR1.jpg"/>
          <p:cNvPicPr>
            <a:picLocks noChangeAspect="1"/>
          </p:cNvPicPr>
          <p:nvPr/>
        </p:nvPicPr>
        <p:blipFill>
          <a:blip r:embed="rId2"/>
          <a:stretch>
            <a:fillRect/>
          </a:stretch>
        </p:blipFill>
        <p:spPr>
          <a:xfrm>
            <a:off x="836612" y="0"/>
            <a:ext cx="3427234" cy="6858000"/>
          </a:xfrm>
          <a:prstGeom prst="rect">
            <a:avLst/>
          </a:prstGeom>
        </p:spPr>
      </p:pic>
      <p:pic>
        <p:nvPicPr>
          <p:cNvPr id="9" name="Picture 8" descr="KR2.jpg"/>
          <p:cNvPicPr>
            <a:picLocks noChangeAspect="1"/>
          </p:cNvPicPr>
          <p:nvPr/>
        </p:nvPicPr>
        <p:blipFill>
          <a:blip r:embed="rId3"/>
          <a:stretch>
            <a:fillRect/>
          </a:stretch>
        </p:blipFill>
        <p:spPr>
          <a:xfrm>
            <a:off x="7847012" y="0"/>
            <a:ext cx="3352800" cy="6858000"/>
          </a:xfrm>
          <a:prstGeom prst="rect">
            <a:avLst/>
          </a:prstGeom>
        </p:spPr>
      </p:pic>
      <p:pic>
        <p:nvPicPr>
          <p:cNvPr id="12" name="Picture 4" descr="Seal_of_Tamil_Nadu"/>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a:xfrm>
            <a:off x="11394025" y="11837"/>
            <a:ext cx="794800" cy="841553"/>
          </a:xfrm>
          <a:prstGeom prst="rect">
            <a:avLst/>
          </a:prstGeom>
          <a:noFill/>
        </p:spPr>
      </p:pic>
      <p:pic>
        <p:nvPicPr>
          <p:cNvPr id="13" name="Picture 5" descr="C:\Documents and Settings\user\Desktop\LOGO\MDM_LOGO_JPEG.JPG"/>
          <p:cNvPicPr>
            <a:picLocks noChangeAspect="1" noChangeArrowheads="1"/>
          </p:cNvPicPr>
          <p:nvPr/>
        </p:nvPicPr>
        <p:blipFill>
          <a:blip r:embed="rId5" cstate="print">
            <a:clrChange>
              <a:clrFrom>
                <a:srgbClr val="FFFEF8"/>
              </a:clrFrom>
              <a:clrTo>
                <a:srgbClr val="FFFEF8">
                  <a:alpha val="0"/>
                </a:srgbClr>
              </a:clrTo>
            </a:clrChange>
          </a:blip>
          <a:srcRect l="27779" t="13121" r="27777" b="10283"/>
          <a:stretch>
            <a:fillRect/>
          </a:stretch>
        </p:blipFill>
        <p:spPr bwMode="auto">
          <a:xfrm>
            <a:off x="-1588" y="39469"/>
            <a:ext cx="685800" cy="874931"/>
          </a:xfrm>
          <a:prstGeom prst="rect">
            <a:avLst/>
          </a:prstGeom>
          <a:noFill/>
          <a:ln w="9525">
            <a:noFill/>
            <a:miter lim="800000"/>
            <a:headEnd/>
            <a:tailEnd/>
          </a:ln>
        </p:spPr>
      </p:pic>
    </p:spTree>
    <p:extLst>
      <p:ext uri="{BB962C8B-B14F-4D97-AF65-F5344CB8AC3E}">
        <p14:creationId xmlns:p14="http://schemas.microsoft.com/office/powerpoint/2010/main" val="116656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812" y="304800"/>
            <a:ext cx="4267200" cy="609600"/>
          </a:xfrm>
        </p:spPr>
        <p:txBody>
          <a:bodyPr>
            <a:noAutofit/>
          </a:bodyPr>
          <a:lstStyle/>
          <a:p>
            <a:r>
              <a:rPr lang="en-US" sz="4800" b="1" u="sng" dirty="0" smtClean="0"/>
              <a:t>TITHI BHOJAN</a:t>
            </a:r>
            <a:endParaRPr lang="en-US" sz="4800" b="1" u="sng" dirty="0"/>
          </a:p>
        </p:txBody>
      </p:sp>
      <p:pic>
        <p:nvPicPr>
          <p:cNvPr id="5" name="Picture Placeholder 4" descr="Slice of apple pie on plate"/>
          <p:cNvPicPr>
            <a:picLocks noGrp="1" noChangeAspect="1"/>
          </p:cNvPicPr>
          <p:nvPr>
            <p:ph type="pic" idx="1"/>
          </p:nvPr>
        </p:nvPicPr>
        <p:blipFill>
          <a:blip r:embed="rId2"/>
          <a:stretch>
            <a:fillRect/>
          </a:stretch>
        </p:blipFill>
        <p:spPr>
          <a:xfrm>
            <a:off x="1616943" y="990600"/>
            <a:ext cx="4171950" cy="5562600"/>
          </a:xfrm>
          <a:ln>
            <a:solidFill>
              <a:srgbClr val="FFFF00"/>
            </a:solidFill>
          </a:ln>
        </p:spPr>
      </p:pic>
      <p:sp>
        <p:nvSpPr>
          <p:cNvPr id="4" name="Text Placeholder 3"/>
          <p:cNvSpPr>
            <a:spLocks noGrp="1"/>
          </p:cNvSpPr>
          <p:nvPr>
            <p:ph type="body" sz="half" idx="2"/>
          </p:nvPr>
        </p:nvSpPr>
        <p:spPr>
          <a:xfrm>
            <a:off x="3046412" y="838200"/>
            <a:ext cx="1371600" cy="300487"/>
          </a:xfrm>
        </p:spPr>
        <p:txBody>
          <a:bodyPr>
            <a:normAutofit lnSpcReduction="10000"/>
          </a:bodyPr>
          <a:lstStyle/>
          <a:p>
            <a:r>
              <a:rPr lang="en-US" dirty="0" err="1" smtClean="0"/>
              <a:t>Nal</a:t>
            </a:r>
            <a:r>
              <a:rPr lang="en-US" dirty="0" smtClean="0"/>
              <a:t> </a:t>
            </a:r>
            <a:r>
              <a:rPr lang="en-US" dirty="0" err="1" smtClean="0"/>
              <a:t>Virunthu</a:t>
            </a:r>
            <a:endParaRPr lang="en-US" dirty="0"/>
          </a:p>
        </p:txBody>
      </p:sp>
      <p:pic>
        <p:nvPicPr>
          <p:cNvPr id="1026" name="Picture 2" descr="C:\Users\AD-NMP\Desktop\Backup\bEST pRACTICE\tithi-bojan8.jpeg"/>
          <p:cNvPicPr>
            <a:picLocks noChangeAspect="1" noChangeArrowheads="1"/>
          </p:cNvPicPr>
          <p:nvPr/>
        </p:nvPicPr>
        <p:blipFill>
          <a:blip r:embed="rId3" cstate="print"/>
          <a:srcRect/>
          <a:stretch>
            <a:fillRect/>
          </a:stretch>
        </p:blipFill>
        <p:spPr bwMode="auto">
          <a:xfrm>
            <a:off x="9447212" y="5181600"/>
            <a:ext cx="1752600" cy="1524000"/>
          </a:xfrm>
          <a:prstGeom prst="rect">
            <a:avLst/>
          </a:prstGeom>
          <a:noFill/>
          <a:ln w="38100">
            <a:solidFill>
              <a:schemeClr val="tx1">
                <a:lumMod val="50000"/>
                <a:lumOff val="50000"/>
              </a:schemeClr>
            </a:solidFill>
          </a:ln>
        </p:spPr>
      </p:pic>
      <p:pic>
        <p:nvPicPr>
          <p:cNvPr id="1027" name="Picture 3" descr="C:\Users\AD-NMP\Desktop\Backup\bEST pRACTICE\tithi-bojan2.jpeg"/>
          <p:cNvPicPr>
            <a:picLocks noChangeAspect="1" noChangeArrowheads="1"/>
          </p:cNvPicPr>
          <p:nvPr/>
        </p:nvPicPr>
        <p:blipFill>
          <a:blip r:embed="rId4"/>
          <a:stretch>
            <a:fillRect/>
          </a:stretch>
        </p:blipFill>
        <p:spPr bwMode="auto">
          <a:xfrm>
            <a:off x="7542213" y="228600"/>
            <a:ext cx="3663656" cy="4800600"/>
          </a:xfrm>
          <a:prstGeom prst="rect">
            <a:avLst/>
          </a:prstGeom>
          <a:noFill/>
          <a:ln w="63500">
            <a:solidFill>
              <a:schemeClr val="tx1">
                <a:lumMod val="50000"/>
                <a:lumOff val="50000"/>
              </a:schemeClr>
            </a:solidFill>
          </a:ln>
        </p:spPr>
      </p:pic>
      <p:pic>
        <p:nvPicPr>
          <p:cNvPr id="7" name="Picture 3" descr="C:\Users\AD-NMP\Desktop\Backup\bEST pRACTICE\tithi-bojan2.jpeg"/>
          <p:cNvPicPr>
            <a:picLocks noChangeAspect="1" noChangeArrowheads="1"/>
          </p:cNvPicPr>
          <p:nvPr/>
        </p:nvPicPr>
        <p:blipFill>
          <a:blip r:embed="rId5" cstate="print"/>
          <a:stretch>
            <a:fillRect/>
          </a:stretch>
        </p:blipFill>
        <p:spPr bwMode="auto">
          <a:xfrm>
            <a:off x="7542212" y="5181600"/>
            <a:ext cx="1752600" cy="1524000"/>
          </a:xfrm>
          <a:prstGeom prst="rect">
            <a:avLst/>
          </a:prstGeom>
          <a:noFill/>
          <a:ln w="38100">
            <a:solidFill>
              <a:schemeClr val="tx1">
                <a:lumMod val="50000"/>
                <a:lumOff val="50000"/>
              </a:schemeClr>
            </a:solidFill>
          </a:ln>
        </p:spPr>
      </p:pic>
      <p:pic>
        <p:nvPicPr>
          <p:cNvPr id="12" name="Picture 4" descr="Seal_of_Tamil_Nadu"/>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a:xfrm>
            <a:off x="11394025" y="11837"/>
            <a:ext cx="794800" cy="841553"/>
          </a:xfrm>
          <a:prstGeom prst="rect">
            <a:avLst/>
          </a:prstGeom>
          <a:noFill/>
        </p:spPr>
      </p:pic>
      <p:pic>
        <p:nvPicPr>
          <p:cNvPr id="13" name="Picture 5" descr="C:\Documents and Settings\user\Desktop\LOGO\MDM_LOGO_JPEG.JPG"/>
          <p:cNvPicPr>
            <a:picLocks noChangeAspect="1" noChangeArrowheads="1"/>
          </p:cNvPicPr>
          <p:nvPr/>
        </p:nvPicPr>
        <p:blipFill>
          <a:blip r:embed="rId7" cstate="print">
            <a:clrChange>
              <a:clrFrom>
                <a:srgbClr val="FFFEF8"/>
              </a:clrFrom>
              <a:clrTo>
                <a:srgbClr val="FFFEF8">
                  <a:alpha val="0"/>
                </a:srgbClr>
              </a:clrTo>
            </a:clrChange>
          </a:blip>
          <a:srcRect l="27779" t="13121" r="27777" b="10283"/>
          <a:stretch>
            <a:fillRect/>
          </a:stretch>
        </p:blipFill>
        <p:spPr bwMode="auto">
          <a:xfrm>
            <a:off x="-1588" y="39469"/>
            <a:ext cx="685800" cy="874931"/>
          </a:xfrm>
          <a:prstGeom prst="rect">
            <a:avLst/>
          </a:prstGeom>
          <a:noFill/>
          <a:ln w="9525">
            <a:noFill/>
            <a:miter lim="800000"/>
            <a:headEnd/>
            <a:tailEnd/>
          </a:ln>
        </p:spPr>
      </p:pic>
    </p:spTree>
    <p:extLst>
      <p:ext uri="{BB962C8B-B14F-4D97-AF65-F5344CB8AC3E}">
        <p14:creationId xmlns:p14="http://schemas.microsoft.com/office/powerpoint/2010/main" val="3497384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c9d9449-b66a-48f4-b101-fc5b1725f7c3.jpg"/>
          <p:cNvPicPr>
            <a:picLocks noChangeAspect="1"/>
          </p:cNvPicPr>
          <p:nvPr/>
        </p:nvPicPr>
        <p:blipFill>
          <a:blip r:embed="rId2"/>
          <a:srcRect/>
          <a:stretch>
            <a:fillRect/>
          </a:stretch>
        </p:blipFill>
        <p:spPr bwMode="auto">
          <a:xfrm>
            <a:off x="989012" y="0"/>
            <a:ext cx="4848992" cy="6858000"/>
          </a:xfrm>
          <a:prstGeom prst="rect">
            <a:avLst/>
          </a:prstGeom>
          <a:noFill/>
          <a:ln w="9525">
            <a:noFill/>
            <a:miter lim="800000"/>
            <a:headEnd/>
            <a:tailEnd/>
          </a:ln>
        </p:spPr>
      </p:pic>
      <p:sp>
        <p:nvSpPr>
          <p:cNvPr id="7" name="Rectangle 6"/>
          <p:cNvSpPr/>
          <p:nvPr/>
        </p:nvSpPr>
        <p:spPr>
          <a:xfrm>
            <a:off x="6246812" y="1905000"/>
            <a:ext cx="4876800" cy="3046988"/>
          </a:xfrm>
          <a:prstGeom prst="rect">
            <a:avLst/>
          </a:prstGeom>
          <a:noFill/>
        </p:spPr>
        <p:txBody>
          <a:bodyPr wrap="square" lIns="91440" tIns="45720" rIns="91440" bIns="45720">
            <a:spAutoFit/>
          </a:bodyPr>
          <a:lstStyle/>
          <a:p>
            <a:pPr algn="ctr"/>
            <a:r>
              <a:rPr lang="en-US" sz="9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Thank You</a:t>
            </a:r>
            <a:endParaRPr lang="en-US" sz="9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16656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446212" y="4495800"/>
            <a:ext cx="9144002" cy="1447800"/>
          </a:xfrm>
        </p:spPr>
        <p:txBody>
          <a:bodyPr>
            <a:noAutofit/>
          </a:bodyPr>
          <a:lstStyle/>
          <a:p>
            <a:r>
              <a:rPr lang="en-US" sz="5000" b="1" u="sng" dirty="0" smtClean="0">
                <a:solidFill>
                  <a:srgbClr val="002060"/>
                </a:solidFill>
              </a:rPr>
              <a:t>Mid Day Meal  Scheme</a:t>
            </a:r>
            <a:br>
              <a:rPr lang="en-US" sz="5000" b="1" u="sng" dirty="0" smtClean="0">
                <a:solidFill>
                  <a:srgbClr val="002060"/>
                </a:solidFill>
              </a:rPr>
            </a:br>
            <a:r>
              <a:rPr lang="en-US" sz="5000" b="1" u="sng" dirty="0" err="1" smtClean="0">
                <a:solidFill>
                  <a:srgbClr val="002060"/>
                </a:solidFill>
              </a:rPr>
              <a:t>Programme</a:t>
            </a:r>
            <a:r>
              <a:rPr lang="en-US" sz="5000" b="1" u="sng" dirty="0" smtClean="0">
                <a:solidFill>
                  <a:srgbClr val="002060"/>
                </a:solidFill>
              </a:rPr>
              <a:t> Approval Board</a:t>
            </a:r>
            <a:endParaRPr lang="en-US" sz="5000" b="1" u="sng" dirty="0">
              <a:solidFill>
                <a:srgbClr val="002060"/>
              </a:solidFill>
            </a:endParaRPr>
          </a:p>
        </p:txBody>
      </p:sp>
      <p:sp>
        <p:nvSpPr>
          <p:cNvPr id="5" name="Subtitle 4"/>
          <p:cNvSpPr>
            <a:spLocks noGrp="1"/>
          </p:cNvSpPr>
          <p:nvPr>
            <p:ph type="subTitle" idx="1"/>
          </p:nvPr>
        </p:nvSpPr>
        <p:spPr>
          <a:xfrm>
            <a:off x="1446212" y="6096000"/>
            <a:ext cx="9144000" cy="457200"/>
          </a:xfrm>
        </p:spPr>
        <p:txBody>
          <a:bodyPr/>
          <a:lstStyle/>
          <a:p>
            <a:r>
              <a:rPr lang="en-US" b="1" dirty="0" smtClean="0">
                <a:solidFill>
                  <a:srgbClr val="7030A0"/>
                </a:solidFill>
              </a:rPr>
              <a:t>Meeting on 29.05.2020</a:t>
            </a:r>
            <a:endParaRPr lang="en-US" b="1" dirty="0">
              <a:solidFill>
                <a:srgbClr val="7030A0"/>
              </a:solidFill>
            </a:endParaRPr>
          </a:p>
        </p:txBody>
      </p:sp>
      <p:pic>
        <p:nvPicPr>
          <p:cNvPr id="7" name="Picture Placeholder 6" descr="Basket filled with apples"/>
          <p:cNvPicPr>
            <a:picLocks noGrp="1" noChangeAspect="1"/>
          </p:cNvPicPr>
          <p:nvPr>
            <p:ph type="pic" sz="quarter" idx="13"/>
          </p:nvPr>
        </p:nvPicPr>
        <p:blipFill>
          <a:blip r:embed="rId3"/>
          <a:stretch>
            <a:fillRect/>
          </a:stretch>
        </p:blipFill>
        <p:spPr>
          <a:xfrm>
            <a:off x="1638011" y="917753"/>
            <a:ext cx="2585465" cy="3314700"/>
          </a:xfrm>
        </p:spPr>
      </p:pic>
      <p:pic>
        <p:nvPicPr>
          <p:cNvPr id="8" name="Picture Placeholder 7" descr="Close-up of cinnamon sticks and apples beside stack of plates and forks on table"/>
          <p:cNvPicPr>
            <a:picLocks noGrp="1" noChangeAspect="1"/>
          </p:cNvPicPr>
          <p:nvPr>
            <p:ph type="pic" sz="quarter" idx="14"/>
          </p:nvPr>
        </p:nvPicPr>
        <p:blipFill>
          <a:blip r:embed="rId4"/>
          <a:stretch>
            <a:fillRect/>
          </a:stretch>
        </p:blipFill>
        <p:spPr>
          <a:xfrm>
            <a:off x="4790968" y="917753"/>
            <a:ext cx="2585465" cy="3314700"/>
          </a:xfrm>
        </p:spPr>
      </p:pic>
      <p:pic>
        <p:nvPicPr>
          <p:cNvPr id="9" name="Picture Placeholder 8" descr="Slice of apple pie on plate"/>
          <p:cNvPicPr>
            <a:picLocks noGrp="1" noChangeAspect="1"/>
          </p:cNvPicPr>
          <p:nvPr>
            <p:ph type="pic" sz="quarter" idx="15"/>
          </p:nvPr>
        </p:nvPicPr>
        <p:blipFill>
          <a:blip r:embed="rId5" cstate="print"/>
          <a:stretch>
            <a:fillRect/>
          </a:stretch>
        </p:blipFill>
        <p:spPr>
          <a:xfrm>
            <a:off x="7847012" y="874932"/>
            <a:ext cx="2743200" cy="3357522"/>
          </a:xfrm>
        </p:spPr>
      </p:pic>
      <p:pic>
        <p:nvPicPr>
          <p:cNvPr id="10" name="Picture 4" descr="Seal_of_Tamil_Nadu"/>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a:xfrm>
            <a:off x="11394025" y="11837"/>
            <a:ext cx="794800" cy="841553"/>
          </a:xfrm>
          <a:prstGeom prst="rect">
            <a:avLst/>
          </a:prstGeom>
          <a:noFill/>
        </p:spPr>
      </p:pic>
      <p:pic>
        <p:nvPicPr>
          <p:cNvPr id="11" name="Picture 5" descr="C:\Documents and Settings\user\Desktop\LOGO\MDM_LOGO_JPEG.JPG"/>
          <p:cNvPicPr>
            <a:picLocks noChangeAspect="1" noChangeArrowheads="1"/>
          </p:cNvPicPr>
          <p:nvPr/>
        </p:nvPicPr>
        <p:blipFill>
          <a:blip r:embed="rId7" cstate="print">
            <a:clrChange>
              <a:clrFrom>
                <a:srgbClr val="FFFEF8"/>
              </a:clrFrom>
              <a:clrTo>
                <a:srgbClr val="FFFEF8">
                  <a:alpha val="0"/>
                </a:srgbClr>
              </a:clrTo>
            </a:clrChange>
          </a:blip>
          <a:srcRect l="27779" t="13121" r="27777" b="10283"/>
          <a:stretch>
            <a:fillRect/>
          </a:stretch>
        </p:blipFill>
        <p:spPr bwMode="auto">
          <a:xfrm>
            <a:off x="-1588" y="39469"/>
            <a:ext cx="685800" cy="874931"/>
          </a:xfrm>
          <a:prstGeom prst="rect">
            <a:avLst/>
          </a:prstGeom>
          <a:noFill/>
          <a:ln w="9525">
            <a:noFill/>
            <a:miter lim="800000"/>
            <a:headEnd/>
            <a:tailEnd/>
          </a:ln>
        </p:spPr>
      </p:pic>
      <p:sp>
        <p:nvSpPr>
          <p:cNvPr id="12" name="Text Box 4"/>
          <p:cNvSpPr txBox="1">
            <a:spLocks noChangeArrowheads="1"/>
          </p:cNvSpPr>
          <p:nvPr/>
        </p:nvSpPr>
        <p:spPr bwMode="auto">
          <a:xfrm>
            <a:off x="3733800" y="76200"/>
            <a:ext cx="4799012" cy="646331"/>
          </a:xfrm>
          <a:prstGeom prst="rect">
            <a:avLst/>
          </a:prstGeom>
          <a:noFill/>
          <a:ln w="9525" algn="ctr">
            <a:noFill/>
            <a:miter lim="800000"/>
            <a:headEnd/>
            <a:tailEnd/>
          </a:ln>
        </p:spPr>
        <p:txBody>
          <a:bodyPr wrap="square">
            <a:spAutoFit/>
          </a:bodyPr>
          <a:lstStyle/>
          <a:p>
            <a:pPr algn="ctr"/>
            <a:r>
              <a:rPr lang="en-US" sz="3600" b="1" dirty="0" smtClean="0">
                <a:solidFill>
                  <a:srgbClr val="C00000"/>
                </a:solidFill>
                <a:latin typeface="Agency FB" pitchFamily="34" charset="0"/>
              </a:rPr>
              <a:t>Government </a:t>
            </a:r>
            <a:r>
              <a:rPr lang="en-US" sz="3600" b="1" dirty="0">
                <a:solidFill>
                  <a:srgbClr val="C00000"/>
                </a:solidFill>
                <a:latin typeface="Agency FB" pitchFamily="34" charset="0"/>
              </a:rPr>
              <a:t>of Tamil </a:t>
            </a:r>
            <a:r>
              <a:rPr lang="en-US" sz="3600" b="1" dirty="0" smtClean="0">
                <a:solidFill>
                  <a:srgbClr val="C00000"/>
                </a:solidFill>
                <a:latin typeface="Agency FB" pitchFamily="34" charset="0"/>
              </a:rPr>
              <a:t>Nadu</a:t>
            </a:r>
          </a:p>
        </p:txBody>
      </p:sp>
    </p:spTree>
    <p:extLst>
      <p:ext uri="{BB962C8B-B14F-4D97-AF65-F5344CB8AC3E}">
        <p14:creationId xmlns:p14="http://schemas.microsoft.com/office/powerpoint/2010/main" val="307381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2412" y="381000"/>
            <a:ext cx="9144000" cy="1143000"/>
          </a:xfrm>
        </p:spPr>
        <p:txBody>
          <a:bodyPr>
            <a:normAutofit/>
          </a:bodyPr>
          <a:lstStyle/>
          <a:p>
            <a:pPr algn="ctr"/>
            <a:r>
              <a:rPr lang="fr-FR" sz="4000" b="1" u="sng" dirty="0" err="1" smtClean="0"/>
              <a:t>Noon</a:t>
            </a:r>
            <a:r>
              <a:rPr lang="fr-FR" sz="4000" b="1" u="sng" dirty="0" smtClean="0"/>
              <a:t> </a:t>
            </a:r>
            <a:r>
              <a:rPr lang="fr-FR" sz="4000" b="1" u="sng" dirty="0" err="1" smtClean="0"/>
              <a:t>Meal</a:t>
            </a:r>
            <a:r>
              <a:rPr lang="fr-FR" sz="4000" b="1" u="sng" dirty="0" smtClean="0"/>
              <a:t> Centres and </a:t>
            </a:r>
            <a:r>
              <a:rPr lang="fr-FR" sz="4000" b="1" u="sng" dirty="0" err="1" smtClean="0"/>
              <a:t>Beneficiaries</a:t>
            </a:r>
            <a:r>
              <a:rPr lang="fr-FR" sz="4000" b="1" u="sng" dirty="0" smtClean="0"/>
              <a:t> </a:t>
            </a:r>
            <a:br>
              <a:rPr lang="fr-FR" sz="4000" b="1" u="sng" dirty="0" smtClean="0"/>
            </a:br>
            <a:r>
              <a:rPr lang="fr-FR" sz="4000" b="1" u="sng" dirty="0" smtClean="0"/>
              <a:t>for 2020-2021</a:t>
            </a:r>
            <a:endParaRPr lang="en-US" sz="4000" b="1" u="sng" dirty="0"/>
          </a:p>
        </p:txBody>
      </p:sp>
      <p:graphicFrame>
        <p:nvGraphicFramePr>
          <p:cNvPr id="6" name="Content Placeholder 5"/>
          <p:cNvGraphicFramePr>
            <a:graphicFrameLocks noGrp="1"/>
          </p:cNvGraphicFramePr>
          <p:nvPr>
            <p:ph idx="1"/>
          </p:nvPr>
        </p:nvGraphicFramePr>
        <p:xfrm>
          <a:off x="1141412" y="1676400"/>
          <a:ext cx="9906000" cy="4679150"/>
        </p:xfrm>
        <a:graphic>
          <a:graphicData uri="http://schemas.openxmlformats.org/drawingml/2006/table">
            <a:tbl>
              <a:tblPr firstRow="1" bandRow="1">
                <a:tableStyleId>{93296810-A885-4BE3-A3E7-6D5BEEA58F35}</a:tableStyleId>
              </a:tblPr>
              <a:tblGrid>
                <a:gridCol w="832085">
                  <a:extLst>
                    <a:ext uri="{9D8B030D-6E8A-4147-A177-3AD203B41FA5}">
                      <a16:colId xmlns:a16="http://schemas.microsoft.com/office/drawing/2014/main" val="20000"/>
                    </a:ext>
                  </a:extLst>
                </a:gridCol>
                <a:gridCol w="2703036">
                  <a:extLst>
                    <a:ext uri="{9D8B030D-6E8A-4147-A177-3AD203B41FA5}">
                      <a16:colId xmlns:a16="http://schemas.microsoft.com/office/drawing/2014/main" val="20001"/>
                    </a:ext>
                  </a:extLst>
                </a:gridCol>
                <a:gridCol w="1916564">
                  <a:extLst>
                    <a:ext uri="{9D8B030D-6E8A-4147-A177-3AD203B41FA5}">
                      <a16:colId xmlns:a16="http://schemas.microsoft.com/office/drawing/2014/main" val="20002"/>
                    </a:ext>
                  </a:extLst>
                </a:gridCol>
                <a:gridCol w="2383466">
                  <a:extLst>
                    <a:ext uri="{9D8B030D-6E8A-4147-A177-3AD203B41FA5}">
                      <a16:colId xmlns:a16="http://schemas.microsoft.com/office/drawing/2014/main" val="20003"/>
                    </a:ext>
                  </a:extLst>
                </a:gridCol>
                <a:gridCol w="2070849">
                  <a:extLst>
                    <a:ext uri="{9D8B030D-6E8A-4147-A177-3AD203B41FA5}">
                      <a16:colId xmlns:a16="http://schemas.microsoft.com/office/drawing/2014/main" val="20004"/>
                    </a:ext>
                  </a:extLst>
                </a:gridCol>
              </a:tblGrid>
              <a:tr h="902247">
                <a:tc>
                  <a:txBody>
                    <a:bodyPr/>
                    <a:lstStyle/>
                    <a:p>
                      <a:pPr algn="ctr"/>
                      <a:r>
                        <a:rPr lang="en-US" sz="2400" dirty="0" err="1" smtClean="0"/>
                        <a:t>S.No</a:t>
                      </a:r>
                      <a:endParaRPr lang="en-US" sz="2400" dirty="0"/>
                    </a:p>
                  </a:txBody>
                  <a:tcPr anchor="ctr"/>
                </a:tc>
                <a:tc>
                  <a:txBody>
                    <a:bodyPr/>
                    <a:lstStyle/>
                    <a:p>
                      <a:pPr algn="ctr"/>
                      <a:r>
                        <a:rPr lang="en-US" sz="2400" dirty="0" smtClean="0"/>
                        <a:t>Stage</a:t>
                      </a:r>
                      <a:endParaRPr lang="en-US" sz="2400" dirty="0"/>
                    </a:p>
                  </a:txBody>
                  <a:tcPr anchor="ctr"/>
                </a:tc>
                <a:tc>
                  <a:txBody>
                    <a:bodyPr/>
                    <a:lstStyle/>
                    <a:p>
                      <a:pPr algn="ctr"/>
                      <a:r>
                        <a:rPr lang="en-US" sz="2400" dirty="0" smtClean="0"/>
                        <a:t>No. of </a:t>
                      </a:r>
                    </a:p>
                    <a:p>
                      <a:pPr algn="ctr"/>
                      <a:r>
                        <a:rPr lang="en-US" sz="2400" dirty="0" smtClean="0"/>
                        <a:t>Centres</a:t>
                      </a:r>
                      <a:endParaRPr lang="en-US" sz="2400" dirty="0"/>
                    </a:p>
                  </a:txBody>
                  <a:tcPr anchor="ctr"/>
                </a:tc>
                <a:tc>
                  <a:txBody>
                    <a:bodyPr/>
                    <a:lstStyle/>
                    <a:p>
                      <a:pPr algn="ctr"/>
                      <a:r>
                        <a:rPr lang="en-US" sz="2400" dirty="0" smtClean="0"/>
                        <a:t>No. of </a:t>
                      </a:r>
                    </a:p>
                    <a:p>
                      <a:pPr algn="ctr"/>
                      <a:r>
                        <a:rPr lang="en-US" sz="2400" dirty="0" smtClean="0"/>
                        <a:t>Beneficiaries</a:t>
                      </a:r>
                      <a:endParaRPr lang="en-US" sz="2400" dirty="0"/>
                    </a:p>
                  </a:txBody>
                  <a:tcPr anchor="ctr"/>
                </a:tc>
                <a:tc>
                  <a:txBody>
                    <a:bodyPr/>
                    <a:lstStyle/>
                    <a:p>
                      <a:pPr algn="ctr"/>
                      <a:r>
                        <a:rPr lang="en-US" sz="2400" dirty="0" smtClean="0"/>
                        <a:t>No.</a:t>
                      </a:r>
                      <a:r>
                        <a:rPr lang="en-US" sz="2400" baseline="0" dirty="0" smtClean="0"/>
                        <a:t> of </a:t>
                      </a:r>
                    </a:p>
                    <a:p>
                      <a:pPr algn="ctr"/>
                      <a:r>
                        <a:rPr lang="en-US" sz="2400" baseline="0" dirty="0" smtClean="0"/>
                        <a:t>Working Days</a:t>
                      </a:r>
                      <a:endParaRPr lang="en-US" sz="2400" dirty="0"/>
                    </a:p>
                  </a:txBody>
                  <a:tcPr anchor="ctr"/>
                </a:tc>
                <a:extLst>
                  <a:ext uri="{0D108BD9-81ED-4DB2-BD59-A6C34878D82A}">
                    <a16:rowId xmlns:a16="http://schemas.microsoft.com/office/drawing/2014/main" val="10000"/>
                  </a:ext>
                </a:extLst>
              </a:tr>
              <a:tr h="859281">
                <a:tc>
                  <a:txBody>
                    <a:bodyPr/>
                    <a:lstStyle/>
                    <a:p>
                      <a:pPr algn="ctr"/>
                      <a:r>
                        <a:rPr lang="en-US" sz="2800" b="1" dirty="0" smtClean="0"/>
                        <a:t>1</a:t>
                      </a:r>
                      <a:endParaRPr lang="en-US" sz="2800" b="1" dirty="0"/>
                    </a:p>
                  </a:txBody>
                  <a:tcPr anchor="ctr"/>
                </a:tc>
                <a:tc>
                  <a:txBody>
                    <a:bodyPr/>
                    <a:lstStyle/>
                    <a:p>
                      <a:pPr algn="ctr"/>
                      <a:r>
                        <a:rPr lang="en-US" sz="2800" b="1" dirty="0" smtClean="0"/>
                        <a:t>Primary </a:t>
                      </a:r>
                    </a:p>
                    <a:p>
                      <a:pPr algn="ctr"/>
                      <a:r>
                        <a:rPr lang="en-US" sz="2400" b="1" dirty="0" smtClean="0"/>
                        <a:t>(1</a:t>
                      </a:r>
                      <a:r>
                        <a:rPr lang="en-US" sz="2400" b="1" baseline="30000" dirty="0" smtClean="0"/>
                        <a:t>st</a:t>
                      </a:r>
                      <a:r>
                        <a:rPr lang="en-US" sz="2400" b="1" dirty="0" smtClean="0"/>
                        <a:t> to 5</a:t>
                      </a:r>
                      <a:r>
                        <a:rPr lang="en-US" sz="2400" b="1" baseline="30000" dirty="0" smtClean="0"/>
                        <a:t>th</a:t>
                      </a:r>
                      <a:r>
                        <a:rPr lang="en-US" sz="2400" b="1" baseline="0" dirty="0" smtClean="0"/>
                        <a:t> STD)</a:t>
                      </a:r>
                      <a:endParaRPr lang="en-US" sz="2400" b="1" i="1" dirty="0"/>
                    </a:p>
                  </a:txBody>
                  <a:tcPr anchor="ctr"/>
                </a:tc>
                <a:tc>
                  <a:txBody>
                    <a:bodyPr/>
                    <a:lstStyle/>
                    <a:p>
                      <a:pPr algn="r"/>
                      <a:r>
                        <a:rPr lang="en-US" sz="2800" b="1" dirty="0" smtClean="0"/>
                        <a:t>26,875</a:t>
                      </a:r>
                      <a:endParaRPr lang="en-US" sz="2800" b="1" dirty="0"/>
                    </a:p>
                  </a:txBody>
                  <a:tcPr anchor="ctr"/>
                </a:tc>
                <a:tc>
                  <a:txBody>
                    <a:bodyPr/>
                    <a:lstStyle/>
                    <a:p>
                      <a:pPr algn="r"/>
                      <a:r>
                        <a:rPr lang="en-US" sz="2800" b="1" dirty="0" smtClean="0"/>
                        <a:t>23,71,316</a:t>
                      </a:r>
                      <a:endParaRPr lang="en-US" sz="2800" b="1" dirty="0"/>
                    </a:p>
                  </a:txBody>
                  <a:tcPr anchor="ctr"/>
                </a:tc>
                <a:tc>
                  <a:txBody>
                    <a:bodyPr/>
                    <a:lstStyle/>
                    <a:p>
                      <a:pPr algn="ctr"/>
                      <a:r>
                        <a:rPr lang="en-US" sz="2800" b="1" dirty="0" smtClean="0"/>
                        <a:t>220</a:t>
                      </a:r>
                      <a:endParaRPr lang="en-US" sz="2800" b="1" dirty="0"/>
                    </a:p>
                  </a:txBody>
                  <a:tcPr anchor="ctr"/>
                </a:tc>
                <a:extLst>
                  <a:ext uri="{0D108BD9-81ED-4DB2-BD59-A6C34878D82A}">
                    <a16:rowId xmlns:a16="http://schemas.microsoft.com/office/drawing/2014/main" val="10001"/>
                  </a:ext>
                </a:extLst>
              </a:tr>
              <a:tr h="859281">
                <a:tc>
                  <a:txBody>
                    <a:bodyPr/>
                    <a:lstStyle/>
                    <a:p>
                      <a:pPr algn="ctr"/>
                      <a:r>
                        <a:rPr lang="en-US" sz="2800" b="1" dirty="0" smtClean="0"/>
                        <a:t>2</a:t>
                      </a:r>
                      <a:endParaRPr lang="en-US" sz="2800" b="1" dirty="0"/>
                    </a:p>
                  </a:txBody>
                  <a:tcPr anchor="ctr"/>
                </a:tc>
                <a:tc>
                  <a:txBody>
                    <a:bodyPr/>
                    <a:lstStyle/>
                    <a:p>
                      <a:pPr algn="ctr"/>
                      <a:r>
                        <a:rPr lang="en-US" sz="2800" b="1" dirty="0" smtClean="0"/>
                        <a:t>Upper Primary </a:t>
                      </a:r>
                    </a:p>
                    <a:p>
                      <a:pPr algn="ctr"/>
                      <a:r>
                        <a:rPr lang="en-US" sz="2400" b="1" dirty="0" smtClean="0"/>
                        <a:t>(6</a:t>
                      </a:r>
                      <a:r>
                        <a:rPr lang="en-US" sz="2400" b="1" baseline="30000" dirty="0" smtClean="0"/>
                        <a:t>th</a:t>
                      </a:r>
                      <a:r>
                        <a:rPr lang="en-US" sz="2400" b="1" dirty="0" smtClean="0"/>
                        <a:t> to 8</a:t>
                      </a:r>
                      <a:r>
                        <a:rPr lang="en-US" sz="2400" b="1" baseline="30000" dirty="0" smtClean="0"/>
                        <a:t>th</a:t>
                      </a:r>
                      <a:r>
                        <a:rPr lang="en-US" sz="2400" b="1" dirty="0" smtClean="0"/>
                        <a:t> STD)</a:t>
                      </a:r>
                      <a:endParaRPr lang="en-US" sz="2800" b="1" i="1" dirty="0"/>
                    </a:p>
                  </a:txBody>
                  <a:tcPr anchor="ctr"/>
                </a:tc>
                <a:tc>
                  <a:txBody>
                    <a:bodyPr/>
                    <a:lstStyle/>
                    <a:p>
                      <a:pPr algn="r"/>
                      <a:r>
                        <a:rPr lang="en-US" sz="2800" b="1" dirty="0" smtClean="0"/>
                        <a:t>16,162</a:t>
                      </a:r>
                      <a:endParaRPr lang="en-US" sz="2800" b="1" dirty="0"/>
                    </a:p>
                  </a:txBody>
                  <a:tcPr anchor="ctr"/>
                </a:tc>
                <a:tc>
                  <a:txBody>
                    <a:bodyPr/>
                    <a:lstStyle/>
                    <a:p>
                      <a:pPr algn="r"/>
                      <a:r>
                        <a:rPr lang="en-US" sz="2800" b="1" dirty="0" smtClean="0"/>
                        <a:t>18,89,808</a:t>
                      </a:r>
                      <a:endParaRPr lang="en-US" sz="2800" b="1" dirty="0"/>
                    </a:p>
                  </a:txBody>
                  <a:tcPr anchor="ctr"/>
                </a:tc>
                <a:tc>
                  <a:txBody>
                    <a:bodyPr/>
                    <a:lstStyle/>
                    <a:p>
                      <a:pPr algn="ctr"/>
                      <a:r>
                        <a:rPr lang="en-US" sz="2800" b="1" dirty="0" smtClean="0"/>
                        <a:t>220</a:t>
                      </a:r>
                      <a:endParaRPr lang="en-US" sz="2800" b="1" dirty="0"/>
                    </a:p>
                  </a:txBody>
                  <a:tcPr anchor="ctr"/>
                </a:tc>
                <a:extLst>
                  <a:ext uri="{0D108BD9-81ED-4DB2-BD59-A6C34878D82A}">
                    <a16:rowId xmlns:a16="http://schemas.microsoft.com/office/drawing/2014/main" val="10002"/>
                  </a:ext>
                </a:extLst>
              </a:tr>
              <a:tr h="863309">
                <a:tc>
                  <a:txBody>
                    <a:bodyPr/>
                    <a:lstStyle/>
                    <a:p>
                      <a:pPr algn="ctr"/>
                      <a:r>
                        <a:rPr lang="en-US" sz="2800" b="1" dirty="0" smtClean="0"/>
                        <a:t>3</a:t>
                      </a:r>
                      <a:endParaRPr lang="en-US" sz="2800" b="1" dirty="0"/>
                    </a:p>
                  </a:txBody>
                  <a:tcPr anchor="ctr"/>
                </a:tc>
                <a:tc>
                  <a:txBody>
                    <a:bodyPr/>
                    <a:lstStyle/>
                    <a:p>
                      <a:pPr algn="ctr"/>
                      <a:r>
                        <a:rPr lang="en-US" sz="2800" b="1" dirty="0" smtClean="0"/>
                        <a:t>NCLP</a:t>
                      </a:r>
                      <a:endParaRPr lang="en-US" sz="2800" b="1" dirty="0"/>
                    </a:p>
                  </a:txBody>
                  <a:tcPr anchor="ctr"/>
                </a:tc>
                <a:tc>
                  <a:txBody>
                    <a:bodyPr/>
                    <a:lstStyle/>
                    <a:p>
                      <a:pPr algn="r"/>
                      <a:r>
                        <a:rPr lang="en-US" sz="2800" b="1" dirty="0" smtClean="0"/>
                        <a:t>209</a:t>
                      </a:r>
                      <a:endParaRPr lang="en-US" sz="2800" b="1" dirty="0"/>
                    </a:p>
                  </a:txBody>
                  <a:tcPr anchor="ctr"/>
                </a:tc>
                <a:tc>
                  <a:txBody>
                    <a:bodyPr/>
                    <a:lstStyle/>
                    <a:p>
                      <a:pPr algn="r"/>
                      <a:r>
                        <a:rPr lang="en-US" sz="2800" b="1" dirty="0" smtClean="0"/>
                        <a:t>4,726</a:t>
                      </a:r>
                      <a:endParaRPr lang="en-US" sz="2800" b="1" dirty="0"/>
                    </a:p>
                  </a:txBody>
                  <a:tcPr anchor="ctr"/>
                </a:tc>
                <a:tc>
                  <a:txBody>
                    <a:bodyPr/>
                    <a:lstStyle/>
                    <a:p>
                      <a:pPr algn="ctr"/>
                      <a:r>
                        <a:rPr lang="en-US" sz="2800" b="1" dirty="0" smtClean="0"/>
                        <a:t>312</a:t>
                      </a:r>
                      <a:endParaRPr lang="en-US" sz="2800" b="1" dirty="0"/>
                    </a:p>
                  </a:txBody>
                  <a:tcPr anchor="ctr"/>
                </a:tc>
                <a:extLst>
                  <a:ext uri="{0D108BD9-81ED-4DB2-BD59-A6C34878D82A}">
                    <a16:rowId xmlns:a16="http://schemas.microsoft.com/office/drawing/2014/main" val="10003"/>
                  </a:ext>
                </a:extLst>
              </a:tr>
              <a:tr h="859281">
                <a:tc gridSpan="2">
                  <a:txBody>
                    <a:bodyPr/>
                    <a:lstStyle/>
                    <a:p>
                      <a:pPr algn="r"/>
                      <a:r>
                        <a:rPr lang="en-US" sz="3600" b="1" dirty="0" smtClean="0"/>
                        <a:t>Total</a:t>
                      </a:r>
                      <a:endParaRPr lang="en-US" sz="3600" b="1" dirty="0"/>
                    </a:p>
                  </a:txBody>
                  <a:tcPr anchor="ctr"/>
                </a:tc>
                <a:tc hMerge="1">
                  <a:txBody>
                    <a:bodyPr/>
                    <a:lstStyle/>
                    <a:p>
                      <a:pPr algn="ctr"/>
                      <a:endParaRPr lang="en-US" dirty="0"/>
                    </a:p>
                  </a:txBody>
                  <a:tcPr anchor="ctr"/>
                </a:tc>
                <a:tc>
                  <a:txBody>
                    <a:bodyPr/>
                    <a:lstStyle/>
                    <a:p>
                      <a:pPr algn="r"/>
                      <a:r>
                        <a:rPr lang="en-US" sz="3600" b="1" dirty="0" smtClean="0"/>
                        <a:t>43,246</a:t>
                      </a:r>
                      <a:endParaRPr lang="en-US" sz="3600" b="1" dirty="0"/>
                    </a:p>
                  </a:txBody>
                  <a:tcPr anchor="ctr"/>
                </a:tc>
                <a:tc>
                  <a:txBody>
                    <a:bodyPr/>
                    <a:lstStyle/>
                    <a:p>
                      <a:pPr algn="r"/>
                      <a:r>
                        <a:rPr lang="en-US" sz="3600" b="1" dirty="0" smtClean="0"/>
                        <a:t>42,65,850</a:t>
                      </a:r>
                      <a:endParaRPr lang="en-US" sz="3600" b="1" dirty="0"/>
                    </a:p>
                  </a:txBody>
                  <a:tcPr anchor="ctr"/>
                </a:tc>
                <a:tc>
                  <a:txBody>
                    <a:bodyPr/>
                    <a:lstStyle/>
                    <a:p>
                      <a:pPr algn="ctr"/>
                      <a:endParaRPr lang="en-US" sz="2400" b="1" dirty="0"/>
                    </a:p>
                  </a:txBody>
                  <a:tcPr anchor="ctr"/>
                </a:tc>
                <a:extLst>
                  <a:ext uri="{0D108BD9-81ED-4DB2-BD59-A6C34878D82A}">
                    <a16:rowId xmlns:a16="http://schemas.microsoft.com/office/drawing/2014/main" val="10004"/>
                  </a:ext>
                </a:extLst>
              </a:tr>
            </a:tbl>
          </a:graphicData>
        </a:graphic>
      </p:graphicFrame>
      <p:pic>
        <p:nvPicPr>
          <p:cNvPr id="7" name="Picture 4" descr="Seal_of_Tamil_Nadu"/>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a:xfrm>
            <a:off x="11394025" y="11837"/>
            <a:ext cx="794800" cy="841553"/>
          </a:xfrm>
          <a:prstGeom prst="rect">
            <a:avLst/>
          </a:prstGeom>
          <a:noFill/>
        </p:spPr>
      </p:pic>
      <p:pic>
        <p:nvPicPr>
          <p:cNvPr id="8" name="Picture 5" descr="C:\Documents and Settings\user\Desktop\LOGO\MDM_LOGO_JPEG.JPG"/>
          <p:cNvPicPr>
            <a:picLocks noChangeAspect="1" noChangeArrowheads="1"/>
          </p:cNvPicPr>
          <p:nvPr/>
        </p:nvPicPr>
        <p:blipFill>
          <a:blip r:embed="rId4" cstate="print">
            <a:clrChange>
              <a:clrFrom>
                <a:srgbClr val="FFFEF8"/>
              </a:clrFrom>
              <a:clrTo>
                <a:srgbClr val="FFFEF8">
                  <a:alpha val="0"/>
                </a:srgbClr>
              </a:clrTo>
            </a:clrChange>
          </a:blip>
          <a:srcRect l="27779" t="13121" r="27777" b="10283"/>
          <a:stretch>
            <a:fillRect/>
          </a:stretch>
        </p:blipFill>
        <p:spPr bwMode="auto">
          <a:xfrm>
            <a:off x="-1588" y="39469"/>
            <a:ext cx="685800" cy="874931"/>
          </a:xfrm>
          <a:prstGeom prst="rect">
            <a:avLst/>
          </a:prstGeom>
          <a:noFill/>
          <a:ln w="9525">
            <a:noFill/>
            <a:miter lim="800000"/>
            <a:headEnd/>
            <a:tailEnd/>
          </a:ln>
        </p:spPr>
      </p:pic>
    </p:spTree>
    <p:extLst>
      <p:ext uri="{BB962C8B-B14F-4D97-AF65-F5344CB8AC3E}">
        <p14:creationId xmlns:p14="http://schemas.microsoft.com/office/powerpoint/2010/main" val="347625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2414" y="76200"/>
            <a:ext cx="9144000" cy="1143000"/>
          </a:xfrm>
        </p:spPr>
        <p:txBody>
          <a:bodyPr/>
          <a:lstStyle/>
          <a:p>
            <a:pPr algn="ctr"/>
            <a:r>
              <a:rPr lang="en-US" b="1" u="sng" dirty="0" smtClean="0"/>
              <a:t>Proposed Budget for the year 2020-2021 </a:t>
            </a:r>
            <a:br>
              <a:rPr lang="en-US" b="1" u="sng" dirty="0" smtClean="0"/>
            </a:br>
            <a:r>
              <a:rPr lang="en-US" b="1" u="sng" dirty="0" smtClean="0"/>
              <a:t>in the ratio 60:40 [Central : State]</a:t>
            </a:r>
            <a:endParaRPr lang="en-US" b="1" u="sng" dirty="0"/>
          </a:p>
        </p:txBody>
      </p:sp>
      <p:sp>
        <p:nvSpPr>
          <p:cNvPr id="2" name="Content Placeholder 1"/>
          <p:cNvSpPr>
            <a:spLocks noGrp="1"/>
          </p:cNvSpPr>
          <p:nvPr>
            <p:ph sz="half" idx="1"/>
          </p:nvPr>
        </p:nvSpPr>
        <p:spPr>
          <a:xfrm>
            <a:off x="989012" y="1490663"/>
            <a:ext cx="8610600" cy="414337"/>
          </a:xfrm>
        </p:spPr>
        <p:txBody>
          <a:bodyPr>
            <a:normAutofit/>
          </a:bodyPr>
          <a:lstStyle/>
          <a:p>
            <a:pPr>
              <a:buNone/>
            </a:pPr>
            <a:r>
              <a:rPr lang="en-US" b="1" dirty="0" smtClean="0"/>
              <a:t>Component wise Budget Proposed for 2020-2021 are as follows:-</a:t>
            </a:r>
            <a:endParaRPr lang="en-US" b="1" dirty="0"/>
          </a:p>
        </p:txBody>
      </p:sp>
      <p:graphicFrame>
        <p:nvGraphicFramePr>
          <p:cNvPr id="6" name="Table 5"/>
          <p:cNvGraphicFramePr>
            <a:graphicFrameLocks noGrp="1"/>
          </p:cNvGraphicFramePr>
          <p:nvPr/>
        </p:nvGraphicFramePr>
        <p:xfrm>
          <a:off x="1065212" y="1905000"/>
          <a:ext cx="10058400" cy="4602939"/>
        </p:xfrm>
        <a:graphic>
          <a:graphicData uri="http://schemas.openxmlformats.org/drawingml/2006/table">
            <a:tbl>
              <a:tblPr firstRow="1" bandRow="1">
                <a:tableStyleId>{93296810-A885-4BE3-A3E7-6D5BEEA58F35}</a:tableStyleId>
              </a:tblPr>
              <a:tblGrid>
                <a:gridCol w="809755">
                  <a:extLst>
                    <a:ext uri="{9D8B030D-6E8A-4147-A177-3AD203B41FA5}">
                      <a16:colId xmlns:a16="http://schemas.microsoft.com/office/drawing/2014/main" val="20000"/>
                    </a:ext>
                  </a:extLst>
                </a:gridCol>
                <a:gridCol w="2620379">
                  <a:extLst>
                    <a:ext uri="{9D8B030D-6E8A-4147-A177-3AD203B41FA5}">
                      <a16:colId xmlns:a16="http://schemas.microsoft.com/office/drawing/2014/main" val="20001"/>
                    </a:ext>
                  </a:extLst>
                </a:gridCol>
                <a:gridCol w="1648224">
                  <a:extLst>
                    <a:ext uri="{9D8B030D-6E8A-4147-A177-3AD203B41FA5}">
                      <a16:colId xmlns:a16="http://schemas.microsoft.com/office/drawing/2014/main" val="20002"/>
                    </a:ext>
                  </a:extLst>
                </a:gridCol>
                <a:gridCol w="2468597">
                  <a:extLst>
                    <a:ext uri="{9D8B030D-6E8A-4147-A177-3AD203B41FA5}">
                      <a16:colId xmlns:a16="http://schemas.microsoft.com/office/drawing/2014/main" val="20003"/>
                    </a:ext>
                  </a:extLst>
                </a:gridCol>
                <a:gridCol w="2511445">
                  <a:extLst>
                    <a:ext uri="{9D8B030D-6E8A-4147-A177-3AD203B41FA5}">
                      <a16:colId xmlns:a16="http://schemas.microsoft.com/office/drawing/2014/main" val="20004"/>
                    </a:ext>
                  </a:extLst>
                </a:gridCol>
              </a:tblGrid>
              <a:tr h="909479">
                <a:tc>
                  <a:txBody>
                    <a:bodyPr/>
                    <a:lstStyle/>
                    <a:p>
                      <a:pPr algn="ctr"/>
                      <a:r>
                        <a:rPr lang="en-US" sz="1800" dirty="0" err="1" smtClean="0"/>
                        <a:t>S.No</a:t>
                      </a:r>
                      <a:endParaRPr lang="en-US" sz="1800" dirty="0"/>
                    </a:p>
                  </a:txBody>
                  <a:tcPr anchor="ctr"/>
                </a:tc>
                <a:tc>
                  <a:txBody>
                    <a:bodyPr/>
                    <a:lstStyle/>
                    <a:p>
                      <a:pPr algn="ctr"/>
                      <a:r>
                        <a:rPr lang="en-US" sz="1800" dirty="0" smtClean="0"/>
                        <a:t>Components</a:t>
                      </a:r>
                      <a:endParaRPr lang="en-US" sz="1800" dirty="0"/>
                    </a:p>
                  </a:txBody>
                  <a:tcPr anchor="ctr"/>
                </a:tc>
                <a:tc>
                  <a:txBody>
                    <a:bodyPr/>
                    <a:lstStyle/>
                    <a:p>
                      <a:pPr algn="ctr"/>
                      <a:r>
                        <a:rPr lang="en-US" sz="1800" dirty="0" smtClean="0"/>
                        <a:t>Ratio </a:t>
                      </a:r>
                    </a:p>
                    <a:p>
                      <a:pPr algn="ctr"/>
                      <a:r>
                        <a:rPr lang="en-US" sz="1400" dirty="0" smtClean="0"/>
                        <a:t>[</a:t>
                      </a:r>
                      <a:r>
                        <a:rPr lang="en-US" sz="1400" dirty="0" err="1" smtClean="0"/>
                        <a:t>Central:State</a:t>
                      </a:r>
                      <a:r>
                        <a:rPr lang="en-US" sz="1400" dirty="0" smtClean="0"/>
                        <a:t>]</a:t>
                      </a:r>
                      <a:endParaRPr lang="en-US" sz="1800" dirty="0"/>
                    </a:p>
                  </a:txBody>
                  <a:tcPr anchor="ctr"/>
                </a:tc>
                <a:tc>
                  <a:txBody>
                    <a:bodyPr/>
                    <a:lstStyle/>
                    <a:p>
                      <a:pPr algn="ctr"/>
                      <a:r>
                        <a:rPr lang="en-US" sz="1800" dirty="0" smtClean="0"/>
                        <a:t>Amount proposed </a:t>
                      </a:r>
                    </a:p>
                    <a:p>
                      <a:pPr algn="ctr"/>
                      <a:r>
                        <a:rPr lang="en-US" sz="1800" dirty="0" smtClean="0"/>
                        <a:t>for 2020-2021</a:t>
                      </a:r>
                    </a:p>
                    <a:p>
                      <a:pPr algn="ctr"/>
                      <a:r>
                        <a:rPr lang="en-US" sz="1400" dirty="0" smtClean="0"/>
                        <a:t>[Central</a:t>
                      </a:r>
                      <a:r>
                        <a:rPr lang="en-US" sz="1400" baseline="0" dirty="0" smtClean="0"/>
                        <a:t> Share 60%]</a:t>
                      </a:r>
                      <a:endParaRPr lang="en-U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Amount proposed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for 2020-2021</a:t>
                      </a:r>
                    </a:p>
                    <a:p>
                      <a:pPr algn="ctr"/>
                      <a:r>
                        <a:rPr lang="en-US" sz="1400" dirty="0" smtClean="0"/>
                        <a:t>[State</a:t>
                      </a:r>
                      <a:r>
                        <a:rPr lang="en-US" sz="1400" baseline="0" dirty="0" smtClean="0"/>
                        <a:t> Share 40%]</a:t>
                      </a:r>
                      <a:endParaRPr lang="en-US" sz="1400" dirty="0"/>
                    </a:p>
                  </a:txBody>
                  <a:tcPr anchor="ctr"/>
                </a:tc>
                <a:extLst>
                  <a:ext uri="{0D108BD9-81ED-4DB2-BD59-A6C34878D82A}">
                    <a16:rowId xmlns:a16="http://schemas.microsoft.com/office/drawing/2014/main" val="10000"/>
                  </a:ext>
                </a:extLst>
              </a:tr>
              <a:tr h="467042">
                <a:tc>
                  <a:txBody>
                    <a:bodyPr/>
                    <a:lstStyle/>
                    <a:p>
                      <a:pPr algn="ctr"/>
                      <a:r>
                        <a:rPr lang="en-US" sz="2000" b="1" dirty="0" smtClean="0"/>
                        <a:t>1</a:t>
                      </a:r>
                      <a:endParaRPr lang="en-US" sz="2000" b="1" dirty="0"/>
                    </a:p>
                  </a:txBody>
                  <a:tcPr anchor="ctr"/>
                </a:tc>
                <a:tc>
                  <a:txBody>
                    <a:bodyPr/>
                    <a:lstStyle/>
                    <a:p>
                      <a:r>
                        <a:rPr lang="en-US" sz="2000" b="1" dirty="0" smtClean="0"/>
                        <a:t>MME</a:t>
                      </a:r>
                      <a:endParaRPr lang="en-US" sz="2000" b="1" dirty="0"/>
                    </a:p>
                  </a:txBody>
                  <a:tcPr/>
                </a:tc>
                <a:tc>
                  <a:txBody>
                    <a:bodyPr/>
                    <a:lstStyle/>
                    <a:p>
                      <a:pPr algn="ctr"/>
                      <a:r>
                        <a:rPr lang="en-US" sz="2400" b="1" dirty="0" smtClean="0"/>
                        <a:t>100 : 0</a:t>
                      </a:r>
                      <a:endParaRPr lang="en-US" sz="2400" b="1" dirty="0"/>
                    </a:p>
                  </a:txBody>
                  <a:tcPr anchor="ctr"/>
                </a:tc>
                <a:tc>
                  <a:txBody>
                    <a:bodyPr/>
                    <a:lstStyle/>
                    <a:p>
                      <a:pPr algn="r"/>
                      <a:r>
                        <a:rPr lang="en-US" sz="2400" b="1" dirty="0" smtClean="0"/>
                        <a:t>1270.24</a:t>
                      </a:r>
                      <a:endParaRPr lang="en-US" sz="2400" b="1" dirty="0"/>
                    </a:p>
                  </a:txBody>
                  <a:tcPr anchor="ctr"/>
                </a:tc>
                <a:tc>
                  <a:txBody>
                    <a:bodyPr/>
                    <a:lstStyle/>
                    <a:p>
                      <a:pPr algn="r"/>
                      <a:r>
                        <a:rPr lang="en-US" sz="2400" b="1" dirty="0" smtClean="0"/>
                        <a:t>0</a:t>
                      </a:r>
                      <a:endParaRPr lang="en-US" sz="2400" b="1" dirty="0"/>
                    </a:p>
                  </a:txBody>
                  <a:tcPr anchor="ctr"/>
                </a:tc>
                <a:extLst>
                  <a:ext uri="{0D108BD9-81ED-4DB2-BD59-A6C34878D82A}">
                    <a16:rowId xmlns:a16="http://schemas.microsoft.com/office/drawing/2014/main" val="10001"/>
                  </a:ext>
                </a:extLst>
              </a:tr>
              <a:tr h="747072">
                <a:tc>
                  <a:txBody>
                    <a:bodyPr/>
                    <a:lstStyle/>
                    <a:p>
                      <a:pPr algn="ctr"/>
                      <a:r>
                        <a:rPr lang="en-US" sz="2000" b="1" dirty="0" smtClean="0"/>
                        <a:t>2</a:t>
                      </a:r>
                      <a:endParaRPr lang="en-US" sz="2000" b="1" dirty="0"/>
                    </a:p>
                  </a:txBody>
                  <a:tcPr anchor="ctr"/>
                </a:tc>
                <a:tc>
                  <a:txBody>
                    <a:bodyPr/>
                    <a:lstStyle/>
                    <a:p>
                      <a:r>
                        <a:rPr lang="en-US" sz="2000" b="1" dirty="0" smtClean="0"/>
                        <a:t>Transport</a:t>
                      </a:r>
                      <a:r>
                        <a:rPr lang="en-US" sz="2000" b="1" baseline="0" dirty="0" smtClean="0"/>
                        <a:t> </a:t>
                      </a:r>
                    </a:p>
                    <a:p>
                      <a:r>
                        <a:rPr lang="en-US" sz="2000" b="1" baseline="0" dirty="0" smtClean="0"/>
                        <a:t>Assistance</a:t>
                      </a:r>
                      <a:endParaRPr lang="en-US" sz="2000" b="1" dirty="0"/>
                    </a:p>
                  </a:txBody>
                  <a:tcPr/>
                </a:tc>
                <a:tc>
                  <a:txBody>
                    <a:bodyPr/>
                    <a:lstStyle/>
                    <a:p>
                      <a:pPr algn="ctr"/>
                      <a:r>
                        <a:rPr lang="en-US" sz="2400" b="1" dirty="0" smtClean="0"/>
                        <a:t>100 : 0</a:t>
                      </a:r>
                      <a:endParaRPr lang="en-US" sz="2400" b="1" dirty="0"/>
                    </a:p>
                  </a:txBody>
                  <a:tcPr anchor="ctr"/>
                </a:tc>
                <a:tc>
                  <a:txBody>
                    <a:bodyPr/>
                    <a:lstStyle/>
                    <a:p>
                      <a:pPr algn="r"/>
                      <a:r>
                        <a:rPr lang="en-US" sz="2400" b="1" dirty="0" smtClean="0"/>
                        <a:t>1721.20</a:t>
                      </a:r>
                      <a:endParaRPr lang="en-US" sz="2400" b="1" dirty="0"/>
                    </a:p>
                  </a:txBody>
                  <a:tcPr anchor="ctr"/>
                </a:tc>
                <a:tc>
                  <a:txBody>
                    <a:bodyPr/>
                    <a:lstStyle/>
                    <a:p>
                      <a:pPr algn="r"/>
                      <a:r>
                        <a:rPr lang="en-US" sz="2400" b="1" dirty="0" smtClean="0"/>
                        <a:t>0</a:t>
                      </a:r>
                      <a:endParaRPr lang="en-US" sz="2400" b="1" dirty="0"/>
                    </a:p>
                  </a:txBody>
                  <a:tcPr anchor="ctr"/>
                </a:tc>
                <a:extLst>
                  <a:ext uri="{0D108BD9-81ED-4DB2-BD59-A6C34878D82A}">
                    <a16:rowId xmlns:a16="http://schemas.microsoft.com/office/drawing/2014/main" val="10002"/>
                  </a:ext>
                </a:extLst>
              </a:tr>
              <a:tr h="747072">
                <a:tc>
                  <a:txBody>
                    <a:bodyPr/>
                    <a:lstStyle/>
                    <a:p>
                      <a:pPr algn="ctr"/>
                      <a:r>
                        <a:rPr lang="en-US" sz="2000" b="1" dirty="0" smtClean="0"/>
                        <a:t>3</a:t>
                      </a:r>
                      <a:endParaRPr lang="en-US" sz="2000" b="1" dirty="0"/>
                    </a:p>
                  </a:txBody>
                  <a:tcPr anchor="ctr"/>
                </a:tc>
                <a:tc>
                  <a:txBody>
                    <a:bodyPr/>
                    <a:lstStyle/>
                    <a:p>
                      <a:r>
                        <a:rPr lang="en-US" sz="2000" b="1" dirty="0" smtClean="0"/>
                        <a:t>Cost of Food </a:t>
                      </a:r>
                    </a:p>
                    <a:p>
                      <a:r>
                        <a:rPr lang="en-US" sz="2000" b="1" dirty="0" smtClean="0"/>
                        <a:t>grains</a:t>
                      </a:r>
                      <a:endParaRPr lang="en-US" sz="2000" b="1" dirty="0"/>
                    </a:p>
                  </a:txBody>
                  <a:tcPr/>
                </a:tc>
                <a:tc>
                  <a:txBody>
                    <a:bodyPr/>
                    <a:lstStyle/>
                    <a:p>
                      <a:pPr algn="ctr"/>
                      <a:r>
                        <a:rPr lang="en-US" sz="2400" b="1" dirty="0" smtClean="0"/>
                        <a:t>100 : 0</a:t>
                      </a:r>
                      <a:endParaRPr lang="en-US" sz="2400" b="1" dirty="0"/>
                    </a:p>
                  </a:txBody>
                  <a:tcPr anchor="ctr"/>
                </a:tc>
                <a:tc>
                  <a:txBody>
                    <a:bodyPr/>
                    <a:lstStyle/>
                    <a:p>
                      <a:pPr algn="r"/>
                      <a:r>
                        <a:rPr lang="en-US" sz="2400" b="1" dirty="0" smtClean="0"/>
                        <a:t>3442.41</a:t>
                      </a:r>
                      <a:endParaRPr lang="en-US" sz="2400" b="1" dirty="0"/>
                    </a:p>
                  </a:txBody>
                  <a:tcPr anchor="ctr"/>
                </a:tc>
                <a:tc>
                  <a:txBody>
                    <a:bodyPr/>
                    <a:lstStyle/>
                    <a:p>
                      <a:pPr algn="r"/>
                      <a:r>
                        <a:rPr lang="en-US" sz="2400" b="1" dirty="0" smtClean="0"/>
                        <a:t>0</a:t>
                      </a:r>
                      <a:endParaRPr lang="en-US" sz="2400" b="1" dirty="0"/>
                    </a:p>
                  </a:txBody>
                  <a:tcPr anchor="ctr"/>
                </a:tc>
                <a:extLst>
                  <a:ext uri="{0D108BD9-81ED-4DB2-BD59-A6C34878D82A}">
                    <a16:rowId xmlns:a16="http://schemas.microsoft.com/office/drawing/2014/main" val="10003"/>
                  </a:ext>
                </a:extLst>
              </a:tr>
              <a:tr h="467042">
                <a:tc>
                  <a:txBody>
                    <a:bodyPr/>
                    <a:lstStyle/>
                    <a:p>
                      <a:pPr algn="ctr"/>
                      <a:r>
                        <a:rPr lang="en-US" sz="2000" b="1" dirty="0" smtClean="0"/>
                        <a:t>4</a:t>
                      </a:r>
                      <a:endParaRPr lang="en-US" sz="2000" b="1" dirty="0"/>
                    </a:p>
                  </a:txBody>
                  <a:tcPr anchor="ctr"/>
                </a:tc>
                <a:tc>
                  <a:txBody>
                    <a:bodyPr/>
                    <a:lstStyle/>
                    <a:p>
                      <a:r>
                        <a:rPr lang="en-US" sz="2000" b="1" dirty="0" smtClean="0"/>
                        <a:t>Cooking Cost</a:t>
                      </a:r>
                      <a:endParaRPr lang="en-US" sz="2000" b="1" dirty="0"/>
                    </a:p>
                  </a:txBody>
                  <a:tcPr/>
                </a:tc>
                <a:tc>
                  <a:txBody>
                    <a:bodyPr/>
                    <a:lstStyle/>
                    <a:p>
                      <a:pPr algn="ctr"/>
                      <a:r>
                        <a:rPr lang="en-US" sz="2400" b="1" dirty="0" smtClean="0"/>
                        <a:t>60 : 40</a:t>
                      </a:r>
                      <a:endParaRPr lang="en-US" sz="2400" b="1" dirty="0"/>
                    </a:p>
                  </a:txBody>
                  <a:tcPr anchor="ctr"/>
                </a:tc>
                <a:tc>
                  <a:txBody>
                    <a:bodyPr/>
                    <a:lstStyle/>
                    <a:p>
                      <a:pPr algn="r"/>
                      <a:r>
                        <a:rPr lang="en-US" sz="2400" b="1" dirty="0" smtClean="0"/>
                        <a:t>34194.40</a:t>
                      </a:r>
                      <a:endParaRPr lang="en-US" sz="2400" b="1" dirty="0"/>
                    </a:p>
                  </a:txBody>
                  <a:tcPr anchor="ctr"/>
                </a:tc>
                <a:tc>
                  <a:txBody>
                    <a:bodyPr/>
                    <a:lstStyle/>
                    <a:p>
                      <a:pPr algn="r"/>
                      <a:r>
                        <a:rPr lang="en-US" sz="2400" b="1" dirty="0" smtClean="0"/>
                        <a:t>22813.66</a:t>
                      </a:r>
                      <a:endParaRPr lang="en-US" sz="2400" b="1" dirty="0"/>
                    </a:p>
                  </a:txBody>
                  <a:tcPr anchor="ctr"/>
                </a:tc>
                <a:extLst>
                  <a:ext uri="{0D108BD9-81ED-4DB2-BD59-A6C34878D82A}">
                    <a16:rowId xmlns:a16="http://schemas.microsoft.com/office/drawing/2014/main" val="10004"/>
                  </a:ext>
                </a:extLst>
              </a:tr>
              <a:tr h="747072">
                <a:tc>
                  <a:txBody>
                    <a:bodyPr/>
                    <a:lstStyle/>
                    <a:p>
                      <a:pPr algn="ctr"/>
                      <a:r>
                        <a:rPr lang="en-US" sz="2000" b="1" dirty="0" smtClean="0"/>
                        <a:t>5</a:t>
                      </a:r>
                      <a:endParaRPr lang="en-US" sz="2000" b="1" dirty="0"/>
                    </a:p>
                  </a:txBody>
                  <a:tcPr anchor="ctr"/>
                </a:tc>
                <a:tc>
                  <a:txBody>
                    <a:bodyPr/>
                    <a:lstStyle/>
                    <a:p>
                      <a:r>
                        <a:rPr lang="en-US" sz="2000" b="1" dirty="0" smtClean="0"/>
                        <a:t>Honorarium to </a:t>
                      </a:r>
                    </a:p>
                    <a:p>
                      <a:r>
                        <a:rPr lang="en-US" sz="2000" b="1" dirty="0" smtClean="0"/>
                        <a:t>Cook-cum-Helper</a:t>
                      </a:r>
                      <a:endParaRPr lang="en-US" sz="2000" b="1" dirty="0"/>
                    </a:p>
                  </a:txBody>
                  <a:tcPr/>
                </a:tc>
                <a:tc>
                  <a:txBody>
                    <a:bodyPr/>
                    <a:lstStyle/>
                    <a:p>
                      <a:pPr algn="ctr"/>
                      <a:r>
                        <a:rPr lang="en-US" sz="2400" b="1" dirty="0" smtClean="0"/>
                        <a:t>60 : 40</a:t>
                      </a:r>
                      <a:endParaRPr lang="en-US" sz="2400" b="1" dirty="0"/>
                    </a:p>
                  </a:txBody>
                  <a:tcPr anchor="ctr"/>
                </a:tc>
                <a:tc>
                  <a:txBody>
                    <a:bodyPr/>
                    <a:lstStyle/>
                    <a:p>
                      <a:pPr algn="r"/>
                      <a:r>
                        <a:rPr lang="en-US" sz="2400" b="1" dirty="0" smtClean="0"/>
                        <a:t>7687.80</a:t>
                      </a:r>
                      <a:endParaRPr lang="en-US" sz="2400" b="1" dirty="0"/>
                    </a:p>
                  </a:txBody>
                  <a:tcPr anchor="ctr"/>
                </a:tc>
                <a:tc>
                  <a:txBody>
                    <a:bodyPr/>
                    <a:lstStyle/>
                    <a:p>
                      <a:pPr algn="r"/>
                      <a:r>
                        <a:rPr lang="en-US" sz="2400" b="1" dirty="0" smtClean="0"/>
                        <a:t>5125.20</a:t>
                      </a:r>
                      <a:endParaRPr lang="en-US" sz="2400" b="1" dirty="0"/>
                    </a:p>
                  </a:txBody>
                  <a:tcPr anchor="ctr"/>
                </a:tc>
                <a:extLst>
                  <a:ext uri="{0D108BD9-81ED-4DB2-BD59-A6C34878D82A}">
                    <a16:rowId xmlns:a16="http://schemas.microsoft.com/office/drawing/2014/main" val="10005"/>
                  </a:ext>
                </a:extLst>
              </a:tr>
              <a:tr h="487221">
                <a:tc gridSpan="3">
                  <a:txBody>
                    <a:bodyPr/>
                    <a:lstStyle/>
                    <a:p>
                      <a:pPr algn="r"/>
                      <a:r>
                        <a:rPr lang="en-US" sz="2800" b="1" dirty="0" smtClean="0"/>
                        <a:t>Total</a:t>
                      </a:r>
                      <a:endParaRPr lang="en-US" sz="2800" b="1" dirty="0"/>
                    </a:p>
                  </a:txBody>
                  <a:tcPr anchor="ctr"/>
                </a:tc>
                <a:tc hMerge="1">
                  <a:txBody>
                    <a:bodyPr/>
                    <a:lstStyle/>
                    <a:p>
                      <a:endParaRPr lang="en-US"/>
                    </a:p>
                  </a:txBody>
                  <a:tcPr/>
                </a:tc>
                <a:tc hMerge="1">
                  <a:txBody>
                    <a:bodyPr/>
                    <a:lstStyle/>
                    <a:p>
                      <a:endParaRPr lang="en-US" dirty="0"/>
                    </a:p>
                  </a:txBody>
                  <a:tcPr/>
                </a:tc>
                <a:tc>
                  <a:txBody>
                    <a:bodyPr/>
                    <a:lstStyle/>
                    <a:p>
                      <a:pPr algn="r"/>
                      <a:r>
                        <a:rPr lang="en-US" sz="2800" b="1" dirty="0" smtClean="0"/>
                        <a:t>48316.05</a:t>
                      </a:r>
                      <a:endParaRPr lang="en-US" sz="2800" b="1" dirty="0"/>
                    </a:p>
                  </a:txBody>
                  <a:tcPr anchor="ctr"/>
                </a:tc>
                <a:tc>
                  <a:txBody>
                    <a:bodyPr/>
                    <a:lstStyle/>
                    <a:p>
                      <a:pPr algn="r"/>
                      <a:r>
                        <a:rPr lang="en-US" sz="2800" b="1" dirty="0" smtClean="0"/>
                        <a:t>25775.26</a:t>
                      </a:r>
                      <a:endParaRPr lang="en-US" sz="2800" b="1" dirty="0"/>
                    </a:p>
                  </a:txBody>
                  <a:tcPr anchor="ctr"/>
                </a:tc>
                <a:extLst>
                  <a:ext uri="{0D108BD9-81ED-4DB2-BD59-A6C34878D82A}">
                    <a16:rowId xmlns:a16="http://schemas.microsoft.com/office/drawing/2014/main" val="10006"/>
                  </a:ext>
                </a:extLst>
              </a:tr>
            </a:tbl>
          </a:graphicData>
        </a:graphic>
      </p:graphicFrame>
      <p:sp>
        <p:nvSpPr>
          <p:cNvPr id="7" name="TextBox 6"/>
          <p:cNvSpPr txBox="1"/>
          <p:nvPr/>
        </p:nvSpPr>
        <p:spPr>
          <a:xfrm>
            <a:off x="10200821" y="1676400"/>
            <a:ext cx="998991" cy="276999"/>
          </a:xfrm>
          <a:prstGeom prst="rect">
            <a:avLst/>
          </a:prstGeom>
          <a:noFill/>
        </p:spPr>
        <p:txBody>
          <a:bodyPr wrap="none" rtlCol="0">
            <a:spAutoFit/>
          </a:bodyPr>
          <a:lstStyle/>
          <a:p>
            <a:r>
              <a:rPr lang="en-US" sz="1200" b="1" i="1" dirty="0" smtClean="0"/>
              <a:t>Rs. in </a:t>
            </a:r>
            <a:r>
              <a:rPr lang="en-US" sz="1200" b="1" i="1" dirty="0" err="1" smtClean="0"/>
              <a:t>Lakhs</a:t>
            </a:r>
            <a:endParaRPr lang="en-US" sz="1200" b="1" i="1" dirty="0"/>
          </a:p>
        </p:txBody>
      </p:sp>
      <p:pic>
        <p:nvPicPr>
          <p:cNvPr id="8" name="Picture 4" descr="Seal_of_Tamil_Nadu"/>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a:xfrm>
            <a:off x="11394025" y="11837"/>
            <a:ext cx="794800" cy="841553"/>
          </a:xfrm>
          <a:prstGeom prst="rect">
            <a:avLst/>
          </a:prstGeom>
          <a:noFill/>
        </p:spPr>
      </p:pic>
      <p:pic>
        <p:nvPicPr>
          <p:cNvPr id="9" name="Picture 5" descr="C:\Documents and Settings\user\Desktop\LOGO\MDM_LOGO_JPEG.JPG"/>
          <p:cNvPicPr>
            <a:picLocks noChangeAspect="1" noChangeArrowheads="1"/>
          </p:cNvPicPr>
          <p:nvPr/>
        </p:nvPicPr>
        <p:blipFill>
          <a:blip r:embed="rId3" cstate="print">
            <a:clrChange>
              <a:clrFrom>
                <a:srgbClr val="FFFEF8"/>
              </a:clrFrom>
              <a:clrTo>
                <a:srgbClr val="FFFEF8">
                  <a:alpha val="0"/>
                </a:srgbClr>
              </a:clrTo>
            </a:clrChange>
          </a:blip>
          <a:srcRect l="27779" t="13121" r="27777" b="10283"/>
          <a:stretch>
            <a:fillRect/>
          </a:stretch>
        </p:blipFill>
        <p:spPr bwMode="auto">
          <a:xfrm>
            <a:off x="-1588" y="39469"/>
            <a:ext cx="685800" cy="874931"/>
          </a:xfrm>
          <a:prstGeom prst="rect">
            <a:avLst/>
          </a:prstGeom>
          <a:noFill/>
          <a:ln w="9525">
            <a:noFill/>
            <a:miter lim="800000"/>
            <a:headEnd/>
            <a:tailEnd/>
          </a:ln>
        </p:spPr>
      </p:pic>
    </p:spTree>
    <p:extLst>
      <p:ext uri="{BB962C8B-B14F-4D97-AF65-F5344CB8AC3E}">
        <p14:creationId xmlns:p14="http://schemas.microsoft.com/office/powerpoint/2010/main" val="437328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8410" y="152400"/>
            <a:ext cx="7670802" cy="623888"/>
          </a:xfrm>
        </p:spPr>
        <p:txBody>
          <a:bodyPr/>
          <a:lstStyle/>
          <a:p>
            <a:r>
              <a:rPr lang="en-US" b="1" u="sng" dirty="0" smtClean="0"/>
              <a:t>Rice Fortification</a:t>
            </a:r>
            <a:endParaRPr lang="en-US" u="sng" dirty="0"/>
          </a:p>
        </p:txBody>
      </p:sp>
      <p:graphicFrame>
        <p:nvGraphicFramePr>
          <p:cNvPr id="7" name="Content Placeholder 6"/>
          <p:cNvGraphicFramePr>
            <a:graphicFrameLocks noGrp="1"/>
          </p:cNvGraphicFramePr>
          <p:nvPr>
            <p:ph idx="1"/>
          </p:nvPr>
        </p:nvGraphicFramePr>
        <p:xfrm>
          <a:off x="2741612" y="3352800"/>
          <a:ext cx="8077200" cy="3365589"/>
        </p:xfrm>
        <a:graphic>
          <a:graphicData uri="http://schemas.openxmlformats.org/drawingml/2006/table">
            <a:tbl>
              <a:tblPr>
                <a:tableStyleId>{16D9F66E-5EB9-4882-86FB-DCBF35E3C3E4}</a:tableStyleId>
              </a:tblPr>
              <a:tblGrid>
                <a:gridCol w="742776">
                  <a:extLst>
                    <a:ext uri="{9D8B030D-6E8A-4147-A177-3AD203B41FA5}">
                      <a16:colId xmlns:a16="http://schemas.microsoft.com/office/drawing/2014/main" val="20000"/>
                    </a:ext>
                  </a:extLst>
                </a:gridCol>
                <a:gridCol w="2408840">
                  <a:extLst>
                    <a:ext uri="{9D8B030D-6E8A-4147-A177-3AD203B41FA5}">
                      <a16:colId xmlns:a16="http://schemas.microsoft.com/office/drawing/2014/main" val="20001"/>
                    </a:ext>
                  </a:extLst>
                </a:gridCol>
                <a:gridCol w="2462792">
                  <a:extLst>
                    <a:ext uri="{9D8B030D-6E8A-4147-A177-3AD203B41FA5}">
                      <a16:colId xmlns:a16="http://schemas.microsoft.com/office/drawing/2014/main" val="20002"/>
                    </a:ext>
                  </a:extLst>
                </a:gridCol>
                <a:gridCol w="2462792">
                  <a:extLst>
                    <a:ext uri="{9D8B030D-6E8A-4147-A177-3AD203B41FA5}">
                      <a16:colId xmlns:a16="http://schemas.microsoft.com/office/drawing/2014/main" val="20003"/>
                    </a:ext>
                  </a:extLst>
                </a:gridCol>
              </a:tblGrid>
              <a:tr h="659616">
                <a:tc>
                  <a:txBody>
                    <a:bodyPr/>
                    <a:lstStyle/>
                    <a:p>
                      <a:pPr marL="0" marR="0" algn="ctr">
                        <a:lnSpc>
                          <a:spcPct val="115000"/>
                        </a:lnSpc>
                        <a:spcBef>
                          <a:spcPts val="0"/>
                        </a:spcBef>
                        <a:spcAft>
                          <a:spcPts val="0"/>
                        </a:spcAft>
                      </a:pPr>
                      <a:r>
                        <a:rPr lang="en-US" sz="2000" b="1" dirty="0" err="1"/>
                        <a:t>S.No</a:t>
                      </a:r>
                      <a:endParaRPr lang="en-US" sz="1800" b="1" dirty="0">
                        <a:latin typeface="Calibri"/>
                        <a:ea typeface="Times New Roman"/>
                        <a:cs typeface="Latha"/>
                      </a:endParaRPr>
                    </a:p>
                  </a:txBody>
                  <a:tcPr marL="68580" marR="68580" marT="0" marB="0" anchor="ctr"/>
                </a:tc>
                <a:tc>
                  <a:txBody>
                    <a:bodyPr/>
                    <a:lstStyle/>
                    <a:p>
                      <a:pPr marL="0" marR="0" algn="ctr">
                        <a:lnSpc>
                          <a:spcPct val="115000"/>
                        </a:lnSpc>
                        <a:spcBef>
                          <a:spcPts val="0"/>
                        </a:spcBef>
                        <a:spcAft>
                          <a:spcPts val="0"/>
                        </a:spcAft>
                      </a:pPr>
                      <a:r>
                        <a:rPr lang="en-US" sz="2000" b="1" dirty="0"/>
                        <a:t>Districts</a:t>
                      </a:r>
                      <a:endParaRPr lang="en-US" sz="1800" b="1" dirty="0">
                        <a:latin typeface="Calibri"/>
                        <a:ea typeface="Times New Roman"/>
                        <a:cs typeface="Latha"/>
                      </a:endParaRPr>
                    </a:p>
                  </a:txBody>
                  <a:tcPr marL="68580" marR="68580" marT="0" marB="0" anchor="ctr"/>
                </a:tc>
                <a:tc>
                  <a:txBody>
                    <a:bodyPr/>
                    <a:lstStyle/>
                    <a:p>
                      <a:pPr marL="0" marR="0" algn="ctr">
                        <a:lnSpc>
                          <a:spcPct val="115000"/>
                        </a:lnSpc>
                        <a:spcBef>
                          <a:spcPts val="0"/>
                        </a:spcBef>
                        <a:spcAft>
                          <a:spcPts val="0"/>
                        </a:spcAft>
                      </a:pPr>
                      <a:r>
                        <a:rPr lang="en-US" sz="2000" b="1" dirty="0"/>
                        <a:t>ICDS</a:t>
                      </a:r>
                      <a:endParaRPr lang="en-US" sz="1800" b="1" dirty="0"/>
                    </a:p>
                    <a:p>
                      <a:pPr marL="0" marR="0" algn="ctr">
                        <a:lnSpc>
                          <a:spcPct val="115000"/>
                        </a:lnSpc>
                        <a:spcBef>
                          <a:spcPts val="0"/>
                        </a:spcBef>
                        <a:spcAft>
                          <a:spcPts val="0"/>
                        </a:spcAft>
                      </a:pPr>
                      <a:r>
                        <a:rPr lang="en-US" sz="2000" b="1" dirty="0"/>
                        <a:t>Beneficiaries</a:t>
                      </a:r>
                      <a:endParaRPr lang="en-US" sz="1800" b="1" dirty="0">
                        <a:latin typeface="Calibri"/>
                        <a:ea typeface="Times New Roman"/>
                        <a:cs typeface="Latha"/>
                      </a:endParaRPr>
                    </a:p>
                  </a:txBody>
                  <a:tcPr marL="68580" marR="68580" marT="0" marB="0" anchor="ctr"/>
                </a:tc>
                <a:tc>
                  <a:txBody>
                    <a:bodyPr/>
                    <a:lstStyle/>
                    <a:p>
                      <a:pPr marL="0" marR="0" algn="ctr">
                        <a:lnSpc>
                          <a:spcPct val="115000"/>
                        </a:lnSpc>
                        <a:spcBef>
                          <a:spcPts val="0"/>
                        </a:spcBef>
                        <a:spcAft>
                          <a:spcPts val="0"/>
                        </a:spcAft>
                      </a:pPr>
                      <a:r>
                        <a:rPr lang="en-US" sz="2000" b="1" dirty="0"/>
                        <a:t>Nutritious Meal</a:t>
                      </a:r>
                      <a:endParaRPr lang="en-US" sz="1800" b="1" dirty="0"/>
                    </a:p>
                    <a:p>
                      <a:pPr marL="0" marR="0" algn="ctr">
                        <a:lnSpc>
                          <a:spcPct val="115000"/>
                        </a:lnSpc>
                        <a:spcBef>
                          <a:spcPts val="0"/>
                        </a:spcBef>
                        <a:spcAft>
                          <a:spcPts val="0"/>
                        </a:spcAft>
                      </a:pPr>
                      <a:r>
                        <a:rPr lang="en-US" sz="2000" b="1" dirty="0"/>
                        <a:t>Beneficiaries</a:t>
                      </a:r>
                      <a:endParaRPr lang="en-US" sz="1800" b="1" dirty="0">
                        <a:latin typeface="Calibri"/>
                        <a:ea typeface="Times New Roman"/>
                        <a:cs typeface="Latha"/>
                      </a:endParaRPr>
                    </a:p>
                  </a:txBody>
                  <a:tcPr marL="68580" marR="68580" marT="0" marB="0" anchor="ctr"/>
                </a:tc>
                <a:extLst>
                  <a:ext uri="{0D108BD9-81ED-4DB2-BD59-A6C34878D82A}">
                    <a16:rowId xmlns:a16="http://schemas.microsoft.com/office/drawing/2014/main" val="10000"/>
                  </a:ext>
                </a:extLst>
              </a:tr>
              <a:tr h="411263">
                <a:tc>
                  <a:txBody>
                    <a:bodyPr/>
                    <a:lstStyle/>
                    <a:p>
                      <a:pPr marL="0" marR="0" algn="ctr">
                        <a:lnSpc>
                          <a:spcPct val="115000"/>
                        </a:lnSpc>
                        <a:spcBef>
                          <a:spcPts val="0"/>
                        </a:spcBef>
                        <a:spcAft>
                          <a:spcPts val="0"/>
                        </a:spcAft>
                      </a:pPr>
                      <a:r>
                        <a:rPr lang="en-US" sz="2400" b="1" dirty="0"/>
                        <a:t>1</a:t>
                      </a:r>
                      <a:endParaRPr lang="en-US" sz="2000" b="1" dirty="0">
                        <a:latin typeface="Calibri"/>
                        <a:ea typeface="Times New Roman"/>
                        <a:cs typeface="Latha"/>
                      </a:endParaRPr>
                    </a:p>
                  </a:txBody>
                  <a:tcPr marL="68580" marR="68580" marT="0" marB="0" anchor="ctr"/>
                </a:tc>
                <a:tc>
                  <a:txBody>
                    <a:bodyPr/>
                    <a:lstStyle/>
                    <a:p>
                      <a:pPr marL="0" marR="0">
                        <a:lnSpc>
                          <a:spcPct val="115000"/>
                        </a:lnSpc>
                        <a:spcBef>
                          <a:spcPts val="0"/>
                        </a:spcBef>
                        <a:spcAft>
                          <a:spcPts val="0"/>
                        </a:spcAft>
                      </a:pPr>
                      <a:r>
                        <a:rPr lang="en-US" sz="2400" b="1" dirty="0" err="1"/>
                        <a:t>Dharmapuri</a:t>
                      </a:r>
                      <a:endParaRPr lang="en-US" sz="2000" b="1" dirty="0">
                        <a:latin typeface="Calibri"/>
                        <a:ea typeface="Times New Roman"/>
                        <a:cs typeface="Latha"/>
                      </a:endParaRPr>
                    </a:p>
                  </a:txBody>
                  <a:tcPr marL="68580" marR="68580" marT="0" marB="0" anchor="ctr"/>
                </a:tc>
                <a:tc>
                  <a:txBody>
                    <a:bodyPr/>
                    <a:lstStyle/>
                    <a:p>
                      <a:pPr marL="0" marR="0" algn="ctr">
                        <a:lnSpc>
                          <a:spcPct val="115000"/>
                        </a:lnSpc>
                        <a:spcBef>
                          <a:spcPts val="0"/>
                        </a:spcBef>
                        <a:spcAft>
                          <a:spcPts val="0"/>
                        </a:spcAft>
                      </a:pPr>
                      <a:r>
                        <a:rPr lang="en-US" sz="2400" b="1" dirty="0" smtClean="0"/>
                        <a:t>31,440</a:t>
                      </a:r>
                      <a:endParaRPr lang="en-US" sz="2000" b="1" dirty="0">
                        <a:latin typeface="Calibri"/>
                        <a:ea typeface="Times New Roman"/>
                        <a:cs typeface="Latha"/>
                      </a:endParaRPr>
                    </a:p>
                  </a:txBody>
                  <a:tcPr marL="68580" marR="68580" marT="0" marB="0" anchor="ctr"/>
                </a:tc>
                <a:tc>
                  <a:txBody>
                    <a:bodyPr/>
                    <a:lstStyle/>
                    <a:p>
                      <a:pPr marL="0" marR="0" algn="ctr">
                        <a:lnSpc>
                          <a:spcPct val="115000"/>
                        </a:lnSpc>
                        <a:spcBef>
                          <a:spcPts val="0"/>
                        </a:spcBef>
                        <a:spcAft>
                          <a:spcPts val="0"/>
                        </a:spcAft>
                        <a:tabLst>
                          <a:tab pos="0" algn="l"/>
                          <a:tab pos="450215" algn="l"/>
                        </a:tabLst>
                      </a:pPr>
                      <a:r>
                        <a:rPr lang="en-US" sz="2400" b="1" dirty="0" smtClean="0"/>
                        <a:t>1,36,312</a:t>
                      </a:r>
                      <a:endParaRPr lang="en-US" sz="2000" b="1" dirty="0">
                        <a:latin typeface="Calibri"/>
                        <a:ea typeface="Times New Roman"/>
                        <a:cs typeface="Latha"/>
                      </a:endParaRPr>
                    </a:p>
                  </a:txBody>
                  <a:tcPr marL="68580" marR="68580" marT="0" marB="0" anchor="ctr"/>
                </a:tc>
                <a:extLst>
                  <a:ext uri="{0D108BD9-81ED-4DB2-BD59-A6C34878D82A}">
                    <a16:rowId xmlns:a16="http://schemas.microsoft.com/office/drawing/2014/main" val="10001"/>
                  </a:ext>
                </a:extLst>
              </a:tr>
              <a:tr h="416242">
                <a:tc>
                  <a:txBody>
                    <a:bodyPr/>
                    <a:lstStyle/>
                    <a:p>
                      <a:pPr marL="0" marR="0" algn="ctr">
                        <a:lnSpc>
                          <a:spcPct val="115000"/>
                        </a:lnSpc>
                        <a:spcBef>
                          <a:spcPts val="0"/>
                        </a:spcBef>
                        <a:spcAft>
                          <a:spcPts val="0"/>
                        </a:spcAft>
                      </a:pPr>
                      <a:r>
                        <a:rPr lang="en-US" sz="2400" b="1" dirty="0"/>
                        <a:t>2</a:t>
                      </a:r>
                      <a:endParaRPr lang="en-US" sz="2000" b="1" dirty="0">
                        <a:latin typeface="Calibri"/>
                        <a:ea typeface="Times New Roman"/>
                        <a:cs typeface="Latha"/>
                      </a:endParaRPr>
                    </a:p>
                  </a:txBody>
                  <a:tcPr marL="68580" marR="68580" marT="0" marB="0" anchor="ctr"/>
                </a:tc>
                <a:tc>
                  <a:txBody>
                    <a:bodyPr/>
                    <a:lstStyle/>
                    <a:p>
                      <a:pPr marL="0" marR="0">
                        <a:lnSpc>
                          <a:spcPct val="115000"/>
                        </a:lnSpc>
                        <a:spcBef>
                          <a:spcPts val="0"/>
                        </a:spcBef>
                        <a:spcAft>
                          <a:spcPts val="0"/>
                        </a:spcAft>
                      </a:pPr>
                      <a:r>
                        <a:rPr lang="en-US" sz="2400" b="1" dirty="0"/>
                        <a:t>Madurai</a:t>
                      </a:r>
                      <a:endParaRPr lang="en-US" sz="2000" b="1" dirty="0">
                        <a:latin typeface="Calibri"/>
                        <a:ea typeface="Times New Roman"/>
                        <a:cs typeface="Latha"/>
                      </a:endParaRPr>
                    </a:p>
                  </a:txBody>
                  <a:tcPr marL="68580" marR="68580" marT="0" marB="0" anchor="ctr"/>
                </a:tc>
                <a:tc>
                  <a:txBody>
                    <a:bodyPr/>
                    <a:lstStyle/>
                    <a:p>
                      <a:pPr marL="0" marR="0" algn="ctr">
                        <a:lnSpc>
                          <a:spcPct val="115000"/>
                        </a:lnSpc>
                        <a:spcBef>
                          <a:spcPts val="0"/>
                        </a:spcBef>
                        <a:spcAft>
                          <a:spcPts val="0"/>
                        </a:spcAft>
                      </a:pPr>
                      <a:r>
                        <a:rPr lang="en-US" sz="2400" b="1" dirty="0" smtClean="0"/>
                        <a:t>39,570</a:t>
                      </a:r>
                      <a:endParaRPr lang="en-US" sz="2000" b="1" dirty="0">
                        <a:latin typeface="Calibri"/>
                        <a:ea typeface="Times New Roman"/>
                        <a:cs typeface="Latha"/>
                      </a:endParaRPr>
                    </a:p>
                  </a:txBody>
                  <a:tcPr marL="68580" marR="68580" marT="0" marB="0" anchor="ctr"/>
                </a:tc>
                <a:tc>
                  <a:txBody>
                    <a:bodyPr/>
                    <a:lstStyle/>
                    <a:p>
                      <a:pPr marL="0" marR="0" algn="ctr">
                        <a:lnSpc>
                          <a:spcPct val="115000"/>
                        </a:lnSpc>
                        <a:spcBef>
                          <a:spcPts val="0"/>
                        </a:spcBef>
                        <a:spcAft>
                          <a:spcPts val="0"/>
                        </a:spcAft>
                        <a:tabLst>
                          <a:tab pos="0" algn="l"/>
                          <a:tab pos="450215" algn="l"/>
                        </a:tabLst>
                      </a:pPr>
                      <a:r>
                        <a:rPr lang="en-US" sz="2400" b="1" dirty="0" smtClean="0"/>
                        <a:t>1,54,141</a:t>
                      </a:r>
                      <a:endParaRPr lang="en-US" sz="2000" b="1" dirty="0">
                        <a:latin typeface="Calibri"/>
                        <a:ea typeface="Times New Roman"/>
                        <a:cs typeface="Latha"/>
                      </a:endParaRPr>
                    </a:p>
                  </a:txBody>
                  <a:tcPr marL="68580" marR="68580" marT="0" marB="0" anchor="ctr"/>
                </a:tc>
                <a:extLst>
                  <a:ext uri="{0D108BD9-81ED-4DB2-BD59-A6C34878D82A}">
                    <a16:rowId xmlns:a16="http://schemas.microsoft.com/office/drawing/2014/main" val="10002"/>
                  </a:ext>
                </a:extLst>
              </a:tr>
              <a:tr h="409271">
                <a:tc>
                  <a:txBody>
                    <a:bodyPr/>
                    <a:lstStyle/>
                    <a:p>
                      <a:pPr marL="0" marR="0" algn="ctr">
                        <a:lnSpc>
                          <a:spcPct val="115000"/>
                        </a:lnSpc>
                        <a:spcBef>
                          <a:spcPts val="0"/>
                        </a:spcBef>
                        <a:spcAft>
                          <a:spcPts val="0"/>
                        </a:spcAft>
                      </a:pPr>
                      <a:r>
                        <a:rPr lang="en-US" sz="2400" b="1" dirty="0"/>
                        <a:t>3</a:t>
                      </a:r>
                      <a:endParaRPr lang="en-US" sz="2000" b="1" dirty="0">
                        <a:latin typeface="Calibri"/>
                        <a:ea typeface="Times New Roman"/>
                        <a:cs typeface="Latha"/>
                      </a:endParaRPr>
                    </a:p>
                  </a:txBody>
                  <a:tcPr marL="68580" marR="68580" marT="0" marB="0" anchor="ctr"/>
                </a:tc>
                <a:tc>
                  <a:txBody>
                    <a:bodyPr/>
                    <a:lstStyle/>
                    <a:p>
                      <a:pPr marL="0" marR="0">
                        <a:lnSpc>
                          <a:spcPct val="115000"/>
                        </a:lnSpc>
                        <a:spcBef>
                          <a:spcPts val="0"/>
                        </a:spcBef>
                        <a:spcAft>
                          <a:spcPts val="0"/>
                        </a:spcAft>
                      </a:pPr>
                      <a:r>
                        <a:rPr lang="en-US" sz="2400" b="1"/>
                        <a:t>Thanjavur</a:t>
                      </a:r>
                      <a:endParaRPr lang="en-US" sz="2000" b="1">
                        <a:latin typeface="Calibri"/>
                        <a:ea typeface="Times New Roman"/>
                        <a:cs typeface="Latha"/>
                      </a:endParaRPr>
                    </a:p>
                  </a:txBody>
                  <a:tcPr marL="68580" marR="68580" marT="0" marB="0" anchor="ctr"/>
                </a:tc>
                <a:tc>
                  <a:txBody>
                    <a:bodyPr/>
                    <a:lstStyle/>
                    <a:p>
                      <a:pPr marL="0" marR="0" algn="ctr">
                        <a:lnSpc>
                          <a:spcPct val="115000"/>
                        </a:lnSpc>
                        <a:spcBef>
                          <a:spcPts val="0"/>
                        </a:spcBef>
                        <a:spcAft>
                          <a:spcPts val="0"/>
                        </a:spcAft>
                      </a:pPr>
                      <a:r>
                        <a:rPr lang="en-US" sz="2400" b="1" dirty="0" smtClean="0"/>
                        <a:t>37,408</a:t>
                      </a:r>
                      <a:endParaRPr lang="en-US" sz="2000" b="1" dirty="0">
                        <a:latin typeface="Calibri"/>
                        <a:ea typeface="Times New Roman"/>
                        <a:cs typeface="Latha"/>
                      </a:endParaRPr>
                    </a:p>
                  </a:txBody>
                  <a:tcPr marL="68580" marR="68580" marT="0" marB="0" anchor="ctr"/>
                </a:tc>
                <a:tc>
                  <a:txBody>
                    <a:bodyPr/>
                    <a:lstStyle/>
                    <a:p>
                      <a:pPr marL="0" marR="0" algn="ctr">
                        <a:lnSpc>
                          <a:spcPct val="115000"/>
                        </a:lnSpc>
                        <a:spcBef>
                          <a:spcPts val="0"/>
                        </a:spcBef>
                        <a:spcAft>
                          <a:spcPts val="0"/>
                        </a:spcAft>
                        <a:tabLst>
                          <a:tab pos="0" algn="l"/>
                          <a:tab pos="450215" algn="l"/>
                        </a:tabLst>
                      </a:pPr>
                      <a:r>
                        <a:rPr lang="en-US" sz="2400" b="1" dirty="0" smtClean="0"/>
                        <a:t>1,52,455</a:t>
                      </a:r>
                      <a:endParaRPr lang="en-US" sz="2000" b="1" dirty="0">
                        <a:latin typeface="Calibri"/>
                        <a:ea typeface="Times New Roman"/>
                        <a:cs typeface="Latha"/>
                      </a:endParaRPr>
                    </a:p>
                  </a:txBody>
                  <a:tcPr marL="68580" marR="68580" marT="0" marB="0" anchor="ctr"/>
                </a:tc>
                <a:extLst>
                  <a:ext uri="{0D108BD9-81ED-4DB2-BD59-A6C34878D82A}">
                    <a16:rowId xmlns:a16="http://schemas.microsoft.com/office/drawing/2014/main" val="10003"/>
                  </a:ext>
                </a:extLst>
              </a:tr>
              <a:tr h="415246">
                <a:tc>
                  <a:txBody>
                    <a:bodyPr/>
                    <a:lstStyle/>
                    <a:p>
                      <a:pPr marL="0" marR="0" algn="ctr">
                        <a:lnSpc>
                          <a:spcPct val="115000"/>
                        </a:lnSpc>
                        <a:spcBef>
                          <a:spcPts val="0"/>
                        </a:spcBef>
                        <a:spcAft>
                          <a:spcPts val="0"/>
                        </a:spcAft>
                      </a:pPr>
                      <a:r>
                        <a:rPr lang="en-US" sz="2400" b="1" dirty="0"/>
                        <a:t>4</a:t>
                      </a:r>
                      <a:endParaRPr lang="en-US" sz="2000" b="1" dirty="0">
                        <a:latin typeface="Calibri"/>
                        <a:ea typeface="Times New Roman"/>
                        <a:cs typeface="Latha"/>
                      </a:endParaRPr>
                    </a:p>
                  </a:txBody>
                  <a:tcPr marL="68580" marR="68580" marT="0" marB="0" anchor="ctr"/>
                </a:tc>
                <a:tc>
                  <a:txBody>
                    <a:bodyPr/>
                    <a:lstStyle/>
                    <a:p>
                      <a:pPr marL="0" marR="0">
                        <a:lnSpc>
                          <a:spcPct val="115000"/>
                        </a:lnSpc>
                        <a:spcBef>
                          <a:spcPts val="0"/>
                        </a:spcBef>
                        <a:spcAft>
                          <a:spcPts val="0"/>
                        </a:spcAft>
                      </a:pPr>
                      <a:r>
                        <a:rPr lang="en-US" sz="2400" b="1"/>
                        <a:t>Thoothukudi</a:t>
                      </a:r>
                      <a:endParaRPr lang="en-US" sz="2000" b="1">
                        <a:latin typeface="Calibri"/>
                        <a:ea typeface="Times New Roman"/>
                        <a:cs typeface="Latha"/>
                      </a:endParaRPr>
                    </a:p>
                  </a:txBody>
                  <a:tcPr marL="68580" marR="68580" marT="0" marB="0" anchor="ctr"/>
                </a:tc>
                <a:tc>
                  <a:txBody>
                    <a:bodyPr/>
                    <a:lstStyle/>
                    <a:p>
                      <a:pPr marL="0" marR="0" algn="ctr">
                        <a:lnSpc>
                          <a:spcPct val="115000"/>
                        </a:lnSpc>
                        <a:spcBef>
                          <a:spcPts val="0"/>
                        </a:spcBef>
                        <a:spcAft>
                          <a:spcPts val="0"/>
                        </a:spcAft>
                      </a:pPr>
                      <a:r>
                        <a:rPr lang="en-US" sz="2400" b="1" dirty="0" smtClean="0"/>
                        <a:t>26,108</a:t>
                      </a:r>
                      <a:endParaRPr lang="en-US" sz="2000" b="1" dirty="0">
                        <a:latin typeface="Calibri"/>
                        <a:ea typeface="Times New Roman"/>
                        <a:cs typeface="Latha"/>
                      </a:endParaRPr>
                    </a:p>
                  </a:txBody>
                  <a:tcPr marL="68580" marR="68580" marT="0" marB="0" anchor="ctr"/>
                </a:tc>
                <a:tc>
                  <a:txBody>
                    <a:bodyPr/>
                    <a:lstStyle/>
                    <a:p>
                      <a:pPr marL="0" marR="0" algn="ctr">
                        <a:lnSpc>
                          <a:spcPct val="115000"/>
                        </a:lnSpc>
                        <a:spcBef>
                          <a:spcPts val="0"/>
                        </a:spcBef>
                        <a:spcAft>
                          <a:spcPts val="0"/>
                        </a:spcAft>
                        <a:tabLst>
                          <a:tab pos="0" algn="l"/>
                          <a:tab pos="450215" algn="l"/>
                        </a:tabLst>
                      </a:pPr>
                      <a:r>
                        <a:rPr lang="en-US" sz="2400" b="1" dirty="0" smtClean="0"/>
                        <a:t>1,22,499</a:t>
                      </a:r>
                      <a:endParaRPr lang="en-US" sz="2000" b="1" dirty="0">
                        <a:latin typeface="Calibri"/>
                        <a:ea typeface="Times New Roman"/>
                        <a:cs typeface="Latha"/>
                      </a:endParaRPr>
                    </a:p>
                  </a:txBody>
                  <a:tcPr marL="68580" marR="68580" marT="0" marB="0" anchor="ctr"/>
                </a:tc>
                <a:extLst>
                  <a:ext uri="{0D108BD9-81ED-4DB2-BD59-A6C34878D82A}">
                    <a16:rowId xmlns:a16="http://schemas.microsoft.com/office/drawing/2014/main" val="10004"/>
                  </a:ext>
                </a:extLst>
              </a:tr>
              <a:tr h="421221">
                <a:tc>
                  <a:txBody>
                    <a:bodyPr/>
                    <a:lstStyle/>
                    <a:p>
                      <a:pPr marL="0" marR="0" algn="ctr">
                        <a:lnSpc>
                          <a:spcPct val="115000"/>
                        </a:lnSpc>
                        <a:spcBef>
                          <a:spcPts val="0"/>
                        </a:spcBef>
                        <a:spcAft>
                          <a:spcPts val="0"/>
                        </a:spcAft>
                      </a:pPr>
                      <a:r>
                        <a:rPr lang="en-US" sz="2400" b="1" dirty="0"/>
                        <a:t>5</a:t>
                      </a:r>
                      <a:endParaRPr lang="en-US" sz="2000" b="1" dirty="0">
                        <a:latin typeface="Calibri"/>
                        <a:ea typeface="Times New Roman"/>
                        <a:cs typeface="Latha"/>
                      </a:endParaRPr>
                    </a:p>
                  </a:txBody>
                  <a:tcPr marL="68580" marR="68580" marT="0" marB="0" anchor="ctr"/>
                </a:tc>
                <a:tc>
                  <a:txBody>
                    <a:bodyPr/>
                    <a:lstStyle/>
                    <a:p>
                      <a:pPr marL="0" marR="0">
                        <a:lnSpc>
                          <a:spcPct val="115000"/>
                        </a:lnSpc>
                        <a:spcBef>
                          <a:spcPts val="0"/>
                        </a:spcBef>
                        <a:spcAft>
                          <a:spcPts val="0"/>
                        </a:spcAft>
                      </a:pPr>
                      <a:r>
                        <a:rPr lang="en-US" sz="2400" b="1"/>
                        <a:t>The Nilgiris</a:t>
                      </a:r>
                      <a:endParaRPr lang="en-US" sz="2000" b="1">
                        <a:latin typeface="Calibri"/>
                        <a:ea typeface="Times New Roman"/>
                        <a:cs typeface="Latha"/>
                      </a:endParaRPr>
                    </a:p>
                  </a:txBody>
                  <a:tcPr marL="68580" marR="68580" marT="0" marB="0" anchor="ctr"/>
                </a:tc>
                <a:tc>
                  <a:txBody>
                    <a:bodyPr/>
                    <a:lstStyle/>
                    <a:p>
                      <a:pPr marL="0" marR="0" algn="ctr">
                        <a:lnSpc>
                          <a:spcPct val="115000"/>
                        </a:lnSpc>
                        <a:spcBef>
                          <a:spcPts val="0"/>
                        </a:spcBef>
                        <a:spcAft>
                          <a:spcPts val="0"/>
                        </a:spcAft>
                      </a:pPr>
                      <a:r>
                        <a:rPr lang="en-US" sz="2400" b="1" dirty="0" smtClean="0"/>
                        <a:t>6,383</a:t>
                      </a:r>
                      <a:endParaRPr lang="en-US" sz="2000" b="1" dirty="0">
                        <a:latin typeface="Calibri"/>
                        <a:ea typeface="Times New Roman"/>
                        <a:cs typeface="Latha"/>
                      </a:endParaRPr>
                    </a:p>
                  </a:txBody>
                  <a:tcPr marL="68580" marR="68580" marT="0" marB="0" anchor="ctr"/>
                </a:tc>
                <a:tc>
                  <a:txBody>
                    <a:bodyPr/>
                    <a:lstStyle/>
                    <a:p>
                      <a:pPr marL="0" marR="0" algn="ctr">
                        <a:lnSpc>
                          <a:spcPct val="115000"/>
                        </a:lnSpc>
                        <a:spcBef>
                          <a:spcPts val="0"/>
                        </a:spcBef>
                        <a:spcAft>
                          <a:spcPts val="0"/>
                        </a:spcAft>
                        <a:tabLst>
                          <a:tab pos="0" algn="l"/>
                          <a:tab pos="450215" algn="l"/>
                        </a:tabLst>
                      </a:pPr>
                      <a:r>
                        <a:rPr lang="en-US" sz="2400" b="1" dirty="0" smtClean="0"/>
                        <a:t>35,400</a:t>
                      </a:r>
                      <a:endParaRPr lang="en-US" sz="2000" b="1" dirty="0">
                        <a:latin typeface="Calibri"/>
                        <a:ea typeface="Times New Roman"/>
                        <a:cs typeface="Latha"/>
                      </a:endParaRPr>
                    </a:p>
                  </a:txBody>
                  <a:tcPr marL="68580" marR="68580" marT="0" marB="0" anchor="ctr"/>
                </a:tc>
                <a:extLst>
                  <a:ext uri="{0D108BD9-81ED-4DB2-BD59-A6C34878D82A}">
                    <a16:rowId xmlns:a16="http://schemas.microsoft.com/office/drawing/2014/main" val="10005"/>
                  </a:ext>
                </a:extLst>
              </a:tr>
              <a:tr h="391341">
                <a:tc gridSpan="2">
                  <a:txBody>
                    <a:bodyPr/>
                    <a:lstStyle/>
                    <a:p>
                      <a:pPr marL="0" marR="0" algn="ctr">
                        <a:lnSpc>
                          <a:spcPct val="115000"/>
                        </a:lnSpc>
                        <a:spcBef>
                          <a:spcPts val="0"/>
                        </a:spcBef>
                        <a:spcAft>
                          <a:spcPts val="0"/>
                        </a:spcAft>
                      </a:pPr>
                      <a:r>
                        <a:rPr lang="en-US" sz="3200" b="1" dirty="0"/>
                        <a:t>Total</a:t>
                      </a:r>
                      <a:endParaRPr lang="en-US" sz="2800" b="1" dirty="0">
                        <a:latin typeface="Calibri"/>
                        <a:ea typeface="Times New Roman"/>
                        <a:cs typeface="Latha"/>
                      </a:endParaRPr>
                    </a:p>
                  </a:txBody>
                  <a:tcPr marL="68580" marR="68580" marT="0" marB="0" anchor="ctr"/>
                </a:tc>
                <a:tc hMerge="1">
                  <a:txBody>
                    <a:bodyPr/>
                    <a:lstStyle/>
                    <a:p>
                      <a:endParaRPr lang="en-US"/>
                    </a:p>
                  </a:txBody>
                  <a:tcPr/>
                </a:tc>
                <a:tc>
                  <a:txBody>
                    <a:bodyPr/>
                    <a:lstStyle/>
                    <a:p>
                      <a:pPr marL="0" marR="0" algn="ctr">
                        <a:lnSpc>
                          <a:spcPct val="115000"/>
                        </a:lnSpc>
                        <a:spcBef>
                          <a:spcPts val="0"/>
                        </a:spcBef>
                        <a:spcAft>
                          <a:spcPts val="0"/>
                        </a:spcAft>
                      </a:pPr>
                      <a:r>
                        <a:rPr lang="en-IN" sz="3200" b="1" dirty="0" smtClean="0"/>
                        <a:t>1,40,909</a:t>
                      </a:r>
                      <a:endParaRPr lang="en-US" sz="2800" b="1" dirty="0">
                        <a:latin typeface="Calibri"/>
                        <a:ea typeface="Times New Roman"/>
                        <a:cs typeface="Latha"/>
                      </a:endParaRPr>
                    </a:p>
                  </a:txBody>
                  <a:tcPr marL="68580" marR="68580" marT="0" marB="0" anchor="ctr"/>
                </a:tc>
                <a:tc>
                  <a:txBody>
                    <a:bodyPr/>
                    <a:lstStyle/>
                    <a:p>
                      <a:pPr marL="0" marR="0" algn="ctr">
                        <a:lnSpc>
                          <a:spcPct val="115000"/>
                        </a:lnSpc>
                        <a:spcBef>
                          <a:spcPts val="0"/>
                        </a:spcBef>
                        <a:spcAft>
                          <a:spcPts val="0"/>
                        </a:spcAft>
                        <a:tabLst>
                          <a:tab pos="0" algn="l"/>
                          <a:tab pos="450215" algn="l"/>
                        </a:tabLst>
                      </a:pPr>
                      <a:r>
                        <a:rPr lang="en-US" sz="3200" b="1" dirty="0" smtClean="0"/>
                        <a:t>6,00,807</a:t>
                      </a:r>
                      <a:endParaRPr lang="en-US" sz="2800" b="1" dirty="0">
                        <a:latin typeface="Calibri"/>
                        <a:ea typeface="Times New Roman"/>
                        <a:cs typeface="Latha"/>
                      </a:endParaRPr>
                    </a:p>
                  </a:txBody>
                  <a:tcPr marL="68580" marR="68580" marT="0" marB="0" anchor="ctr"/>
                </a:tc>
                <a:extLst>
                  <a:ext uri="{0D108BD9-81ED-4DB2-BD59-A6C34878D82A}">
                    <a16:rowId xmlns:a16="http://schemas.microsoft.com/office/drawing/2014/main" val="10006"/>
                  </a:ext>
                </a:extLst>
              </a:tr>
            </a:tbl>
          </a:graphicData>
        </a:graphic>
      </p:graphicFrame>
      <p:sp>
        <p:nvSpPr>
          <p:cNvPr id="8" name="Rectangle 7"/>
          <p:cNvSpPr/>
          <p:nvPr/>
        </p:nvSpPr>
        <p:spPr>
          <a:xfrm>
            <a:off x="150812" y="2412117"/>
            <a:ext cx="1828800" cy="4293483"/>
          </a:xfrm>
          <a:prstGeom prst="rect">
            <a:avLst/>
          </a:prstGeom>
        </p:spPr>
        <p:txBody>
          <a:bodyPr wrap="square">
            <a:spAutoFit/>
          </a:bodyPr>
          <a:lstStyle/>
          <a:p>
            <a:pPr algn="just"/>
            <a:r>
              <a:rPr lang="en-US" sz="1300" b="1" u="sng" dirty="0" smtClean="0"/>
              <a:t>Rice Fortification: </a:t>
            </a:r>
            <a:r>
              <a:rPr lang="en-US" sz="1300" dirty="0" smtClean="0"/>
              <a:t>Fortified Rice with 9 Nutrient Contents (</a:t>
            </a:r>
            <a:r>
              <a:rPr lang="en-US" sz="1300" i="1" dirty="0" smtClean="0"/>
              <a:t>Vitamin </a:t>
            </a:r>
            <a:r>
              <a:rPr lang="en-IN" sz="1300" i="1" dirty="0" smtClean="0"/>
              <a:t>A, Vitamin B1, Vitamin B2, Vitamin B3, Vitamin B6, Vitamin B12, Folic Acid, Iron and Zinc</a:t>
            </a:r>
            <a:r>
              <a:rPr lang="en-IN" sz="1300" dirty="0" smtClean="0"/>
              <a:t>) </a:t>
            </a:r>
            <a:r>
              <a:rPr lang="en-US" sz="1300" dirty="0" smtClean="0"/>
              <a:t>are provided to all Nutritious Meal and </a:t>
            </a:r>
            <a:r>
              <a:rPr lang="en-US" sz="1300" dirty="0" err="1" smtClean="0"/>
              <a:t>Anganwadi</a:t>
            </a:r>
            <a:r>
              <a:rPr lang="en-US" sz="1300" dirty="0" smtClean="0"/>
              <a:t> Centres in five Districts namely, </a:t>
            </a:r>
            <a:r>
              <a:rPr lang="en-US" sz="1300" dirty="0" err="1" smtClean="0"/>
              <a:t>Dharmapuri</a:t>
            </a:r>
            <a:r>
              <a:rPr lang="en-US" sz="1300" dirty="0" smtClean="0"/>
              <a:t>, Madurai, </a:t>
            </a:r>
            <a:r>
              <a:rPr lang="en-US" sz="1300" dirty="0" err="1" smtClean="0"/>
              <a:t>Thanjavur</a:t>
            </a:r>
            <a:r>
              <a:rPr lang="en-US" sz="1300" dirty="0" smtClean="0"/>
              <a:t>, </a:t>
            </a:r>
            <a:r>
              <a:rPr lang="en-US" sz="1300" dirty="0" err="1" smtClean="0"/>
              <a:t>Thoothukkudi</a:t>
            </a:r>
            <a:r>
              <a:rPr lang="en-US" sz="1300" dirty="0" smtClean="0"/>
              <a:t> and the </a:t>
            </a:r>
            <a:r>
              <a:rPr lang="en-US" sz="1300" dirty="0" err="1" smtClean="0"/>
              <a:t>Nilgiris</a:t>
            </a:r>
            <a:r>
              <a:rPr lang="en-US" sz="1300" dirty="0" smtClean="0"/>
              <a:t> on pilot basis from November 2019.  A sum of Rs.529.25 </a:t>
            </a:r>
            <a:r>
              <a:rPr lang="en-US" sz="1300" dirty="0" err="1" smtClean="0"/>
              <a:t>lakhs</a:t>
            </a:r>
            <a:r>
              <a:rPr lang="en-US" sz="1300" dirty="0" smtClean="0"/>
              <a:t> has been provided under Tamil Nadu Innovative Initiatives (TANII).</a:t>
            </a:r>
            <a:endParaRPr lang="en-US" sz="1300" dirty="0"/>
          </a:p>
        </p:txBody>
      </p:sp>
      <p:sp>
        <p:nvSpPr>
          <p:cNvPr id="14" name="Rectangle 13"/>
          <p:cNvSpPr/>
          <p:nvPr/>
        </p:nvSpPr>
        <p:spPr>
          <a:xfrm>
            <a:off x="2589212" y="838200"/>
            <a:ext cx="8305800" cy="2400657"/>
          </a:xfrm>
          <a:prstGeom prst="rect">
            <a:avLst/>
          </a:prstGeom>
        </p:spPr>
        <p:txBody>
          <a:bodyPr wrap="square">
            <a:spAutoFit/>
          </a:bodyPr>
          <a:lstStyle/>
          <a:p>
            <a:pPr algn="just">
              <a:lnSpc>
                <a:spcPct val="150000"/>
              </a:lnSpc>
            </a:pPr>
            <a:r>
              <a:rPr lang="en-US" sz="2000" b="1" dirty="0" smtClean="0"/>
              <a:t>Government of Tamil Nadu under the Innovative Initiative is piloting rice fortified with 9 micro nutrients as per FSSAI guidelines, in 5 districts under MDM / ICDS. The blending machines have been installed in the TNCSC </a:t>
            </a:r>
            <a:r>
              <a:rPr lang="en-US" sz="2000" b="1" dirty="0" err="1" smtClean="0"/>
              <a:t>godowns</a:t>
            </a:r>
            <a:r>
              <a:rPr lang="en-US" sz="2000" b="1" dirty="0" smtClean="0"/>
              <a:t> in 5 Districts &amp; production has been started and the scheme is implemented from November 2019. </a:t>
            </a:r>
            <a:endParaRPr lang="en-US" sz="2000" b="1" dirty="0"/>
          </a:p>
        </p:txBody>
      </p:sp>
      <p:pic>
        <p:nvPicPr>
          <p:cNvPr id="23" name="Picture 22" descr="Fortified_food.png"/>
          <p:cNvPicPr>
            <a:picLocks noChangeAspect="1"/>
          </p:cNvPicPr>
          <p:nvPr/>
        </p:nvPicPr>
        <p:blipFill>
          <a:blip r:embed="rId3" cstate="print"/>
          <a:stretch>
            <a:fillRect/>
          </a:stretch>
        </p:blipFill>
        <p:spPr>
          <a:xfrm>
            <a:off x="627996" y="533400"/>
            <a:ext cx="1275416" cy="1613127"/>
          </a:xfrm>
          <a:prstGeom prst="rect">
            <a:avLst/>
          </a:prstGeom>
        </p:spPr>
      </p:pic>
      <p:pic>
        <p:nvPicPr>
          <p:cNvPr id="9" name="Picture 4" descr="Seal_of_Tamil_Nadu"/>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a:xfrm>
            <a:off x="11394025" y="11837"/>
            <a:ext cx="794800" cy="841553"/>
          </a:xfrm>
          <a:prstGeom prst="rect">
            <a:avLst/>
          </a:prstGeom>
          <a:noFill/>
        </p:spPr>
      </p:pic>
      <p:pic>
        <p:nvPicPr>
          <p:cNvPr id="12" name="Picture 5" descr="C:\Documents and Settings\user\Desktop\LOGO\MDM_LOGO_JPEG.JPG"/>
          <p:cNvPicPr>
            <a:picLocks noChangeAspect="1" noChangeArrowheads="1"/>
          </p:cNvPicPr>
          <p:nvPr/>
        </p:nvPicPr>
        <p:blipFill>
          <a:blip r:embed="rId5" cstate="print">
            <a:clrChange>
              <a:clrFrom>
                <a:srgbClr val="FFFEF8"/>
              </a:clrFrom>
              <a:clrTo>
                <a:srgbClr val="FFFEF8">
                  <a:alpha val="0"/>
                </a:srgbClr>
              </a:clrTo>
            </a:clrChange>
          </a:blip>
          <a:srcRect l="27779" t="13121" r="27777" b="10283"/>
          <a:stretch>
            <a:fillRect/>
          </a:stretch>
        </p:blipFill>
        <p:spPr bwMode="auto">
          <a:xfrm>
            <a:off x="-1588" y="39469"/>
            <a:ext cx="685800" cy="874931"/>
          </a:xfrm>
          <a:prstGeom prst="rect">
            <a:avLst/>
          </a:prstGeom>
          <a:noFill/>
          <a:ln w="9525">
            <a:noFill/>
            <a:miter lim="800000"/>
            <a:headEnd/>
            <a:tailEnd/>
          </a:ln>
        </p:spPr>
      </p:pic>
    </p:spTree>
    <p:extLst>
      <p:ext uri="{BB962C8B-B14F-4D97-AF65-F5344CB8AC3E}">
        <p14:creationId xmlns:p14="http://schemas.microsoft.com/office/powerpoint/2010/main" val="340402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2"/>
          <p:cNvSpPr txBox="1">
            <a:spLocks/>
          </p:cNvSpPr>
          <p:nvPr/>
        </p:nvSpPr>
        <p:spPr>
          <a:xfrm>
            <a:off x="1446212" y="685800"/>
            <a:ext cx="9372600" cy="457200"/>
          </a:xfrm>
          <a:prstGeom prst="rect">
            <a:avLst/>
          </a:prstGeom>
        </p:spPr>
        <p:txBody>
          <a:bodyPr vert="horz" lIns="91440" tIns="45720" rIns="91440" bIns="45720" rtlCol="0">
            <a:noAutofit/>
          </a:bodyPr>
          <a:lstStyle/>
          <a:p>
            <a:pPr marL="274320" marR="0" lvl="0" indent="-228600" algn="ctr" defTabSz="914400" rtl="0" eaLnBrk="1" fontAlgn="auto" latinLnBrk="0" hangingPunct="1">
              <a:lnSpc>
                <a:spcPct val="90000"/>
              </a:lnSpc>
              <a:spcBef>
                <a:spcPts val="1800"/>
              </a:spcBef>
              <a:spcAft>
                <a:spcPts val="0"/>
              </a:spcAft>
              <a:buClr>
                <a:schemeClr val="tx1"/>
              </a:buClr>
              <a:buSzTx/>
              <a:tabLst/>
              <a:defRPr/>
            </a:pPr>
            <a:r>
              <a:rPr kumimoji="0" lang="en-US" b="1" i="1" u="none" strike="noStrike" kern="1200" cap="none" spc="0" normalizeH="0" baseline="0" noProof="0" dirty="0" smtClean="0">
                <a:ln>
                  <a:noFill/>
                </a:ln>
                <a:solidFill>
                  <a:srgbClr val="FF0000"/>
                </a:solidFill>
                <a:effectLst/>
                <a:uLnTx/>
                <a:uFillTx/>
                <a:latin typeface="+mn-lt"/>
                <a:ea typeface="+mn-ea"/>
                <a:cs typeface="+mn-cs"/>
              </a:rPr>
              <a:t>“School was the Garden of Childhood, Where kids as bud are blossoms to become flowers.”</a:t>
            </a:r>
            <a:endParaRPr kumimoji="0" lang="en-US" b="1" i="1" u="none" strike="noStrike" kern="1200" cap="none" spc="0" normalizeH="0" baseline="0" noProof="0" dirty="0">
              <a:ln>
                <a:noFill/>
              </a:ln>
              <a:solidFill>
                <a:srgbClr val="FF0000"/>
              </a:solidFill>
              <a:effectLst/>
              <a:uLnTx/>
              <a:uFillTx/>
              <a:latin typeface="+mn-lt"/>
              <a:ea typeface="+mn-ea"/>
              <a:cs typeface="+mn-cs"/>
            </a:endParaRPr>
          </a:p>
        </p:txBody>
      </p:sp>
      <p:sp>
        <p:nvSpPr>
          <p:cNvPr id="15" name="Title 3"/>
          <p:cNvSpPr txBox="1">
            <a:spLocks/>
          </p:cNvSpPr>
          <p:nvPr/>
        </p:nvSpPr>
        <p:spPr>
          <a:xfrm>
            <a:off x="1979612" y="152400"/>
            <a:ext cx="8305800" cy="533400"/>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3600" b="1" i="0" u="sng" strike="noStrike" kern="1200" cap="none" spc="0" normalizeH="0" baseline="0" noProof="0" dirty="0" smtClean="0">
                <a:ln>
                  <a:noFill/>
                </a:ln>
                <a:solidFill>
                  <a:schemeClr val="tx1">
                    <a:lumMod val="75000"/>
                    <a:lumOff val="25000"/>
                  </a:schemeClr>
                </a:solidFill>
                <a:effectLst/>
                <a:uLnTx/>
                <a:uFillTx/>
                <a:latin typeface="+mj-lt"/>
                <a:ea typeface="+mj-ea"/>
                <a:cs typeface="+mj-cs"/>
              </a:rPr>
              <a:t>Information on Kitchen Gardens</a:t>
            </a:r>
            <a:endParaRPr kumimoji="0" lang="en-US" sz="3600" b="1" i="0" u="sng" strike="noStrike" kern="1200" cap="none" spc="0" normalizeH="0" baseline="0" noProof="0" dirty="0">
              <a:ln>
                <a:noFill/>
              </a:ln>
              <a:solidFill>
                <a:schemeClr val="tx1">
                  <a:lumMod val="75000"/>
                  <a:lumOff val="25000"/>
                </a:schemeClr>
              </a:solidFill>
              <a:effectLst/>
              <a:uLnTx/>
              <a:uFillTx/>
              <a:latin typeface="+mj-lt"/>
              <a:ea typeface="+mj-ea"/>
              <a:cs typeface="+mj-cs"/>
            </a:endParaRPr>
          </a:p>
        </p:txBody>
      </p:sp>
      <p:graphicFrame>
        <p:nvGraphicFramePr>
          <p:cNvPr id="16" name="Content Placeholder 8"/>
          <p:cNvGraphicFramePr>
            <a:graphicFrameLocks noGrp="1"/>
          </p:cNvGraphicFramePr>
          <p:nvPr>
            <p:ph sz="half" idx="2"/>
            <p:extLst>
              <p:ext uri="{D42A27DB-BD31-4B8C-83A1-F6EECF244321}">
                <p14:modId xmlns:p14="http://schemas.microsoft.com/office/powerpoint/2010/main" val="124045080"/>
              </p:ext>
            </p:extLst>
          </p:nvPr>
        </p:nvGraphicFramePr>
        <p:xfrm>
          <a:off x="836612" y="1143001"/>
          <a:ext cx="6477000" cy="2404917"/>
        </p:xfrm>
        <a:graphic>
          <a:graphicData uri="http://schemas.openxmlformats.org/drawingml/2006/table">
            <a:tbl>
              <a:tblPr firstRow="1" bandRow="1">
                <a:tableStyleId>{10A1B5D5-9B99-4C35-A422-299274C87663}</a:tableStyleId>
              </a:tblPr>
              <a:tblGrid>
                <a:gridCol w="1712526">
                  <a:extLst>
                    <a:ext uri="{9D8B030D-6E8A-4147-A177-3AD203B41FA5}">
                      <a16:colId xmlns:a16="http://schemas.microsoft.com/office/drawing/2014/main" val="20000"/>
                    </a:ext>
                  </a:extLst>
                </a:gridCol>
                <a:gridCol w="2934850">
                  <a:extLst>
                    <a:ext uri="{9D8B030D-6E8A-4147-A177-3AD203B41FA5}">
                      <a16:colId xmlns:a16="http://schemas.microsoft.com/office/drawing/2014/main" val="20001"/>
                    </a:ext>
                  </a:extLst>
                </a:gridCol>
                <a:gridCol w="1829624">
                  <a:extLst>
                    <a:ext uri="{9D8B030D-6E8A-4147-A177-3AD203B41FA5}">
                      <a16:colId xmlns:a16="http://schemas.microsoft.com/office/drawing/2014/main" val="20002"/>
                    </a:ext>
                  </a:extLst>
                </a:gridCol>
              </a:tblGrid>
              <a:tr h="1295399">
                <a:tc>
                  <a:txBody>
                    <a:bodyPr/>
                    <a:lstStyle/>
                    <a:p>
                      <a:pPr algn="ctr"/>
                      <a:r>
                        <a:rPr lang="en-US" sz="2000" dirty="0" smtClean="0"/>
                        <a:t>No.</a:t>
                      </a:r>
                      <a:r>
                        <a:rPr lang="en-US" sz="2000" baseline="0" dirty="0" smtClean="0"/>
                        <a:t> of </a:t>
                      </a:r>
                    </a:p>
                    <a:p>
                      <a:pPr algn="ctr"/>
                      <a:r>
                        <a:rPr lang="en-US" sz="2000" baseline="0" dirty="0" smtClean="0"/>
                        <a:t>Districts</a:t>
                      </a:r>
                      <a:endParaRPr lang="en-US" sz="2000" b="1" dirty="0"/>
                    </a:p>
                  </a:txBody>
                  <a:tcPr anchor="ctr"/>
                </a:tc>
                <a:tc>
                  <a:txBody>
                    <a:bodyPr/>
                    <a:lstStyle/>
                    <a:p>
                      <a:pPr algn="ctr"/>
                      <a:r>
                        <a:rPr lang="en-US" sz="2000" dirty="0" smtClean="0"/>
                        <a:t>Total No. of Institution &amp; Setting up of KG is</a:t>
                      </a:r>
                      <a:r>
                        <a:rPr lang="en-US" sz="2000" baseline="0" dirty="0" smtClean="0"/>
                        <a:t> possible</a:t>
                      </a:r>
                      <a:endParaRPr lang="en-US" sz="2000" b="1" dirty="0"/>
                    </a:p>
                  </a:txBody>
                  <a:tcPr anchor="ctr"/>
                </a:tc>
                <a:tc>
                  <a:txBody>
                    <a:bodyPr/>
                    <a:lstStyle/>
                    <a:p>
                      <a:pPr algn="ctr"/>
                      <a:r>
                        <a:rPr lang="en-US" sz="2000" dirty="0" smtClean="0"/>
                        <a:t>No. of </a:t>
                      </a:r>
                    </a:p>
                    <a:p>
                      <a:pPr algn="ctr"/>
                      <a:r>
                        <a:rPr lang="en-US" sz="2000" dirty="0" smtClean="0"/>
                        <a:t>Institution</a:t>
                      </a:r>
                      <a:r>
                        <a:rPr lang="en-US" sz="2000" baseline="0" dirty="0" smtClean="0"/>
                        <a:t> </a:t>
                      </a:r>
                    </a:p>
                    <a:p>
                      <a:pPr algn="ctr"/>
                      <a:r>
                        <a:rPr lang="en-US" sz="2000" baseline="0" dirty="0" smtClean="0"/>
                        <a:t>already </a:t>
                      </a:r>
                    </a:p>
                    <a:p>
                      <a:pPr algn="ctr"/>
                      <a:r>
                        <a:rPr lang="en-US" sz="2000" baseline="0" dirty="0" smtClean="0"/>
                        <a:t>having KG</a:t>
                      </a:r>
                      <a:endParaRPr lang="en-US" sz="2000" b="1" dirty="0"/>
                    </a:p>
                  </a:txBody>
                  <a:tcPr anchor="ctr"/>
                </a:tc>
                <a:extLst>
                  <a:ext uri="{0D108BD9-81ED-4DB2-BD59-A6C34878D82A}">
                    <a16:rowId xmlns:a16="http://schemas.microsoft.com/office/drawing/2014/main" val="10000"/>
                  </a:ext>
                </a:extLst>
              </a:tr>
              <a:tr h="1094277">
                <a:tc>
                  <a:txBody>
                    <a:bodyPr/>
                    <a:lstStyle/>
                    <a:p>
                      <a:pPr algn="ctr"/>
                      <a:r>
                        <a:rPr lang="en-US" sz="2800" b="1" dirty="0" smtClean="0"/>
                        <a:t>32</a:t>
                      </a:r>
                      <a:endParaRPr lang="en-US" sz="2800" b="1" dirty="0"/>
                    </a:p>
                  </a:txBody>
                  <a:tcPr anchor="ctr"/>
                </a:tc>
                <a:tc>
                  <a:txBody>
                    <a:bodyPr/>
                    <a:lstStyle/>
                    <a:p>
                      <a:pPr algn="ctr"/>
                      <a:r>
                        <a:rPr lang="en-US" sz="2800" b="1" dirty="0" smtClean="0"/>
                        <a:t>43,246</a:t>
                      </a:r>
                      <a:endParaRPr lang="en-US" sz="2800" b="1" dirty="0"/>
                    </a:p>
                  </a:txBody>
                  <a:tcPr anchor="ctr"/>
                </a:tc>
                <a:tc>
                  <a:txBody>
                    <a:bodyPr/>
                    <a:lstStyle/>
                    <a:p>
                      <a:pPr algn="ctr"/>
                      <a:r>
                        <a:rPr lang="en-US" sz="2800" b="1" dirty="0" smtClean="0"/>
                        <a:t>6,099</a:t>
                      </a:r>
                      <a:endParaRPr lang="en-US" sz="2800" b="1" dirty="0"/>
                    </a:p>
                  </a:txBody>
                  <a:tcPr anchor="ctr"/>
                </a:tc>
                <a:extLst>
                  <a:ext uri="{0D108BD9-81ED-4DB2-BD59-A6C34878D82A}">
                    <a16:rowId xmlns:a16="http://schemas.microsoft.com/office/drawing/2014/main" val="10001"/>
                  </a:ext>
                </a:extLst>
              </a:tr>
            </a:tbl>
          </a:graphicData>
        </a:graphic>
      </p:graphicFrame>
      <p:graphicFrame>
        <p:nvGraphicFramePr>
          <p:cNvPr id="17" name="Content Placeholder 8"/>
          <p:cNvGraphicFramePr>
            <a:graphicFrameLocks/>
          </p:cNvGraphicFramePr>
          <p:nvPr>
            <p:extLst>
              <p:ext uri="{D42A27DB-BD31-4B8C-83A1-F6EECF244321}">
                <p14:modId xmlns:p14="http://schemas.microsoft.com/office/powerpoint/2010/main" val="124045080"/>
              </p:ext>
            </p:extLst>
          </p:nvPr>
        </p:nvGraphicFramePr>
        <p:xfrm>
          <a:off x="836612" y="3657601"/>
          <a:ext cx="6477000" cy="2976387"/>
        </p:xfrm>
        <a:graphic>
          <a:graphicData uri="http://schemas.openxmlformats.org/drawingml/2006/table">
            <a:tbl>
              <a:tblPr firstRow="1" bandRow="1">
                <a:tableStyleId>{10A1B5D5-9B99-4C35-A422-299274C87663}</a:tableStyleId>
              </a:tblPr>
              <a:tblGrid>
                <a:gridCol w="1676400">
                  <a:extLst>
                    <a:ext uri="{9D8B030D-6E8A-4147-A177-3AD203B41FA5}">
                      <a16:colId xmlns:a16="http://schemas.microsoft.com/office/drawing/2014/main" val="20000"/>
                    </a:ext>
                  </a:extLst>
                </a:gridCol>
                <a:gridCol w="1851198">
                  <a:extLst>
                    <a:ext uri="{9D8B030D-6E8A-4147-A177-3AD203B41FA5}">
                      <a16:colId xmlns:a16="http://schemas.microsoft.com/office/drawing/2014/main" val="20001"/>
                    </a:ext>
                  </a:extLst>
                </a:gridCol>
                <a:gridCol w="2949402">
                  <a:extLst>
                    <a:ext uri="{9D8B030D-6E8A-4147-A177-3AD203B41FA5}">
                      <a16:colId xmlns:a16="http://schemas.microsoft.com/office/drawing/2014/main" val="20002"/>
                    </a:ext>
                  </a:extLst>
                </a:gridCol>
              </a:tblGrid>
              <a:tr h="1732773">
                <a:tc>
                  <a:txBody>
                    <a:bodyPr/>
                    <a:lstStyle/>
                    <a:p>
                      <a:pPr algn="ctr"/>
                      <a:r>
                        <a:rPr lang="en-US" sz="1800" dirty="0" smtClean="0"/>
                        <a:t>No. of</a:t>
                      </a:r>
                    </a:p>
                    <a:p>
                      <a:pPr algn="ctr"/>
                      <a:r>
                        <a:rPr lang="en-US" sz="1800" dirty="0" smtClean="0"/>
                        <a:t>institutions </a:t>
                      </a:r>
                    </a:p>
                    <a:p>
                      <a:pPr algn="ctr"/>
                      <a:r>
                        <a:rPr lang="en-US" sz="1800" dirty="0" smtClean="0"/>
                        <a:t>Sanctioned for setting up</a:t>
                      </a:r>
                      <a:r>
                        <a:rPr lang="en-US" sz="1800" baseline="0" dirty="0" smtClean="0"/>
                        <a:t> of  KG </a:t>
                      </a:r>
                    </a:p>
                    <a:p>
                      <a:pPr algn="ctr"/>
                      <a:r>
                        <a:rPr lang="en-US" sz="1800" baseline="0" dirty="0" smtClean="0"/>
                        <a:t>[</a:t>
                      </a:r>
                      <a:r>
                        <a:rPr lang="en-US" sz="1800" dirty="0" smtClean="0"/>
                        <a:t>2019-2020]</a:t>
                      </a:r>
                      <a:endParaRPr lang="en-US" sz="1800" b="1" dirty="0"/>
                    </a:p>
                  </a:txBody>
                  <a:tcPr anchor="ctr"/>
                </a:tc>
                <a:tc>
                  <a:txBody>
                    <a:bodyPr/>
                    <a:lstStyle/>
                    <a:p>
                      <a:pPr algn="ctr"/>
                      <a:r>
                        <a:rPr lang="en-US" sz="1800" dirty="0" smtClean="0"/>
                        <a:t>No. of Institutions </a:t>
                      </a:r>
                    </a:p>
                    <a:p>
                      <a:pPr algn="ctr"/>
                      <a:r>
                        <a:rPr lang="en-US" sz="1800" baseline="0" dirty="0" smtClean="0"/>
                        <a:t>Proposed for </a:t>
                      </a:r>
                    </a:p>
                    <a:p>
                      <a:pPr algn="ctr"/>
                      <a:r>
                        <a:rPr lang="en-US" sz="1800" dirty="0" smtClean="0"/>
                        <a:t>setting up</a:t>
                      </a:r>
                      <a:r>
                        <a:rPr lang="en-US" sz="1800" baseline="0" dirty="0" smtClean="0"/>
                        <a:t> of </a:t>
                      </a:r>
                    </a:p>
                    <a:p>
                      <a:pPr algn="ctr"/>
                      <a:r>
                        <a:rPr lang="en-US" sz="1800" baseline="0" dirty="0" smtClean="0"/>
                        <a:t>KG  during </a:t>
                      </a:r>
                    </a:p>
                    <a:p>
                      <a:pPr algn="ctr"/>
                      <a:r>
                        <a:rPr lang="en-US" sz="1800" baseline="0" dirty="0" smtClean="0"/>
                        <a:t>2020-2021</a:t>
                      </a:r>
                      <a:endParaRPr lang="en-US" sz="1800" b="1" dirty="0"/>
                    </a:p>
                  </a:txBody>
                  <a:tcPr anchor="ctr"/>
                </a:tc>
                <a:tc>
                  <a:txBody>
                    <a:bodyPr/>
                    <a:lstStyle/>
                    <a:p>
                      <a:pPr algn="ctr"/>
                      <a:r>
                        <a:rPr lang="en-US" sz="1800" dirty="0" smtClean="0"/>
                        <a:t>Name of the </a:t>
                      </a:r>
                    </a:p>
                    <a:p>
                      <a:pPr algn="ctr"/>
                      <a:r>
                        <a:rPr lang="en-US" sz="1800" dirty="0" err="1" smtClean="0"/>
                        <a:t>Krishi</a:t>
                      </a:r>
                      <a:r>
                        <a:rPr lang="en-US" sz="1800" dirty="0" smtClean="0"/>
                        <a:t> </a:t>
                      </a:r>
                      <a:r>
                        <a:rPr lang="en-US" sz="1800" dirty="0" err="1" smtClean="0"/>
                        <a:t>Vigyan</a:t>
                      </a:r>
                      <a:r>
                        <a:rPr lang="en-US" sz="1800" baseline="0" dirty="0" smtClean="0"/>
                        <a:t> Kendra </a:t>
                      </a:r>
                    </a:p>
                    <a:p>
                      <a:pPr algn="ctr"/>
                      <a:r>
                        <a:rPr lang="en-US" sz="1800" baseline="0" dirty="0" smtClean="0"/>
                        <a:t>(</a:t>
                      </a:r>
                      <a:r>
                        <a:rPr lang="en-US" sz="1800" dirty="0" smtClean="0"/>
                        <a:t>KVK)</a:t>
                      </a:r>
                      <a:endParaRPr lang="en-US" sz="1800" b="1" dirty="0"/>
                    </a:p>
                  </a:txBody>
                  <a:tcPr anchor="ctr"/>
                </a:tc>
                <a:extLst>
                  <a:ext uri="{0D108BD9-81ED-4DB2-BD59-A6C34878D82A}">
                    <a16:rowId xmlns:a16="http://schemas.microsoft.com/office/drawing/2014/main" val="10000"/>
                  </a:ext>
                </a:extLst>
              </a:tr>
              <a:tr h="1239027">
                <a:tc>
                  <a:txBody>
                    <a:bodyPr/>
                    <a:lstStyle/>
                    <a:p>
                      <a:pPr algn="ctr"/>
                      <a:r>
                        <a:rPr lang="en-US" sz="2800" b="1" dirty="0" smtClean="0"/>
                        <a:t>10,024</a:t>
                      </a:r>
                      <a:endParaRPr lang="en-US" sz="2800" b="1" dirty="0"/>
                    </a:p>
                  </a:txBody>
                  <a:tcPr anchor="ctr"/>
                </a:tc>
                <a:tc>
                  <a:txBody>
                    <a:bodyPr/>
                    <a:lstStyle/>
                    <a:p>
                      <a:pPr algn="ctr"/>
                      <a:r>
                        <a:rPr lang="en-US" sz="2800" b="1" dirty="0" smtClean="0"/>
                        <a:t>27,123</a:t>
                      </a:r>
                      <a:endParaRPr lang="en-US" sz="2800" b="1" dirty="0"/>
                    </a:p>
                  </a:txBody>
                  <a:tcPr anchor="ctr"/>
                </a:tc>
                <a:tc>
                  <a:txBody>
                    <a:bodyPr/>
                    <a:lstStyle/>
                    <a:p>
                      <a:pPr algn="l"/>
                      <a:r>
                        <a:rPr lang="en-US" sz="1600" b="1" dirty="0" smtClean="0"/>
                        <a:t>Horticulture/Agriculture Dept.,  Local KVK, </a:t>
                      </a:r>
                    </a:p>
                    <a:p>
                      <a:pPr algn="l"/>
                      <a:r>
                        <a:rPr lang="en-US" sz="1600" b="1" dirty="0" smtClean="0"/>
                        <a:t>Community,</a:t>
                      </a:r>
                      <a:r>
                        <a:rPr lang="en-US" sz="1600" b="1" baseline="0" dirty="0" smtClean="0"/>
                        <a:t>  NGO’s,</a:t>
                      </a:r>
                    </a:p>
                    <a:p>
                      <a:pPr algn="l"/>
                      <a:r>
                        <a:rPr lang="en-US" sz="1600" b="1" baseline="0" dirty="0" smtClean="0"/>
                        <a:t>School’s </a:t>
                      </a:r>
                      <a:r>
                        <a:rPr lang="en-US" sz="1600" b="1" baseline="0" smtClean="0"/>
                        <a:t>own initiative</a:t>
                      </a:r>
                      <a:endParaRPr lang="en-US" sz="1600" b="1" dirty="0"/>
                    </a:p>
                  </a:txBody>
                  <a:tcPr anchor="ctr"/>
                </a:tc>
                <a:extLst>
                  <a:ext uri="{0D108BD9-81ED-4DB2-BD59-A6C34878D82A}">
                    <a16:rowId xmlns:a16="http://schemas.microsoft.com/office/drawing/2014/main" val="10001"/>
                  </a:ext>
                </a:extLst>
              </a:tr>
            </a:tbl>
          </a:graphicData>
        </a:graphic>
      </p:graphicFrame>
      <p:pic>
        <p:nvPicPr>
          <p:cNvPr id="18" name="Picture Placeholder 6" descr="FN1.jpg"/>
          <p:cNvPicPr>
            <a:picLocks noChangeAspect="1"/>
          </p:cNvPicPr>
          <p:nvPr/>
        </p:nvPicPr>
        <p:blipFill>
          <a:blip r:embed="rId2"/>
          <a:stretch>
            <a:fillRect/>
          </a:stretch>
        </p:blipFill>
        <p:spPr>
          <a:xfrm>
            <a:off x="7389812" y="1066800"/>
            <a:ext cx="3810000" cy="2895600"/>
          </a:xfrm>
          <a:prstGeom prst="rect">
            <a:avLst/>
          </a:prstGeom>
        </p:spPr>
      </p:pic>
      <p:pic>
        <p:nvPicPr>
          <p:cNvPr id="22" name="Picture Placeholder 6" descr="FN1.jpg"/>
          <p:cNvPicPr>
            <a:picLocks noChangeAspect="1"/>
          </p:cNvPicPr>
          <p:nvPr/>
        </p:nvPicPr>
        <p:blipFill>
          <a:blip r:embed="rId3" cstate="print"/>
          <a:srcRect l="420" r="420"/>
          <a:stretch>
            <a:fillRect/>
          </a:stretch>
        </p:blipFill>
        <p:spPr>
          <a:xfrm>
            <a:off x="7389812" y="4020312"/>
            <a:ext cx="1828800" cy="2609087"/>
          </a:xfrm>
          <a:prstGeom prst="rect">
            <a:avLst/>
          </a:prstGeom>
        </p:spPr>
      </p:pic>
      <p:pic>
        <p:nvPicPr>
          <p:cNvPr id="23" name="Picture Placeholder 8" descr="bc.jpg"/>
          <p:cNvPicPr>
            <a:picLocks noChangeAspect="1"/>
          </p:cNvPicPr>
          <p:nvPr/>
        </p:nvPicPr>
        <p:blipFill>
          <a:blip r:embed="rId4" cstate="print"/>
          <a:srcRect l="420" r="420"/>
          <a:stretch>
            <a:fillRect/>
          </a:stretch>
        </p:blipFill>
        <p:spPr>
          <a:xfrm>
            <a:off x="9294812" y="3962400"/>
            <a:ext cx="1922804" cy="2743200"/>
          </a:xfrm>
          <a:prstGeom prst="rect">
            <a:avLst/>
          </a:prstGeom>
        </p:spPr>
      </p:pic>
      <p:sp>
        <p:nvSpPr>
          <p:cNvPr id="28" name="TextBox 27"/>
          <p:cNvSpPr txBox="1"/>
          <p:nvPr/>
        </p:nvSpPr>
        <p:spPr>
          <a:xfrm>
            <a:off x="9599612" y="3657600"/>
            <a:ext cx="1676400" cy="307777"/>
          </a:xfrm>
          <a:prstGeom prst="rect">
            <a:avLst/>
          </a:prstGeom>
          <a:noFill/>
        </p:spPr>
        <p:txBody>
          <a:bodyPr wrap="square" rtlCol="0">
            <a:spAutoFit/>
          </a:bodyPr>
          <a:lstStyle/>
          <a:p>
            <a:r>
              <a:rPr lang="en-US" sz="1400" b="1" i="1" dirty="0" err="1" smtClean="0">
                <a:solidFill>
                  <a:srgbClr val="FFFF00"/>
                </a:solidFill>
              </a:rPr>
              <a:t>Namakkal</a:t>
            </a:r>
            <a:r>
              <a:rPr lang="en-US" sz="1400" b="1" i="1" dirty="0" smtClean="0">
                <a:solidFill>
                  <a:srgbClr val="FFFF00"/>
                </a:solidFill>
              </a:rPr>
              <a:t> District</a:t>
            </a:r>
            <a:endParaRPr lang="en-US" sz="1400" b="1" i="1" dirty="0">
              <a:solidFill>
                <a:srgbClr val="FFFF00"/>
              </a:solidFill>
            </a:endParaRPr>
          </a:p>
        </p:txBody>
      </p:sp>
      <p:pic>
        <p:nvPicPr>
          <p:cNvPr id="12" name="Picture 4" descr="Seal_of_Tamil_Nadu"/>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a:xfrm>
            <a:off x="11394025" y="11837"/>
            <a:ext cx="794800" cy="841553"/>
          </a:xfrm>
          <a:prstGeom prst="rect">
            <a:avLst/>
          </a:prstGeom>
          <a:noFill/>
        </p:spPr>
      </p:pic>
      <p:pic>
        <p:nvPicPr>
          <p:cNvPr id="13" name="Picture 5" descr="C:\Documents and Settings\user\Desktop\LOGO\MDM_LOGO_JPEG.JPG"/>
          <p:cNvPicPr>
            <a:picLocks noChangeAspect="1" noChangeArrowheads="1"/>
          </p:cNvPicPr>
          <p:nvPr/>
        </p:nvPicPr>
        <p:blipFill>
          <a:blip r:embed="rId6" cstate="print">
            <a:clrChange>
              <a:clrFrom>
                <a:srgbClr val="FFFEF8"/>
              </a:clrFrom>
              <a:clrTo>
                <a:srgbClr val="FFFEF8">
                  <a:alpha val="0"/>
                </a:srgbClr>
              </a:clrTo>
            </a:clrChange>
          </a:blip>
          <a:srcRect l="27779" t="13121" r="27777" b="10283"/>
          <a:stretch>
            <a:fillRect/>
          </a:stretch>
        </p:blipFill>
        <p:spPr bwMode="auto">
          <a:xfrm>
            <a:off x="-1588" y="39469"/>
            <a:ext cx="685800" cy="874931"/>
          </a:xfrm>
          <a:prstGeom prst="rect">
            <a:avLst/>
          </a:prstGeom>
          <a:noFill/>
          <a:ln w="9525">
            <a:noFill/>
            <a:miter lim="800000"/>
            <a:headEnd/>
            <a:tailEnd/>
          </a:ln>
        </p:spPr>
      </p:pic>
    </p:spTree>
    <p:extLst>
      <p:ext uri="{BB962C8B-B14F-4D97-AF65-F5344CB8AC3E}">
        <p14:creationId xmlns:p14="http://schemas.microsoft.com/office/powerpoint/2010/main" val="437328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812" y="228600"/>
            <a:ext cx="9144002" cy="838200"/>
          </a:xfrm>
        </p:spPr>
        <p:txBody>
          <a:bodyPr/>
          <a:lstStyle/>
          <a:p>
            <a:r>
              <a:rPr lang="en-US" b="1" u="sng" dirty="0" smtClean="0"/>
              <a:t>Cooking Competition</a:t>
            </a:r>
            <a:endParaRPr lang="en-US" b="1" u="sng" dirty="0"/>
          </a:p>
        </p:txBody>
      </p:sp>
      <p:sp>
        <p:nvSpPr>
          <p:cNvPr id="3" name="Text Placeholder 2"/>
          <p:cNvSpPr>
            <a:spLocks noGrp="1"/>
          </p:cNvSpPr>
          <p:nvPr>
            <p:ph type="body" idx="1"/>
          </p:nvPr>
        </p:nvSpPr>
        <p:spPr>
          <a:xfrm>
            <a:off x="379412" y="1143000"/>
            <a:ext cx="11430000" cy="1371600"/>
          </a:xfrm>
        </p:spPr>
        <p:txBody>
          <a:bodyPr>
            <a:noAutofit/>
          </a:bodyPr>
          <a:lstStyle/>
          <a:p>
            <a:r>
              <a:rPr lang="en-US" sz="2000" dirty="0" smtClean="0"/>
              <a:t>Government orders have been issued to award the best organizer, Cook and Cook cum Helpers in each District. The work of the each category of Noon Meal Employees will be graded on various parameters like affection towards the children, Maintenance of kitchen, Vessels, usage of good quality </a:t>
            </a:r>
            <a:r>
              <a:rPr lang="en-US" sz="2000" dirty="0" err="1" smtClean="0"/>
              <a:t>masalas</a:t>
            </a:r>
            <a:r>
              <a:rPr lang="en-US" sz="2000" dirty="0" smtClean="0"/>
              <a:t> &amp; condiments, kitchen garden, additional features done with the participants of public, local NGO’s etc.,</a:t>
            </a:r>
            <a:endParaRPr lang="en-US" sz="2000" dirty="0"/>
          </a:p>
        </p:txBody>
      </p:sp>
      <p:pic>
        <p:nvPicPr>
          <p:cNvPr id="9217" name="Picture 1" descr="C:\Users\AD-NMP\Desktop\Backup\bEST pRACTICE\c8.jpg"/>
          <p:cNvPicPr>
            <a:picLocks noChangeAspect="1" noChangeArrowheads="1"/>
          </p:cNvPicPr>
          <p:nvPr/>
        </p:nvPicPr>
        <p:blipFill>
          <a:blip r:embed="rId2"/>
          <a:srcRect/>
          <a:stretch>
            <a:fillRect/>
          </a:stretch>
        </p:blipFill>
        <p:spPr bwMode="auto">
          <a:xfrm>
            <a:off x="379412" y="2590800"/>
            <a:ext cx="2667000" cy="1981200"/>
          </a:xfrm>
          <a:prstGeom prst="rect">
            <a:avLst/>
          </a:prstGeom>
          <a:noFill/>
        </p:spPr>
      </p:pic>
      <p:pic>
        <p:nvPicPr>
          <p:cNvPr id="5" name="Picture 4" descr="Competition4.jpg"/>
          <p:cNvPicPr>
            <a:picLocks noChangeAspect="1"/>
          </p:cNvPicPr>
          <p:nvPr/>
        </p:nvPicPr>
        <p:blipFill>
          <a:blip r:embed="rId3"/>
          <a:stretch>
            <a:fillRect/>
          </a:stretch>
        </p:blipFill>
        <p:spPr>
          <a:xfrm>
            <a:off x="3122612" y="2590800"/>
            <a:ext cx="5486400" cy="4062045"/>
          </a:xfrm>
          <a:prstGeom prst="rect">
            <a:avLst/>
          </a:prstGeom>
        </p:spPr>
      </p:pic>
      <p:pic>
        <p:nvPicPr>
          <p:cNvPr id="6" name="Picture 1" descr="C:\Users\AD-NMP\Desktop\Backup\bEST pRACTICE\c8.jpg"/>
          <p:cNvPicPr>
            <a:picLocks noChangeAspect="1" noChangeArrowheads="1"/>
          </p:cNvPicPr>
          <p:nvPr/>
        </p:nvPicPr>
        <p:blipFill>
          <a:blip r:embed="rId4" cstate="print"/>
          <a:stretch>
            <a:fillRect/>
          </a:stretch>
        </p:blipFill>
        <p:spPr bwMode="auto">
          <a:xfrm>
            <a:off x="379412" y="4648200"/>
            <a:ext cx="2667000" cy="2000250"/>
          </a:xfrm>
          <a:prstGeom prst="rect">
            <a:avLst/>
          </a:prstGeom>
          <a:noFill/>
        </p:spPr>
      </p:pic>
      <p:pic>
        <p:nvPicPr>
          <p:cNvPr id="7" name="Picture 1" descr="C:\Users\AD-NMP\Desktop\Backup\bEST pRACTICE\c8.jpg"/>
          <p:cNvPicPr>
            <a:picLocks noChangeAspect="1" noChangeArrowheads="1"/>
          </p:cNvPicPr>
          <p:nvPr/>
        </p:nvPicPr>
        <p:blipFill>
          <a:blip r:embed="rId5"/>
          <a:stretch>
            <a:fillRect/>
          </a:stretch>
        </p:blipFill>
        <p:spPr bwMode="auto">
          <a:xfrm>
            <a:off x="8685212" y="2590800"/>
            <a:ext cx="2972858" cy="4114800"/>
          </a:xfrm>
          <a:prstGeom prst="rect">
            <a:avLst/>
          </a:prstGeom>
          <a:noFill/>
        </p:spPr>
      </p:pic>
      <p:sp>
        <p:nvSpPr>
          <p:cNvPr id="8" name="TextBox 7"/>
          <p:cNvSpPr txBox="1"/>
          <p:nvPr/>
        </p:nvSpPr>
        <p:spPr>
          <a:xfrm>
            <a:off x="5103812" y="2587823"/>
            <a:ext cx="1676400" cy="307777"/>
          </a:xfrm>
          <a:prstGeom prst="rect">
            <a:avLst/>
          </a:prstGeom>
          <a:noFill/>
        </p:spPr>
        <p:txBody>
          <a:bodyPr wrap="square" rtlCol="0">
            <a:spAutoFit/>
          </a:bodyPr>
          <a:lstStyle/>
          <a:p>
            <a:r>
              <a:rPr lang="en-US" sz="1400" b="1" i="1" dirty="0" err="1" smtClean="0">
                <a:solidFill>
                  <a:srgbClr val="FFFF00"/>
                </a:solidFill>
              </a:rPr>
              <a:t>Ramnad</a:t>
            </a:r>
            <a:r>
              <a:rPr lang="en-US" sz="1400" b="1" i="1" dirty="0" smtClean="0">
                <a:solidFill>
                  <a:srgbClr val="FFFF00"/>
                </a:solidFill>
              </a:rPr>
              <a:t> District</a:t>
            </a:r>
            <a:endParaRPr lang="en-US" sz="1400" b="1" i="1" dirty="0">
              <a:solidFill>
                <a:srgbClr val="FFFF00"/>
              </a:solidFill>
            </a:endParaRPr>
          </a:p>
        </p:txBody>
      </p:sp>
      <p:sp>
        <p:nvSpPr>
          <p:cNvPr id="9" name="TextBox 8"/>
          <p:cNvSpPr txBox="1"/>
          <p:nvPr/>
        </p:nvSpPr>
        <p:spPr>
          <a:xfrm>
            <a:off x="379412" y="2590800"/>
            <a:ext cx="1143000" cy="276999"/>
          </a:xfrm>
          <a:prstGeom prst="rect">
            <a:avLst/>
          </a:prstGeom>
          <a:noFill/>
        </p:spPr>
        <p:txBody>
          <a:bodyPr wrap="square" rtlCol="0">
            <a:spAutoFit/>
          </a:bodyPr>
          <a:lstStyle/>
          <a:p>
            <a:r>
              <a:rPr lang="en-US" sz="1200" b="1" i="1" dirty="0" smtClean="0">
                <a:solidFill>
                  <a:srgbClr val="FFFF00"/>
                </a:solidFill>
              </a:rPr>
              <a:t>Erode District</a:t>
            </a:r>
            <a:endParaRPr lang="en-US" sz="1200" b="1" i="1" dirty="0">
              <a:solidFill>
                <a:srgbClr val="FFFF00"/>
              </a:solidFill>
            </a:endParaRPr>
          </a:p>
        </p:txBody>
      </p:sp>
      <p:sp>
        <p:nvSpPr>
          <p:cNvPr id="10" name="TextBox 9"/>
          <p:cNvSpPr txBox="1"/>
          <p:nvPr/>
        </p:nvSpPr>
        <p:spPr>
          <a:xfrm>
            <a:off x="379412" y="6248400"/>
            <a:ext cx="1828800" cy="276999"/>
          </a:xfrm>
          <a:prstGeom prst="rect">
            <a:avLst/>
          </a:prstGeom>
          <a:noFill/>
        </p:spPr>
        <p:txBody>
          <a:bodyPr wrap="square" rtlCol="0">
            <a:spAutoFit/>
          </a:bodyPr>
          <a:lstStyle/>
          <a:p>
            <a:r>
              <a:rPr lang="en-US" sz="1200" b="1" i="1" dirty="0" err="1" smtClean="0">
                <a:solidFill>
                  <a:srgbClr val="FFFF00"/>
                </a:solidFill>
              </a:rPr>
              <a:t>Kanyakumari</a:t>
            </a:r>
            <a:r>
              <a:rPr lang="en-US" sz="1200" b="1" i="1" dirty="0" smtClean="0">
                <a:solidFill>
                  <a:srgbClr val="FFFF00"/>
                </a:solidFill>
              </a:rPr>
              <a:t> District</a:t>
            </a:r>
            <a:endParaRPr lang="en-US" sz="1200" b="1" i="1" dirty="0">
              <a:solidFill>
                <a:srgbClr val="FFFF00"/>
              </a:solidFill>
            </a:endParaRPr>
          </a:p>
        </p:txBody>
      </p:sp>
      <p:sp>
        <p:nvSpPr>
          <p:cNvPr id="11" name="TextBox 10"/>
          <p:cNvSpPr txBox="1"/>
          <p:nvPr/>
        </p:nvSpPr>
        <p:spPr>
          <a:xfrm>
            <a:off x="10285412" y="6428601"/>
            <a:ext cx="1828800" cy="276999"/>
          </a:xfrm>
          <a:prstGeom prst="rect">
            <a:avLst/>
          </a:prstGeom>
          <a:noFill/>
        </p:spPr>
        <p:txBody>
          <a:bodyPr wrap="square" rtlCol="0">
            <a:spAutoFit/>
          </a:bodyPr>
          <a:lstStyle/>
          <a:p>
            <a:r>
              <a:rPr lang="en-US" sz="1200" b="1" i="1" dirty="0" err="1" smtClean="0">
                <a:solidFill>
                  <a:srgbClr val="FFFF00"/>
                </a:solidFill>
              </a:rPr>
              <a:t>Dindigul</a:t>
            </a:r>
            <a:r>
              <a:rPr lang="en-US" sz="1200" b="1" i="1" dirty="0" smtClean="0">
                <a:solidFill>
                  <a:srgbClr val="FFFF00"/>
                </a:solidFill>
              </a:rPr>
              <a:t> District</a:t>
            </a:r>
            <a:endParaRPr lang="en-US" sz="1200" b="1" i="1" dirty="0">
              <a:solidFill>
                <a:srgbClr val="FFFF00"/>
              </a:solidFill>
            </a:endParaRPr>
          </a:p>
        </p:txBody>
      </p:sp>
      <p:pic>
        <p:nvPicPr>
          <p:cNvPr id="15" name="Picture 4" descr="Seal_of_Tamil_Nadu"/>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a:xfrm>
            <a:off x="11394025" y="11837"/>
            <a:ext cx="794800" cy="841553"/>
          </a:xfrm>
          <a:prstGeom prst="rect">
            <a:avLst/>
          </a:prstGeom>
          <a:noFill/>
        </p:spPr>
      </p:pic>
      <p:pic>
        <p:nvPicPr>
          <p:cNvPr id="16" name="Picture 5" descr="C:\Documents and Settings\user\Desktop\LOGO\MDM_LOGO_JPEG.JPG"/>
          <p:cNvPicPr>
            <a:picLocks noChangeAspect="1" noChangeArrowheads="1"/>
          </p:cNvPicPr>
          <p:nvPr/>
        </p:nvPicPr>
        <p:blipFill>
          <a:blip r:embed="rId7" cstate="print">
            <a:clrChange>
              <a:clrFrom>
                <a:srgbClr val="FFFEF8"/>
              </a:clrFrom>
              <a:clrTo>
                <a:srgbClr val="FFFEF8">
                  <a:alpha val="0"/>
                </a:srgbClr>
              </a:clrTo>
            </a:clrChange>
          </a:blip>
          <a:srcRect l="27779" t="13121" r="27777" b="10283"/>
          <a:stretch>
            <a:fillRect/>
          </a:stretch>
        </p:blipFill>
        <p:spPr bwMode="auto">
          <a:xfrm>
            <a:off x="-1588" y="39469"/>
            <a:ext cx="685800" cy="874931"/>
          </a:xfrm>
          <a:prstGeom prst="rect">
            <a:avLst/>
          </a:prstGeom>
          <a:noFill/>
          <a:ln w="9525">
            <a:noFill/>
            <a:miter lim="800000"/>
            <a:headEnd/>
            <a:tailEnd/>
          </a:ln>
        </p:spPr>
      </p:pic>
    </p:spTree>
    <p:extLst>
      <p:ext uri="{BB962C8B-B14F-4D97-AF65-F5344CB8AC3E}">
        <p14:creationId xmlns:p14="http://schemas.microsoft.com/office/powerpoint/2010/main" val="262676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012" y="228600"/>
            <a:ext cx="9144002" cy="838200"/>
          </a:xfrm>
        </p:spPr>
        <p:txBody>
          <a:bodyPr/>
          <a:lstStyle/>
          <a:p>
            <a:r>
              <a:rPr lang="en-US" b="1" u="sng" dirty="0" smtClean="0"/>
              <a:t>Award</a:t>
            </a:r>
            <a:endParaRPr lang="en-US" b="1" u="sng" dirty="0"/>
          </a:p>
        </p:txBody>
      </p:sp>
      <p:sp>
        <p:nvSpPr>
          <p:cNvPr id="3" name="Text Placeholder 2"/>
          <p:cNvSpPr>
            <a:spLocks noGrp="1"/>
          </p:cNvSpPr>
          <p:nvPr>
            <p:ph type="body" idx="1"/>
          </p:nvPr>
        </p:nvSpPr>
        <p:spPr>
          <a:xfrm>
            <a:off x="379412" y="1219200"/>
            <a:ext cx="11201400" cy="990600"/>
          </a:xfrm>
        </p:spPr>
        <p:txBody>
          <a:bodyPr>
            <a:noAutofit/>
          </a:bodyPr>
          <a:lstStyle/>
          <a:p>
            <a:r>
              <a:rPr lang="en-US" sz="2800" dirty="0" smtClean="0"/>
              <a:t>Cash award of Rs.5000/- has been distributed along with a Certificate to the Noon Meal Employees in each district based on their performance. </a:t>
            </a:r>
          </a:p>
        </p:txBody>
      </p:sp>
      <p:pic>
        <p:nvPicPr>
          <p:cNvPr id="4" name="Picture 3" descr="6.jpg"/>
          <p:cNvPicPr/>
          <p:nvPr/>
        </p:nvPicPr>
        <p:blipFill>
          <a:blip r:embed="rId2"/>
          <a:stretch>
            <a:fillRect/>
          </a:stretch>
        </p:blipFill>
        <p:spPr>
          <a:xfrm>
            <a:off x="3275012" y="2286000"/>
            <a:ext cx="5335961" cy="4104085"/>
          </a:xfrm>
          <a:prstGeom prst="rect">
            <a:avLst/>
          </a:prstGeom>
        </p:spPr>
      </p:pic>
      <p:pic>
        <p:nvPicPr>
          <p:cNvPr id="5" name="Picture 4" descr="6.jpg"/>
          <p:cNvPicPr/>
          <p:nvPr/>
        </p:nvPicPr>
        <p:blipFill>
          <a:blip r:embed="rId3"/>
          <a:stretch>
            <a:fillRect/>
          </a:stretch>
        </p:blipFill>
        <p:spPr>
          <a:xfrm>
            <a:off x="531812" y="2268351"/>
            <a:ext cx="2665132" cy="1998849"/>
          </a:xfrm>
          <a:prstGeom prst="rect">
            <a:avLst/>
          </a:prstGeom>
        </p:spPr>
      </p:pic>
      <p:pic>
        <p:nvPicPr>
          <p:cNvPr id="6" name="Picture 5" descr="6.jpg"/>
          <p:cNvPicPr/>
          <p:nvPr/>
        </p:nvPicPr>
        <p:blipFill>
          <a:blip r:embed="rId4"/>
          <a:stretch>
            <a:fillRect/>
          </a:stretch>
        </p:blipFill>
        <p:spPr>
          <a:xfrm>
            <a:off x="531812" y="4343400"/>
            <a:ext cx="2667000" cy="2057400"/>
          </a:xfrm>
          <a:prstGeom prst="rect">
            <a:avLst/>
          </a:prstGeom>
        </p:spPr>
      </p:pic>
      <p:pic>
        <p:nvPicPr>
          <p:cNvPr id="7" name="Picture 6" descr="6.jpg"/>
          <p:cNvPicPr/>
          <p:nvPr/>
        </p:nvPicPr>
        <p:blipFill>
          <a:blip r:embed="rId5" cstate="print"/>
          <a:stretch>
            <a:fillRect/>
          </a:stretch>
        </p:blipFill>
        <p:spPr>
          <a:xfrm>
            <a:off x="8685212" y="2266950"/>
            <a:ext cx="2667000" cy="2000250"/>
          </a:xfrm>
          <a:prstGeom prst="rect">
            <a:avLst/>
          </a:prstGeom>
        </p:spPr>
      </p:pic>
      <p:pic>
        <p:nvPicPr>
          <p:cNvPr id="8" name="Picture 7" descr="6.jpg"/>
          <p:cNvPicPr/>
          <p:nvPr/>
        </p:nvPicPr>
        <p:blipFill>
          <a:blip r:embed="rId6"/>
          <a:stretch>
            <a:fillRect/>
          </a:stretch>
        </p:blipFill>
        <p:spPr>
          <a:xfrm>
            <a:off x="8685212" y="4343400"/>
            <a:ext cx="2665132" cy="1998849"/>
          </a:xfrm>
          <a:prstGeom prst="rect">
            <a:avLst/>
          </a:prstGeom>
        </p:spPr>
      </p:pic>
      <p:sp>
        <p:nvSpPr>
          <p:cNvPr id="9" name="TextBox 8"/>
          <p:cNvSpPr txBox="1"/>
          <p:nvPr/>
        </p:nvSpPr>
        <p:spPr>
          <a:xfrm>
            <a:off x="531812" y="4343400"/>
            <a:ext cx="1219200" cy="276999"/>
          </a:xfrm>
          <a:prstGeom prst="rect">
            <a:avLst/>
          </a:prstGeom>
          <a:noFill/>
        </p:spPr>
        <p:txBody>
          <a:bodyPr wrap="square" rtlCol="0">
            <a:spAutoFit/>
          </a:bodyPr>
          <a:lstStyle/>
          <a:p>
            <a:r>
              <a:rPr lang="en-US" sz="1200" b="1" i="1" dirty="0" err="1" smtClean="0">
                <a:solidFill>
                  <a:srgbClr val="FFFF00"/>
                </a:solidFill>
              </a:rPr>
              <a:t>Theni</a:t>
            </a:r>
            <a:r>
              <a:rPr lang="en-US" sz="1200" b="1" i="1" dirty="0" smtClean="0">
                <a:solidFill>
                  <a:srgbClr val="FFFF00"/>
                </a:solidFill>
              </a:rPr>
              <a:t> District</a:t>
            </a:r>
            <a:endParaRPr lang="en-US" sz="1200" b="1" i="1" dirty="0">
              <a:solidFill>
                <a:srgbClr val="FFFF00"/>
              </a:solidFill>
            </a:endParaRPr>
          </a:p>
        </p:txBody>
      </p:sp>
      <p:sp>
        <p:nvSpPr>
          <p:cNvPr id="10" name="TextBox 9"/>
          <p:cNvSpPr txBox="1"/>
          <p:nvPr/>
        </p:nvSpPr>
        <p:spPr>
          <a:xfrm>
            <a:off x="4875212" y="6096000"/>
            <a:ext cx="2514600" cy="307777"/>
          </a:xfrm>
          <a:prstGeom prst="rect">
            <a:avLst/>
          </a:prstGeom>
          <a:noFill/>
        </p:spPr>
        <p:txBody>
          <a:bodyPr wrap="square" rtlCol="0">
            <a:spAutoFit/>
          </a:bodyPr>
          <a:lstStyle/>
          <a:p>
            <a:r>
              <a:rPr lang="en-US" sz="1400" b="1" i="1" dirty="0" err="1" smtClean="0">
                <a:solidFill>
                  <a:srgbClr val="FFFF00"/>
                </a:solidFill>
              </a:rPr>
              <a:t>Tiruvannamalai</a:t>
            </a:r>
            <a:r>
              <a:rPr lang="en-US" sz="1400" b="1" i="1" dirty="0" smtClean="0">
                <a:solidFill>
                  <a:srgbClr val="FFFF00"/>
                </a:solidFill>
              </a:rPr>
              <a:t> District</a:t>
            </a:r>
            <a:endParaRPr lang="en-US" sz="1400" b="1" i="1" dirty="0">
              <a:solidFill>
                <a:srgbClr val="FFFF00"/>
              </a:solidFill>
            </a:endParaRPr>
          </a:p>
        </p:txBody>
      </p:sp>
      <p:sp>
        <p:nvSpPr>
          <p:cNvPr id="12" name="TextBox 11"/>
          <p:cNvSpPr txBox="1"/>
          <p:nvPr/>
        </p:nvSpPr>
        <p:spPr>
          <a:xfrm>
            <a:off x="8685212" y="4343400"/>
            <a:ext cx="2286000" cy="276999"/>
          </a:xfrm>
          <a:prstGeom prst="rect">
            <a:avLst/>
          </a:prstGeom>
          <a:noFill/>
        </p:spPr>
        <p:txBody>
          <a:bodyPr wrap="square" rtlCol="0">
            <a:spAutoFit/>
          </a:bodyPr>
          <a:lstStyle/>
          <a:p>
            <a:r>
              <a:rPr lang="en-US" sz="1200" b="1" i="1" dirty="0" err="1" smtClean="0">
                <a:solidFill>
                  <a:srgbClr val="FFFF00"/>
                </a:solidFill>
              </a:rPr>
              <a:t>Ramanathapuram</a:t>
            </a:r>
            <a:r>
              <a:rPr lang="en-US" sz="1200" b="1" i="1" dirty="0" smtClean="0">
                <a:solidFill>
                  <a:srgbClr val="FFFF00"/>
                </a:solidFill>
              </a:rPr>
              <a:t> District</a:t>
            </a:r>
            <a:endParaRPr lang="en-US" sz="1200" b="1" i="1" dirty="0">
              <a:solidFill>
                <a:srgbClr val="FFFF00"/>
              </a:solidFill>
            </a:endParaRPr>
          </a:p>
        </p:txBody>
      </p:sp>
      <p:sp>
        <p:nvSpPr>
          <p:cNvPr id="13" name="TextBox 12"/>
          <p:cNvSpPr txBox="1"/>
          <p:nvPr/>
        </p:nvSpPr>
        <p:spPr>
          <a:xfrm>
            <a:off x="531812" y="2237601"/>
            <a:ext cx="1447800" cy="276999"/>
          </a:xfrm>
          <a:prstGeom prst="rect">
            <a:avLst/>
          </a:prstGeom>
          <a:noFill/>
        </p:spPr>
        <p:txBody>
          <a:bodyPr wrap="square" rtlCol="0">
            <a:spAutoFit/>
          </a:bodyPr>
          <a:lstStyle/>
          <a:p>
            <a:r>
              <a:rPr lang="en-US" sz="1200" b="1" i="1" dirty="0" err="1" smtClean="0">
                <a:solidFill>
                  <a:srgbClr val="FFFF00"/>
                </a:solidFill>
              </a:rPr>
              <a:t>Ariyalur</a:t>
            </a:r>
            <a:r>
              <a:rPr lang="en-US" sz="1200" b="1" i="1" dirty="0" smtClean="0">
                <a:solidFill>
                  <a:srgbClr val="FFFF00"/>
                </a:solidFill>
              </a:rPr>
              <a:t> District</a:t>
            </a:r>
            <a:endParaRPr lang="en-US" sz="1200" b="1" i="1" dirty="0">
              <a:solidFill>
                <a:srgbClr val="FFFF00"/>
              </a:solidFill>
            </a:endParaRPr>
          </a:p>
        </p:txBody>
      </p:sp>
      <p:sp>
        <p:nvSpPr>
          <p:cNvPr id="14" name="TextBox 13"/>
          <p:cNvSpPr txBox="1"/>
          <p:nvPr/>
        </p:nvSpPr>
        <p:spPr>
          <a:xfrm>
            <a:off x="9828212" y="2286000"/>
            <a:ext cx="1600200" cy="276999"/>
          </a:xfrm>
          <a:prstGeom prst="rect">
            <a:avLst/>
          </a:prstGeom>
          <a:noFill/>
        </p:spPr>
        <p:txBody>
          <a:bodyPr wrap="square" rtlCol="0">
            <a:spAutoFit/>
          </a:bodyPr>
          <a:lstStyle/>
          <a:p>
            <a:r>
              <a:rPr lang="en-US" sz="1200" b="1" i="1" dirty="0" err="1" smtClean="0">
                <a:solidFill>
                  <a:srgbClr val="FFFF00"/>
                </a:solidFill>
              </a:rPr>
              <a:t>Sivagangai</a:t>
            </a:r>
            <a:r>
              <a:rPr lang="en-US" sz="1200" b="1" i="1" dirty="0" smtClean="0">
                <a:solidFill>
                  <a:srgbClr val="FFFF00"/>
                </a:solidFill>
              </a:rPr>
              <a:t> District</a:t>
            </a:r>
            <a:endParaRPr lang="en-US" sz="1200" b="1" i="1" dirty="0">
              <a:solidFill>
                <a:srgbClr val="FFFF00"/>
              </a:solidFill>
            </a:endParaRPr>
          </a:p>
        </p:txBody>
      </p:sp>
      <p:pic>
        <p:nvPicPr>
          <p:cNvPr id="18" name="Picture 4" descr="Seal_of_Tamil_Nadu"/>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a:xfrm>
            <a:off x="11394025" y="11837"/>
            <a:ext cx="794800" cy="841553"/>
          </a:xfrm>
          <a:prstGeom prst="rect">
            <a:avLst/>
          </a:prstGeom>
          <a:noFill/>
        </p:spPr>
      </p:pic>
      <p:pic>
        <p:nvPicPr>
          <p:cNvPr id="19" name="Picture 5" descr="C:\Documents and Settings\user\Desktop\LOGO\MDM_LOGO_JPEG.JPG"/>
          <p:cNvPicPr>
            <a:picLocks noChangeAspect="1" noChangeArrowheads="1"/>
          </p:cNvPicPr>
          <p:nvPr/>
        </p:nvPicPr>
        <p:blipFill>
          <a:blip r:embed="rId8" cstate="print">
            <a:clrChange>
              <a:clrFrom>
                <a:srgbClr val="FFFEF8"/>
              </a:clrFrom>
              <a:clrTo>
                <a:srgbClr val="FFFEF8">
                  <a:alpha val="0"/>
                </a:srgbClr>
              </a:clrTo>
            </a:clrChange>
          </a:blip>
          <a:srcRect l="27779" t="13121" r="27777" b="10283"/>
          <a:stretch>
            <a:fillRect/>
          </a:stretch>
        </p:blipFill>
        <p:spPr bwMode="auto">
          <a:xfrm>
            <a:off x="-1588" y="39469"/>
            <a:ext cx="685800" cy="874931"/>
          </a:xfrm>
          <a:prstGeom prst="rect">
            <a:avLst/>
          </a:prstGeom>
          <a:noFill/>
          <a:ln w="9525">
            <a:noFill/>
            <a:miter lim="800000"/>
            <a:headEnd/>
            <a:tailEnd/>
          </a:ln>
        </p:spPr>
      </p:pic>
    </p:spTree>
    <p:extLst>
      <p:ext uri="{BB962C8B-B14F-4D97-AF65-F5344CB8AC3E}">
        <p14:creationId xmlns:p14="http://schemas.microsoft.com/office/powerpoint/2010/main" val="262676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2212" y="76200"/>
            <a:ext cx="3657600" cy="1066800"/>
          </a:xfrm>
        </p:spPr>
        <p:txBody>
          <a:bodyPr/>
          <a:lstStyle/>
          <a:p>
            <a:pPr algn="ctr"/>
            <a:r>
              <a:rPr lang="en-US" b="1" u="sng" dirty="0" smtClean="0"/>
              <a:t>Supply of Kitchen Devices</a:t>
            </a:r>
            <a:endParaRPr lang="en-US" b="1" u="sng" dirty="0"/>
          </a:p>
        </p:txBody>
      </p:sp>
      <p:sp>
        <p:nvSpPr>
          <p:cNvPr id="4" name="Text Placeholder 3"/>
          <p:cNvSpPr>
            <a:spLocks noGrp="1"/>
          </p:cNvSpPr>
          <p:nvPr>
            <p:ph type="body" sz="half" idx="2"/>
          </p:nvPr>
        </p:nvSpPr>
        <p:spPr>
          <a:xfrm>
            <a:off x="7618412" y="1066800"/>
            <a:ext cx="3581400" cy="5562600"/>
          </a:xfrm>
        </p:spPr>
        <p:txBody>
          <a:bodyPr>
            <a:noAutofit/>
          </a:bodyPr>
          <a:lstStyle/>
          <a:p>
            <a:pPr algn="just">
              <a:lnSpc>
                <a:spcPct val="150000"/>
              </a:lnSpc>
            </a:pPr>
            <a:r>
              <a:rPr lang="en-US" sz="2200" b="1" dirty="0" smtClean="0"/>
              <a:t>In order to maintain quality and uniform rate, State level Tender for the supply of  6,319 Kitchen Devices for a sum of Rs. 9.15 Cr under various rates Rs.10,000 sets, Rs. 15,000 sets, Rs. 20,000 sets and Rs. 25,000 sets have been called for. Tender has been finalized.</a:t>
            </a:r>
            <a:endParaRPr lang="en-US" sz="2200" b="1" dirty="0"/>
          </a:p>
        </p:txBody>
      </p:sp>
      <p:pic>
        <p:nvPicPr>
          <p:cNvPr id="5" name="Picture Placeholder 4" descr="pot.jpg"/>
          <p:cNvPicPr>
            <a:picLocks noGrp="1" noChangeAspect="1"/>
          </p:cNvPicPr>
          <p:nvPr>
            <p:ph type="pic" idx="1"/>
          </p:nvPr>
        </p:nvPicPr>
        <p:blipFill>
          <a:blip r:embed="rId2"/>
          <a:stretch>
            <a:fillRect/>
          </a:stretch>
        </p:blipFill>
        <p:spPr>
          <a:xfrm>
            <a:off x="753590" y="609600"/>
            <a:ext cx="5898655" cy="5562600"/>
          </a:xfrm>
        </p:spPr>
      </p:pic>
      <p:pic>
        <p:nvPicPr>
          <p:cNvPr id="9" name="Picture 4" descr="Seal_of_Tamil_Nadu"/>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a:xfrm>
            <a:off x="11394025" y="11837"/>
            <a:ext cx="794800" cy="841553"/>
          </a:xfrm>
          <a:prstGeom prst="rect">
            <a:avLst/>
          </a:prstGeom>
          <a:noFill/>
        </p:spPr>
      </p:pic>
      <p:pic>
        <p:nvPicPr>
          <p:cNvPr id="10" name="Picture 5" descr="C:\Documents and Settings\user\Desktop\LOGO\MDM_LOGO_JPEG.JPG"/>
          <p:cNvPicPr>
            <a:picLocks noChangeAspect="1" noChangeArrowheads="1"/>
          </p:cNvPicPr>
          <p:nvPr/>
        </p:nvPicPr>
        <p:blipFill>
          <a:blip r:embed="rId4" cstate="print">
            <a:clrChange>
              <a:clrFrom>
                <a:srgbClr val="FFFEF8"/>
              </a:clrFrom>
              <a:clrTo>
                <a:srgbClr val="FFFEF8">
                  <a:alpha val="0"/>
                </a:srgbClr>
              </a:clrTo>
            </a:clrChange>
          </a:blip>
          <a:srcRect l="27779" t="13121" r="27777" b="10283"/>
          <a:stretch>
            <a:fillRect/>
          </a:stretch>
        </p:blipFill>
        <p:spPr bwMode="auto">
          <a:xfrm>
            <a:off x="-1588" y="39469"/>
            <a:ext cx="685800" cy="874931"/>
          </a:xfrm>
          <a:prstGeom prst="rect">
            <a:avLst/>
          </a:prstGeom>
          <a:noFill/>
          <a:ln w="9525">
            <a:noFill/>
            <a:miter lim="800000"/>
            <a:headEnd/>
            <a:tailEnd/>
          </a:ln>
        </p:spPr>
      </p:pic>
    </p:spTree>
    <p:extLst>
      <p:ext uri="{BB962C8B-B14F-4D97-AF65-F5344CB8AC3E}">
        <p14:creationId xmlns:p14="http://schemas.microsoft.com/office/powerpoint/2010/main" val="2503041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f02901023">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31.potx" id="{8F8E9E25-2C38-4717-A833-0DAE028C25C2}" vid="{14501FF6-4632-48E1-9292-473BD8D8197B}"/>
    </a:ext>
  </a:extLst>
</a:theme>
</file>

<file path=ppt/theme/theme2.xml><?xml version="1.0" encoding="utf-8"?>
<a:theme xmlns:a="http://schemas.openxmlformats.org/drawingml/2006/main" name="Office Theme">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tf02901023</Template>
  <TotalTime>774</TotalTime>
  <Words>726</Words>
  <Application>Microsoft Office PowerPoint</Application>
  <PresentationFormat>Custom</PresentationFormat>
  <Paragraphs>178</Paragraphs>
  <Slides>13</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Agency FB</vt:lpstr>
      <vt:lpstr>Arial</vt:lpstr>
      <vt:lpstr>Calibri</vt:lpstr>
      <vt:lpstr>Cambria</vt:lpstr>
      <vt:lpstr>Latha</vt:lpstr>
      <vt:lpstr>Times New Roman</vt:lpstr>
      <vt:lpstr>tf02901023</vt:lpstr>
      <vt:lpstr>PowerPoint Presentation</vt:lpstr>
      <vt:lpstr>Mid Day Meal  Scheme Programme Approval Board</vt:lpstr>
      <vt:lpstr>Noon Meal Centres and Beneficiaries  for 2020-2021</vt:lpstr>
      <vt:lpstr>Proposed Budget for the year 2020-2021  in the ratio 60:40 [Central : State]</vt:lpstr>
      <vt:lpstr>Rice Fortification</vt:lpstr>
      <vt:lpstr>PowerPoint Presentation</vt:lpstr>
      <vt:lpstr>Cooking Competition</vt:lpstr>
      <vt:lpstr>Award</vt:lpstr>
      <vt:lpstr>Supply of Kitchen Devices</vt:lpstr>
      <vt:lpstr>Proposal for Non recurring Fund  (Kitchen Devices &amp; Kitchen Shed)</vt:lpstr>
      <vt:lpstr>Minor Repairs</vt:lpstr>
      <vt:lpstr>TITHI BHOJAN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 Day Meal  Scheme Programme Approval Board</dc:title>
  <dc:creator>JAIKUMAR</dc:creator>
  <cp:lastModifiedBy>user</cp:lastModifiedBy>
  <cp:revision>85</cp:revision>
  <cp:lastPrinted>2020-05-27T11:25:51Z</cp:lastPrinted>
  <dcterms:created xsi:type="dcterms:W3CDTF">2020-05-20T14:25:42Z</dcterms:created>
  <dcterms:modified xsi:type="dcterms:W3CDTF">2020-05-28T06:19:05Z</dcterms:modified>
</cp:coreProperties>
</file>